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86" r:id="rId2"/>
    <p:sldMasterId id="2147483722" r:id="rId3"/>
  </p:sldMasterIdLst>
  <p:notesMasterIdLst>
    <p:notesMasterId r:id="rId101"/>
  </p:notesMasterIdLst>
  <p:handoutMasterIdLst>
    <p:handoutMasterId r:id="rId102"/>
  </p:handoutMasterIdLst>
  <p:sldIdLst>
    <p:sldId id="400" r:id="rId4"/>
    <p:sldId id="399" r:id="rId5"/>
    <p:sldId id="398" r:id="rId6"/>
    <p:sldId id="404" r:id="rId7"/>
    <p:sldId id="452" r:id="rId8"/>
    <p:sldId id="454" r:id="rId9"/>
    <p:sldId id="348" r:id="rId10"/>
    <p:sldId id="315" r:id="rId11"/>
    <p:sldId id="316" r:id="rId12"/>
    <p:sldId id="318" r:id="rId13"/>
    <p:sldId id="295" r:id="rId14"/>
    <p:sldId id="367" r:id="rId15"/>
    <p:sldId id="426" r:id="rId16"/>
    <p:sldId id="356" r:id="rId17"/>
    <p:sldId id="352" r:id="rId18"/>
    <p:sldId id="353" r:id="rId19"/>
    <p:sldId id="354" r:id="rId20"/>
    <p:sldId id="413" r:id="rId21"/>
    <p:sldId id="350" r:id="rId22"/>
    <p:sldId id="448" r:id="rId23"/>
    <p:sldId id="449" r:id="rId24"/>
    <p:sldId id="412" r:id="rId25"/>
    <p:sldId id="351" r:id="rId26"/>
    <p:sldId id="416" r:id="rId27"/>
    <p:sldId id="417" r:id="rId28"/>
    <p:sldId id="456" r:id="rId29"/>
    <p:sldId id="423" r:id="rId30"/>
    <p:sldId id="401" r:id="rId31"/>
    <p:sldId id="424" r:id="rId32"/>
    <p:sldId id="422" r:id="rId33"/>
    <p:sldId id="402" r:id="rId34"/>
    <p:sldId id="360" r:id="rId35"/>
    <p:sldId id="362" r:id="rId36"/>
    <p:sldId id="359" r:id="rId37"/>
    <p:sldId id="395" r:id="rId38"/>
    <p:sldId id="427" r:id="rId39"/>
    <p:sldId id="363" r:id="rId40"/>
    <p:sldId id="405" r:id="rId41"/>
    <p:sldId id="455" r:id="rId42"/>
    <p:sldId id="418" r:id="rId43"/>
    <p:sldId id="419" r:id="rId44"/>
    <p:sldId id="406" r:id="rId45"/>
    <p:sldId id="428" r:id="rId46"/>
    <p:sldId id="450" r:id="rId47"/>
    <p:sldId id="451" r:id="rId48"/>
    <p:sldId id="397" r:id="rId49"/>
    <p:sldId id="326" r:id="rId50"/>
    <p:sldId id="415" r:id="rId51"/>
    <p:sldId id="410" r:id="rId52"/>
    <p:sldId id="429" r:id="rId53"/>
    <p:sldId id="430" r:id="rId54"/>
    <p:sldId id="431" r:id="rId55"/>
    <p:sldId id="432" r:id="rId56"/>
    <p:sldId id="433" r:id="rId57"/>
    <p:sldId id="434" r:id="rId58"/>
    <p:sldId id="435" r:id="rId59"/>
    <p:sldId id="436" r:id="rId60"/>
    <p:sldId id="437" r:id="rId61"/>
    <p:sldId id="438" r:id="rId62"/>
    <p:sldId id="439" r:id="rId63"/>
    <p:sldId id="440" r:id="rId64"/>
    <p:sldId id="441" r:id="rId65"/>
    <p:sldId id="442" r:id="rId66"/>
    <p:sldId id="443" r:id="rId67"/>
    <p:sldId id="444" r:id="rId68"/>
    <p:sldId id="445" r:id="rId69"/>
    <p:sldId id="446" r:id="rId70"/>
    <p:sldId id="447" r:id="rId71"/>
    <p:sldId id="380" r:id="rId72"/>
    <p:sldId id="381" r:id="rId73"/>
    <p:sldId id="382" r:id="rId74"/>
    <p:sldId id="383" r:id="rId75"/>
    <p:sldId id="384" r:id="rId76"/>
    <p:sldId id="385" r:id="rId77"/>
    <p:sldId id="386" r:id="rId78"/>
    <p:sldId id="387" r:id="rId79"/>
    <p:sldId id="388" r:id="rId80"/>
    <p:sldId id="389" r:id="rId81"/>
    <p:sldId id="390" r:id="rId82"/>
    <p:sldId id="317" r:id="rId83"/>
    <p:sldId id="319" r:id="rId84"/>
    <p:sldId id="320" r:id="rId85"/>
    <p:sldId id="321" r:id="rId86"/>
    <p:sldId id="322" r:id="rId87"/>
    <p:sldId id="323" r:id="rId88"/>
    <p:sldId id="324" r:id="rId89"/>
    <p:sldId id="325" r:id="rId90"/>
    <p:sldId id="327" r:id="rId91"/>
    <p:sldId id="328" r:id="rId92"/>
    <p:sldId id="329" r:id="rId93"/>
    <p:sldId id="330" r:id="rId94"/>
    <p:sldId id="331" r:id="rId95"/>
    <p:sldId id="332" r:id="rId96"/>
    <p:sldId id="333" r:id="rId97"/>
    <p:sldId id="334" r:id="rId98"/>
    <p:sldId id="335" r:id="rId99"/>
    <p:sldId id="336" r:id="rId10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68384" autoAdjust="0"/>
  </p:normalViewPr>
  <p:slideViewPr>
    <p:cSldViewPr snapToGrid="0">
      <p:cViewPr varScale="1">
        <p:scale>
          <a:sx n="65" d="100"/>
          <a:sy n="65" d="100"/>
        </p:scale>
        <p:origin x="932" y="60"/>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tx>
                <c:rich>
                  <a:bodyPr/>
                  <a:lstStyle/>
                  <a:p>
                    <a:r>
                      <a:rPr lang="en-US" dirty="0"/>
                      <a:t>0.41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AC-42FD-B945-192D352EB481}"/>
                </c:ext>
              </c:extLst>
            </c:dLbl>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1"/>
          <c:showCatName val="0"/>
          <c:showSerName val="0"/>
          <c:showPercent val="0"/>
          <c:showBubbleSize val="0"/>
        </c:dLbls>
        <c:gapWidth val="75"/>
        <c:axId val="513467584"/>
        <c:axId val="513467976"/>
      </c:barChart>
      <c:catAx>
        <c:axId val="51346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7976"/>
        <c:crosses val="autoZero"/>
        <c:auto val="1"/>
        <c:lblAlgn val="ctr"/>
        <c:lblOffset val="100"/>
        <c:noMultiLvlLbl val="0"/>
      </c:catAx>
      <c:valAx>
        <c:axId val="513467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1"/>
          <c:showCatName val="0"/>
          <c:showSerName val="0"/>
          <c:showPercent val="0"/>
          <c:showBubbleSize val="0"/>
        </c:dLbls>
        <c:gapWidth val="75"/>
        <c:axId val="513455040"/>
        <c:axId val="513458568"/>
      </c:barChart>
      <c:catAx>
        <c:axId val="51345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58568"/>
        <c:crosses val="autoZero"/>
        <c:auto val="1"/>
        <c:lblAlgn val="ctr"/>
        <c:lblOffset val="100"/>
        <c:noMultiLvlLbl val="0"/>
      </c:catAx>
      <c:valAx>
        <c:axId val="513458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5504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layout>
                <c:manualLayout>
                  <c:x val="1.0073033458334126E-2"/>
                  <c:y val="5.1997800533980561E-3"/>
                </c:manualLayout>
              </c:layout>
              <c:tx>
                <c:rich>
                  <a:bodyPr/>
                  <a:lstStyle/>
                  <a:p>
                    <a:r>
                      <a:rPr lang="en-US" dirty="0"/>
                      <a:t>0.8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1F-4F54-903D-0DA1F586C5C2}"/>
                </c:ext>
              </c:extLst>
            </c:dLbl>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0.79400000000000004</c:v>
                </c:pt>
              </c:numCache>
            </c:numRef>
          </c:val>
          <c:extLst>
            <c:ext xmlns:c16="http://schemas.microsoft.com/office/drawing/2014/chart" uri="{C3380CC4-5D6E-409C-BE32-E72D297353CC}">
              <c16:uniqueId val="{00000000-99FF-4137-B18A-58A0A16E0CE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4.84</c:v>
                </c:pt>
              </c:numCache>
            </c:numRef>
          </c:val>
          <c:extLst>
            <c:ext xmlns:c16="http://schemas.microsoft.com/office/drawing/2014/chart" uri="{C3380CC4-5D6E-409C-BE32-E72D297353CC}">
              <c16:uniqueId val="{00000001-99FF-4137-B18A-58A0A16E0CE0}"/>
            </c:ext>
          </c:extLst>
        </c:ser>
        <c:dLbls>
          <c:showLegendKey val="0"/>
          <c:showVal val="1"/>
          <c:showCatName val="0"/>
          <c:showSerName val="0"/>
          <c:showPercent val="0"/>
          <c:showBubbleSize val="0"/>
        </c:dLbls>
        <c:gapWidth val="75"/>
        <c:axId val="513462880"/>
        <c:axId val="513463272"/>
      </c:barChart>
      <c:catAx>
        <c:axId val="51346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3272"/>
        <c:crosses val="autoZero"/>
        <c:auto val="1"/>
        <c:lblAlgn val="ctr"/>
        <c:lblOffset val="100"/>
        <c:noMultiLvlLbl val="0"/>
      </c:catAx>
      <c:valAx>
        <c:axId val="513463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2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0-D95E-49E5-B337-AB945E5EA1DD}"/>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8</c:v>
                </c:pt>
              </c:numCache>
            </c:numRef>
          </c:val>
          <c:extLst>
            <c:ext xmlns:c16="http://schemas.microsoft.com/office/drawing/2014/chart" uri="{C3380CC4-5D6E-409C-BE32-E72D297353CC}">
              <c16:uniqueId val="{00000001-D95E-49E5-B337-AB945E5EA1DD}"/>
            </c:ext>
          </c:extLst>
        </c:ser>
        <c:ser>
          <c:idx val="2"/>
          <c:order val="2"/>
          <c:tx>
            <c:strRef>
              <c:f>Sheet1!$D$1</c:f>
              <c:strCache>
                <c:ptCount val="1"/>
                <c:pt idx="0">
                  <c:v>Full Server</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23</c:v>
                </c:pt>
              </c:numCache>
            </c:numRef>
          </c:val>
          <c:extLst>
            <c:ext xmlns:c16="http://schemas.microsoft.com/office/drawing/2014/chart" uri="{C3380CC4-5D6E-409C-BE32-E72D297353CC}">
              <c16:uniqueId val="{00000002-D95E-49E5-B337-AB945E5EA1DD}"/>
            </c:ext>
          </c:extLst>
        </c:ser>
        <c:dLbls>
          <c:showLegendKey val="0"/>
          <c:showVal val="1"/>
          <c:showCatName val="0"/>
          <c:showSerName val="0"/>
          <c:showPercent val="0"/>
          <c:showBubbleSize val="0"/>
        </c:dLbls>
        <c:gapWidth val="75"/>
        <c:axId val="505519344"/>
        <c:axId val="505522480"/>
      </c:barChart>
      <c:catAx>
        <c:axId val="50551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05522480"/>
        <c:crosses val="autoZero"/>
        <c:auto val="1"/>
        <c:lblAlgn val="ctr"/>
        <c:lblOffset val="100"/>
        <c:noMultiLvlLbl val="0"/>
      </c:catAx>
      <c:valAx>
        <c:axId val="5055224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05519344"/>
        <c:crosses val="autoZero"/>
        <c:crossBetween val="between"/>
      </c:valAx>
      <c:spPr>
        <a:noFill/>
        <a:ln>
          <a:noFill/>
        </a:ln>
        <a:effectLst/>
      </c:spPr>
    </c:plotArea>
    <c:legend>
      <c:legendPos val="b"/>
      <c:layout>
        <c:manualLayout>
          <c:xMode val="edge"/>
          <c:yMode val="edge"/>
          <c:x val="6.1177042342425048E-2"/>
          <c:y val="0.93432558979840719"/>
          <c:w val="0.88423298733051903"/>
          <c:h val="5.5476832126385732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0">
          <a:gradFill>
            <a:gsLst>
              <a:gs pos="2917">
                <a:schemeClr val="tx1"/>
              </a:gs>
              <a:gs pos="100000">
                <a:schemeClr val="tx1"/>
              </a:gs>
            </a:gsLst>
            <a:lin ang="5400000" scaled="0"/>
          </a:gra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D3A4-4C5E-9B90-D267FDF47B4B}"/>
                </c:ext>
              </c:extLst>
            </c:dLbl>
            <c:spPr>
              <a:noFill/>
              <a:ln>
                <a:noFill/>
              </a:ln>
              <a:effectLst/>
            </c:spPr>
            <c:txPr>
              <a:bodyPr rot="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AC43-43CA-A4C1-7D47147752EE}"/>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23</c:v>
                </c:pt>
              </c:numCache>
            </c:numRef>
          </c:val>
          <c:extLst>
            <c:ext xmlns:c16="http://schemas.microsoft.com/office/drawing/2014/chart" uri="{C3380CC4-5D6E-409C-BE32-E72D297353CC}">
              <c16:uniqueId val="{00000001-AC43-43CA-A4C1-7D47147752EE}"/>
            </c:ext>
          </c:extLst>
        </c:ser>
        <c:ser>
          <c:idx val="2"/>
          <c:order val="2"/>
          <c:tx>
            <c:strRef>
              <c:f>Sheet1!$D$1</c:f>
              <c:strCache>
                <c:ptCount val="1"/>
                <c:pt idx="0">
                  <c:v>Full Server</c:v>
                </c:pt>
              </c:strCache>
            </c:strRef>
          </c:tx>
          <c:spPr>
            <a:solidFill>
              <a:schemeClr val="tx2"/>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2-AED0-45BC-BFE0-42FFC57A9F8E}"/>
              </c:ext>
            </c:extLst>
          </c:dPt>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2-AC43-43CA-A4C1-7D47147752EE}"/>
            </c:ext>
          </c:extLst>
        </c:ser>
        <c:dLbls>
          <c:showLegendKey val="0"/>
          <c:showVal val="1"/>
          <c:showCatName val="0"/>
          <c:showSerName val="0"/>
          <c:showPercent val="0"/>
          <c:showBubbleSize val="0"/>
        </c:dLbls>
        <c:gapWidth val="75"/>
        <c:axId val="513468760"/>
        <c:axId val="513469936"/>
      </c:barChart>
      <c:catAx>
        <c:axId val="51346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9936"/>
        <c:crosses val="autoZero"/>
        <c:auto val="1"/>
        <c:lblAlgn val="ctr"/>
        <c:lblOffset val="100"/>
        <c:noMultiLvlLbl val="0"/>
      </c:catAx>
      <c:valAx>
        <c:axId val="5134699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8760"/>
        <c:crosses val="autoZero"/>
        <c:crossBetween val="between"/>
      </c:valAx>
      <c:spPr>
        <a:noFill/>
        <a:ln>
          <a:noFill/>
        </a:ln>
        <a:effectLst/>
      </c:spPr>
    </c:plotArea>
    <c:legend>
      <c:legendPos val="b"/>
      <c:layout>
        <c:manualLayout>
          <c:xMode val="edge"/>
          <c:yMode val="edge"/>
          <c:x val="8.5248060109274451E-2"/>
          <c:y val="0.93184398770287158"/>
          <c:w val="0.89999994449128762"/>
          <c:h val="5.5421706076169197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C421-4FC3-A358-BD66DC4E2E04}"/>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General</c:formatCode>
                <c:ptCount val="1"/>
                <c:pt idx="0">
                  <c:v>6</c:v>
                </c:pt>
              </c:numCache>
            </c:numRef>
          </c:val>
          <c:extLst>
            <c:ext xmlns:c16="http://schemas.microsoft.com/office/drawing/2014/chart" uri="{C3380CC4-5D6E-409C-BE32-E72D297353CC}">
              <c16:uniqueId val="{00000001-C421-4FC3-A358-BD66DC4E2E04}"/>
            </c:ext>
          </c:extLst>
        </c:ser>
        <c:ser>
          <c:idx val="2"/>
          <c:order val="2"/>
          <c:tx>
            <c:strRef>
              <c:f>Sheet1!$D$1</c:f>
              <c:strCache>
                <c:ptCount val="1"/>
                <c:pt idx="0">
                  <c:v>Full Server</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gradFill>
                      <a:gsLst>
                        <a:gs pos="2917">
                          <a:schemeClr val="tx1"/>
                        </a:gs>
                        <a:gs pos="10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Sheet1!$D$2</c:f>
              <c:numCache>
                <c:formatCode>General</c:formatCode>
                <c:ptCount val="1"/>
                <c:pt idx="0">
                  <c:v>11</c:v>
                </c:pt>
              </c:numCache>
            </c:numRef>
          </c:val>
          <c:extLst>
            <c:ext xmlns:c16="http://schemas.microsoft.com/office/drawing/2014/chart" uri="{C3380CC4-5D6E-409C-BE32-E72D297353CC}">
              <c16:uniqueId val="{00000002-C421-4FC3-A358-BD66DC4E2E04}"/>
            </c:ext>
          </c:extLst>
        </c:ser>
        <c:dLbls>
          <c:showLegendKey val="0"/>
          <c:showVal val="1"/>
          <c:showCatName val="0"/>
          <c:showSerName val="0"/>
          <c:showPercent val="0"/>
          <c:showBubbleSize val="0"/>
        </c:dLbls>
        <c:gapWidth val="75"/>
        <c:axId val="513469544"/>
        <c:axId val="513466800"/>
      </c:barChart>
      <c:catAx>
        <c:axId val="51346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13466800"/>
        <c:crosses val="autoZero"/>
        <c:auto val="1"/>
        <c:lblAlgn val="ctr"/>
        <c:lblOffset val="100"/>
        <c:noMultiLvlLbl val="0"/>
      </c:catAx>
      <c:valAx>
        <c:axId val="513466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crossAx val="513469544"/>
        <c:crosses val="autoZero"/>
        <c:crossBetween val="between"/>
      </c:valAx>
      <c:spPr>
        <a:noFill/>
        <a:ln>
          <a:noFill/>
        </a:ln>
        <a:effectLst/>
      </c:spPr>
    </c:plotArea>
    <c:legend>
      <c:legendPos val="b"/>
      <c:layout>
        <c:manualLayout>
          <c:xMode val="edge"/>
          <c:yMode val="edge"/>
          <c:x val="5.8133528380048739E-2"/>
          <c:y val="0.92159747192978692"/>
          <c:w val="0.8837326840530908"/>
          <c:h val="5.5463493921958713E-2"/>
        </c:manualLayout>
      </c:layout>
      <c:overlay val="0"/>
      <c:spPr>
        <a:noFill/>
        <a:ln>
          <a:noFill/>
        </a:ln>
        <a:effectLst/>
      </c:spPr>
      <c:txPr>
        <a:bodyPr rot="0" spcFirstLastPara="1" vertOverflow="ellipsis" vert="horz" wrap="square" anchor="ctr" anchorCtr="1"/>
        <a:lstStyle/>
        <a:p>
          <a:pPr>
            <a:defRPr sz="1197" b="0" i="0" u="none" strike="noStrike" kern="1200" baseline="0">
              <a:gradFill>
                <a:gsLst>
                  <a:gs pos="2917">
                    <a:schemeClr val="tx1"/>
                  </a:gs>
                  <a:gs pos="100000">
                    <a:schemeClr val="tx1"/>
                  </a:gs>
                </a:gsLst>
                <a:lin ang="5400000" scaled="0"/>
              </a:gradFill>
              <a:latin typeface="+mn-lt"/>
              <a:ea typeface="+mn-ea"/>
              <a:cs typeface="+mn-cs"/>
            </a:defRPr>
          </a:pPr>
          <a:endParaRPr lang="en-US"/>
        </a:p>
      </c:txPr>
    </c:legend>
    <c:plotVisOnly val="1"/>
    <c:dispBlanksAs val="gap"/>
    <c:showDLblsOverMax val="0"/>
  </c:chart>
  <c:spPr>
    <a:noFill/>
    <a:ln>
      <a:noFill/>
    </a:ln>
    <a:effectLst/>
  </c:spPr>
  <c:txPr>
    <a:bodyPr/>
    <a:lstStyle/>
    <a:p>
      <a:pPr>
        <a:defRPr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E8BC8-018F-4CE6-9596-0CC2706167CF}" type="doc">
      <dgm:prSet loTypeId="urn:microsoft.com/office/officeart/2005/8/layout/pyramid3" loCatId="pyramid" qsTypeId="urn:microsoft.com/office/officeart/2005/8/quickstyle/simple1" qsCatId="simple" csTypeId="urn:microsoft.com/office/officeart/2005/8/colors/colorful2" csCatId="colorful" phldr="1"/>
      <dgm:spPr/>
      <dgm:t>
        <a:bodyPr/>
        <a:lstStyle/>
        <a:p>
          <a:endParaRPr lang="en-US"/>
        </a:p>
      </dgm:t>
    </dgm:pt>
    <dgm:pt modelId="{B1E0065A-839E-4AB2-9917-AE2145C185D0}">
      <dgm:prSet custT="1"/>
      <dgm:spPr/>
      <dgm:t>
        <a:bodyPr/>
        <a:lstStyle/>
        <a:p>
          <a:r>
            <a:rPr lang="en-GB" sz="2800" dirty="0"/>
            <a:t>Virtual Machines</a:t>
          </a:r>
        </a:p>
      </dgm:t>
    </dgm:pt>
    <dgm:pt modelId="{9DAA627C-4500-4FC3-9EAE-F98B1D2408BB}" type="parTrans" cxnId="{F9C5B3FE-D27A-41B4-8FB0-478098FA3514}">
      <dgm:prSet/>
      <dgm:spPr/>
      <dgm:t>
        <a:bodyPr/>
        <a:lstStyle/>
        <a:p>
          <a:endParaRPr lang="en-US" sz="1400"/>
        </a:p>
      </dgm:t>
    </dgm:pt>
    <dgm:pt modelId="{57316D52-C2C1-4F5E-9B12-EE0F5B3A81D3}" type="sibTrans" cxnId="{F9C5B3FE-D27A-41B4-8FB0-478098FA3514}">
      <dgm:prSet/>
      <dgm:spPr/>
      <dgm:t>
        <a:bodyPr/>
        <a:lstStyle/>
        <a:p>
          <a:endParaRPr lang="en-US" sz="1400"/>
        </a:p>
      </dgm:t>
    </dgm:pt>
    <dgm:pt modelId="{5EEA98FE-1133-4277-A0A4-B44C0B8F7F6D}">
      <dgm:prSet custT="1"/>
      <dgm:spPr/>
      <dgm:t>
        <a:bodyPr/>
        <a:lstStyle/>
        <a:p>
          <a:r>
            <a:rPr lang="en-GB" sz="2800" dirty="0"/>
            <a:t>Virtual Machine Scale Sets</a:t>
          </a:r>
        </a:p>
      </dgm:t>
    </dgm:pt>
    <dgm:pt modelId="{2DC3D57A-9A89-467E-BC98-DA8AE1A0F8D4}" type="parTrans" cxnId="{AE08C605-96F3-45FD-83DB-5FA5E9216090}">
      <dgm:prSet/>
      <dgm:spPr/>
      <dgm:t>
        <a:bodyPr/>
        <a:lstStyle/>
        <a:p>
          <a:endParaRPr lang="en-US" sz="1400"/>
        </a:p>
      </dgm:t>
    </dgm:pt>
    <dgm:pt modelId="{8DB2078E-5507-4B3A-989F-DEE8513C83B5}" type="sibTrans" cxnId="{AE08C605-96F3-45FD-83DB-5FA5E9216090}">
      <dgm:prSet/>
      <dgm:spPr/>
      <dgm:t>
        <a:bodyPr/>
        <a:lstStyle/>
        <a:p>
          <a:endParaRPr lang="en-US" sz="1400"/>
        </a:p>
      </dgm:t>
    </dgm:pt>
    <dgm:pt modelId="{BA6CD516-3B42-45AF-8328-4B32D8C1C048}">
      <dgm:prSet custT="1"/>
      <dgm:spPr/>
      <dgm:t>
        <a:bodyPr/>
        <a:lstStyle/>
        <a:p>
          <a:r>
            <a:rPr lang="en-GB" sz="2800"/>
            <a:t>Containers</a:t>
          </a:r>
        </a:p>
      </dgm:t>
    </dgm:pt>
    <dgm:pt modelId="{1D507B15-B06E-468B-828D-B0DED81BEC16}" type="parTrans" cxnId="{D49C0261-8E83-47D5-BBDC-EA882D99A074}">
      <dgm:prSet/>
      <dgm:spPr/>
      <dgm:t>
        <a:bodyPr/>
        <a:lstStyle/>
        <a:p>
          <a:endParaRPr lang="en-US" sz="1400"/>
        </a:p>
      </dgm:t>
    </dgm:pt>
    <dgm:pt modelId="{CBF5A498-A4B9-4793-9CE9-AF5E3D211B18}" type="sibTrans" cxnId="{D49C0261-8E83-47D5-BBDC-EA882D99A074}">
      <dgm:prSet/>
      <dgm:spPr/>
      <dgm:t>
        <a:bodyPr/>
        <a:lstStyle/>
        <a:p>
          <a:endParaRPr lang="en-US" sz="1400"/>
        </a:p>
      </dgm:t>
    </dgm:pt>
    <dgm:pt modelId="{867AEF7A-3D24-44C3-A612-7D56E7227E61}">
      <dgm:prSet custT="1"/>
      <dgm:spPr/>
      <dgm:t>
        <a:bodyPr/>
        <a:lstStyle/>
        <a:p>
          <a:r>
            <a:rPr lang="en-GB" sz="2800" dirty="0"/>
            <a:t>Azure App Services</a:t>
          </a:r>
        </a:p>
      </dgm:t>
    </dgm:pt>
    <dgm:pt modelId="{33E5C689-5621-45EC-B6EE-49865DDE7951}" type="parTrans" cxnId="{678D3FE1-5877-43E4-AC77-723ACE38E6D5}">
      <dgm:prSet/>
      <dgm:spPr/>
      <dgm:t>
        <a:bodyPr/>
        <a:lstStyle/>
        <a:p>
          <a:endParaRPr lang="en-US" sz="1400"/>
        </a:p>
      </dgm:t>
    </dgm:pt>
    <dgm:pt modelId="{23972969-5105-4209-A1FE-0F9C6C8E0DB1}" type="sibTrans" cxnId="{678D3FE1-5877-43E4-AC77-723ACE38E6D5}">
      <dgm:prSet/>
      <dgm:spPr/>
      <dgm:t>
        <a:bodyPr/>
        <a:lstStyle/>
        <a:p>
          <a:endParaRPr lang="en-US" sz="1400"/>
        </a:p>
      </dgm:t>
    </dgm:pt>
    <dgm:pt modelId="{8F0A31BB-10C9-45BC-A991-31A0F38754CE}">
      <dgm:prSet custT="1"/>
      <dgm:spPr/>
      <dgm:t>
        <a:bodyPr/>
        <a:lstStyle/>
        <a:p>
          <a:r>
            <a:rPr lang="en-GB" sz="2800" dirty="0"/>
            <a:t>Azure Functions</a:t>
          </a:r>
        </a:p>
      </dgm:t>
    </dgm:pt>
    <dgm:pt modelId="{AEDC10A9-EBBA-47E0-B98E-B93978A500DB}" type="parTrans" cxnId="{70BA2C96-DC5C-4FDF-97FD-E5E22D4D8FC1}">
      <dgm:prSet/>
      <dgm:spPr/>
      <dgm:t>
        <a:bodyPr/>
        <a:lstStyle/>
        <a:p>
          <a:endParaRPr lang="en-US" sz="1400"/>
        </a:p>
      </dgm:t>
    </dgm:pt>
    <dgm:pt modelId="{372E0D6D-D98C-4638-BB28-4BC98DA838B6}" type="sibTrans" cxnId="{70BA2C96-DC5C-4FDF-97FD-E5E22D4D8FC1}">
      <dgm:prSet/>
      <dgm:spPr/>
      <dgm:t>
        <a:bodyPr/>
        <a:lstStyle/>
        <a:p>
          <a:endParaRPr lang="en-US" sz="1400"/>
        </a:p>
      </dgm:t>
    </dgm:pt>
    <dgm:pt modelId="{8D442A98-5808-43AC-8583-4665E7F016C8}" type="pres">
      <dgm:prSet presAssocID="{629E8BC8-018F-4CE6-9596-0CC2706167CF}" presName="Name0" presStyleCnt="0">
        <dgm:presLayoutVars>
          <dgm:dir/>
          <dgm:animLvl val="lvl"/>
          <dgm:resizeHandles val="exact"/>
        </dgm:presLayoutVars>
      </dgm:prSet>
      <dgm:spPr/>
    </dgm:pt>
    <dgm:pt modelId="{0468E9F4-77B1-4856-AE74-95058158D880}" type="pres">
      <dgm:prSet presAssocID="{B1E0065A-839E-4AB2-9917-AE2145C185D0}" presName="Name8" presStyleCnt="0"/>
      <dgm:spPr/>
    </dgm:pt>
    <dgm:pt modelId="{7B3E806E-1630-48AA-B450-028218B60222}" type="pres">
      <dgm:prSet presAssocID="{B1E0065A-839E-4AB2-9917-AE2145C185D0}" presName="level" presStyleLbl="node1" presStyleIdx="0" presStyleCnt="5">
        <dgm:presLayoutVars>
          <dgm:chMax val="1"/>
          <dgm:bulletEnabled val="1"/>
        </dgm:presLayoutVars>
      </dgm:prSet>
      <dgm:spPr/>
    </dgm:pt>
    <dgm:pt modelId="{A97104A1-D197-46B1-BFDC-E7226644EE33}" type="pres">
      <dgm:prSet presAssocID="{B1E0065A-839E-4AB2-9917-AE2145C185D0}" presName="levelTx" presStyleLbl="revTx" presStyleIdx="0" presStyleCnt="0">
        <dgm:presLayoutVars>
          <dgm:chMax val="1"/>
          <dgm:bulletEnabled val="1"/>
        </dgm:presLayoutVars>
      </dgm:prSet>
      <dgm:spPr/>
    </dgm:pt>
    <dgm:pt modelId="{B31C64B5-EFC3-41A6-851C-3C166C77AAA2}" type="pres">
      <dgm:prSet presAssocID="{5EEA98FE-1133-4277-A0A4-B44C0B8F7F6D}" presName="Name8" presStyleCnt="0"/>
      <dgm:spPr/>
    </dgm:pt>
    <dgm:pt modelId="{5A2DB598-C86B-4499-8513-AF2E71AC9747}" type="pres">
      <dgm:prSet presAssocID="{5EEA98FE-1133-4277-A0A4-B44C0B8F7F6D}" presName="level" presStyleLbl="node1" presStyleIdx="1" presStyleCnt="5">
        <dgm:presLayoutVars>
          <dgm:chMax val="1"/>
          <dgm:bulletEnabled val="1"/>
        </dgm:presLayoutVars>
      </dgm:prSet>
      <dgm:spPr/>
    </dgm:pt>
    <dgm:pt modelId="{3535F9EC-1329-4310-986E-BC1C16C3A137}" type="pres">
      <dgm:prSet presAssocID="{5EEA98FE-1133-4277-A0A4-B44C0B8F7F6D}" presName="levelTx" presStyleLbl="revTx" presStyleIdx="0" presStyleCnt="0">
        <dgm:presLayoutVars>
          <dgm:chMax val="1"/>
          <dgm:bulletEnabled val="1"/>
        </dgm:presLayoutVars>
      </dgm:prSet>
      <dgm:spPr/>
    </dgm:pt>
    <dgm:pt modelId="{78084770-871A-4F51-A2AC-3E450D4EBB6C}" type="pres">
      <dgm:prSet presAssocID="{BA6CD516-3B42-45AF-8328-4B32D8C1C048}" presName="Name8" presStyleCnt="0"/>
      <dgm:spPr/>
    </dgm:pt>
    <dgm:pt modelId="{CEC25B0C-7E12-4F60-B05F-9AD9C20A01E7}" type="pres">
      <dgm:prSet presAssocID="{BA6CD516-3B42-45AF-8328-4B32D8C1C048}" presName="level" presStyleLbl="node1" presStyleIdx="2" presStyleCnt="5">
        <dgm:presLayoutVars>
          <dgm:chMax val="1"/>
          <dgm:bulletEnabled val="1"/>
        </dgm:presLayoutVars>
      </dgm:prSet>
      <dgm:spPr/>
    </dgm:pt>
    <dgm:pt modelId="{7F470E45-CA65-433F-9B39-C0243F626C34}" type="pres">
      <dgm:prSet presAssocID="{BA6CD516-3B42-45AF-8328-4B32D8C1C048}" presName="levelTx" presStyleLbl="revTx" presStyleIdx="0" presStyleCnt="0">
        <dgm:presLayoutVars>
          <dgm:chMax val="1"/>
          <dgm:bulletEnabled val="1"/>
        </dgm:presLayoutVars>
      </dgm:prSet>
      <dgm:spPr/>
    </dgm:pt>
    <dgm:pt modelId="{A3AD6A0E-FDC5-4D7B-81EC-FD6BAF404F24}" type="pres">
      <dgm:prSet presAssocID="{867AEF7A-3D24-44C3-A612-7D56E7227E61}" presName="Name8" presStyleCnt="0"/>
      <dgm:spPr/>
    </dgm:pt>
    <dgm:pt modelId="{5A2539CA-8BCA-4140-9BFD-2D1286CA1D5C}" type="pres">
      <dgm:prSet presAssocID="{867AEF7A-3D24-44C3-A612-7D56E7227E61}" presName="level" presStyleLbl="node1" presStyleIdx="3" presStyleCnt="5">
        <dgm:presLayoutVars>
          <dgm:chMax val="1"/>
          <dgm:bulletEnabled val="1"/>
        </dgm:presLayoutVars>
      </dgm:prSet>
      <dgm:spPr/>
    </dgm:pt>
    <dgm:pt modelId="{3A102E3D-299F-4D0B-9DDF-EB688A62E947}" type="pres">
      <dgm:prSet presAssocID="{867AEF7A-3D24-44C3-A612-7D56E7227E61}" presName="levelTx" presStyleLbl="revTx" presStyleIdx="0" presStyleCnt="0">
        <dgm:presLayoutVars>
          <dgm:chMax val="1"/>
          <dgm:bulletEnabled val="1"/>
        </dgm:presLayoutVars>
      </dgm:prSet>
      <dgm:spPr/>
    </dgm:pt>
    <dgm:pt modelId="{B101715E-9CC7-4607-880B-1E43B04BCF11}" type="pres">
      <dgm:prSet presAssocID="{8F0A31BB-10C9-45BC-A991-31A0F38754CE}" presName="Name8" presStyleCnt="0"/>
      <dgm:spPr/>
    </dgm:pt>
    <dgm:pt modelId="{62AA46FB-6E8C-476F-8020-D6ECFBDD4F4C}" type="pres">
      <dgm:prSet presAssocID="{8F0A31BB-10C9-45BC-A991-31A0F38754CE}" presName="level" presStyleLbl="node1" presStyleIdx="4" presStyleCnt="5">
        <dgm:presLayoutVars>
          <dgm:chMax val="1"/>
          <dgm:bulletEnabled val="1"/>
        </dgm:presLayoutVars>
      </dgm:prSet>
      <dgm:spPr/>
    </dgm:pt>
    <dgm:pt modelId="{7402B3D3-69C3-4640-9362-8DA084B4C149}" type="pres">
      <dgm:prSet presAssocID="{8F0A31BB-10C9-45BC-A991-31A0F38754CE}" presName="levelTx" presStyleLbl="revTx" presStyleIdx="0" presStyleCnt="0">
        <dgm:presLayoutVars>
          <dgm:chMax val="1"/>
          <dgm:bulletEnabled val="1"/>
        </dgm:presLayoutVars>
      </dgm:prSet>
      <dgm:spPr/>
    </dgm:pt>
  </dgm:ptLst>
  <dgm:cxnLst>
    <dgm:cxn modelId="{5651D860-1467-497B-A28D-E7DB8587A63D}" type="presOf" srcId="{8F0A31BB-10C9-45BC-A991-31A0F38754CE}" destId="{62AA46FB-6E8C-476F-8020-D6ECFBDD4F4C}" srcOrd="0" destOrd="0" presId="urn:microsoft.com/office/officeart/2005/8/layout/pyramid3"/>
    <dgm:cxn modelId="{70BA2C96-DC5C-4FDF-97FD-E5E22D4D8FC1}" srcId="{629E8BC8-018F-4CE6-9596-0CC2706167CF}" destId="{8F0A31BB-10C9-45BC-A991-31A0F38754CE}" srcOrd="4" destOrd="0" parTransId="{AEDC10A9-EBBA-47E0-B98E-B93978A500DB}" sibTransId="{372E0D6D-D98C-4638-BB28-4BC98DA838B6}"/>
    <dgm:cxn modelId="{087C58BE-C3F8-434C-8BA8-1D95FCEF63E2}" type="presOf" srcId="{BA6CD516-3B42-45AF-8328-4B32D8C1C048}" destId="{CEC25B0C-7E12-4F60-B05F-9AD9C20A01E7}" srcOrd="0" destOrd="0" presId="urn:microsoft.com/office/officeart/2005/8/layout/pyramid3"/>
    <dgm:cxn modelId="{ACA6F7AE-78B9-4B0D-8F34-748DCAD55A0F}" type="presOf" srcId="{5EEA98FE-1133-4277-A0A4-B44C0B8F7F6D}" destId="{5A2DB598-C86B-4499-8513-AF2E71AC9747}" srcOrd="0" destOrd="0" presId="urn:microsoft.com/office/officeart/2005/8/layout/pyramid3"/>
    <dgm:cxn modelId="{678D3FE1-5877-43E4-AC77-723ACE38E6D5}" srcId="{629E8BC8-018F-4CE6-9596-0CC2706167CF}" destId="{867AEF7A-3D24-44C3-A612-7D56E7227E61}" srcOrd="3" destOrd="0" parTransId="{33E5C689-5621-45EC-B6EE-49865DDE7951}" sibTransId="{23972969-5105-4209-A1FE-0F9C6C8E0DB1}"/>
    <dgm:cxn modelId="{AE08C605-96F3-45FD-83DB-5FA5E9216090}" srcId="{629E8BC8-018F-4CE6-9596-0CC2706167CF}" destId="{5EEA98FE-1133-4277-A0A4-B44C0B8F7F6D}" srcOrd="1" destOrd="0" parTransId="{2DC3D57A-9A89-467E-BC98-DA8AE1A0F8D4}" sibTransId="{8DB2078E-5507-4B3A-989F-DEE8513C83B5}"/>
    <dgm:cxn modelId="{B1CCD654-527B-415F-B514-F13FD567CF53}" type="presOf" srcId="{8F0A31BB-10C9-45BC-A991-31A0F38754CE}" destId="{7402B3D3-69C3-4640-9362-8DA084B4C149}" srcOrd="1" destOrd="0" presId="urn:microsoft.com/office/officeart/2005/8/layout/pyramid3"/>
    <dgm:cxn modelId="{D72E9245-0F86-4D1E-8A87-829E9B1B3C51}" type="presOf" srcId="{867AEF7A-3D24-44C3-A612-7D56E7227E61}" destId="{3A102E3D-299F-4D0B-9DDF-EB688A62E947}" srcOrd="1" destOrd="0" presId="urn:microsoft.com/office/officeart/2005/8/layout/pyramid3"/>
    <dgm:cxn modelId="{F9C5B3FE-D27A-41B4-8FB0-478098FA3514}" srcId="{629E8BC8-018F-4CE6-9596-0CC2706167CF}" destId="{B1E0065A-839E-4AB2-9917-AE2145C185D0}" srcOrd="0" destOrd="0" parTransId="{9DAA627C-4500-4FC3-9EAE-F98B1D2408BB}" sibTransId="{57316D52-C2C1-4F5E-9B12-EE0F5B3A81D3}"/>
    <dgm:cxn modelId="{5DBBEC6C-BE00-4FF3-8AE0-F6D2D5CED080}" type="presOf" srcId="{629E8BC8-018F-4CE6-9596-0CC2706167CF}" destId="{8D442A98-5808-43AC-8583-4665E7F016C8}" srcOrd="0" destOrd="0" presId="urn:microsoft.com/office/officeart/2005/8/layout/pyramid3"/>
    <dgm:cxn modelId="{45EE4DA4-E602-4EF5-813E-C04454033F6D}" type="presOf" srcId="{5EEA98FE-1133-4277-A0A4-B44C0B8F7F6D}" destId="{3535F9EC-1329-4310-986E-BC1C16C3A137}" srcOrd="1" destOrd="0" presId="urn:microsoft.com/office/officeart/2005/8/layout/pyramid3"/>
    <dgm:cxn modelId="{01FCC0A2-0D27-4DFB-961A-A24645EE2C4E}" type="presOf" srcId="{B1E0065A-839E-4AB2-9917-AE2145C185D0}" destId="{7B3E806E-1630-48AA-B450-028218B60222}" srcOrd="0" destOrd="0" presId="urn:microsoft.com/office/officeart/2005/8/layout/pyramid3"/>
    <dgm:cxn modelId="{37C883D0-F874-4D08-B532-CCAEF69C9BB7}" type="presOf" srcId="{B1E0065A-839E-4AB2-9917-AE2145C185D0}" destId="{A97104A1-D197-46B1-BFDC-E7226644EE33}" srcOrd="1" destOrd="0" presId="urn:microsoft.com/office/officeart/2005/8/layout/pyramid3"/>
    <dgm:cxn modelId="{DBE92935-6A9C-4927-BF31-19AADD3F46F9}" type="presOf" srcId="{BA6CD516-3B42-45AF-8328-4B32D8C1C048}" destId="{7F470E45-CA65-433F-9B39-C0243F626C34}" srcOrd="1" destOrd="0" presId="urn:microsoft.com/office/officeart/2005/8/layout/pyramid3"/>
    <dgm:cxn modelId="{D49C0261-8E83-47D5-BBDC-EA882D99A074}" srcId="{629E8BC8-018F-4CE6-9596-0CC2706167CF}" destId="{BA6CD516-3B42-45AF-8328-4B32D8C1C048}" srcOrd="2" destOrd="0" parTransId="{1D507B15-B06E-468B-828D-B0DED81BEC16}" sibTransId="{CBF5A498-A4B9-4793-9CE9-AF5E3D211B18}"/>
    <dgm:cxn modelId="{5DAE4175-8C58-4069-8AF4-49D04CC8056A}" type="presOf" srcId="{867AEF7A-3D24-44C3-A612-7D56E7227E61}" destId="{5A2539CA-8BCA-4140-9BFD-2D1286CA1D5C}" srcOrd="0" destOrd="0" presId="urn:microsoft.com/office/officeart/2005/8/layout/pyramid3"/>
    <dgm:cxn modelId="{4D71FF63-0DEC-430E-817C-0B9401E31340}" type="presParOf" srcId="{8D442A98-5808-43AC-8583-4665E7F016C8}" destId="{0468E9F4-77B1-4856-AE74-95058158D880}" srcOrd="0" destOrd="0" presId="urn:microsoft.com/office/officeart/2005/8/layout/pyramid3"/>
    <dgm:cxn modelId="{288508D5-008B-4300-8EE8-B8ECA7B01A90}" type="presParOf" srcId="{0468E9F4-77B1-4856-AE74-95058158D880}" destId="{7B3E806E-1630-48AA-B450-028218B60222}" srcOrd="0" destOrd="0" presId="urn:microsoft.com/office/officeart/2005/8/layout/pyramid3"/>
    <dgm:cxn modelId="{F113A837-3623-49A0-A3E1-6D8DF4FEA8B3}" type="presParOf" srcId="{0468E9F4-77B1-4856-AE74-95058158D880}" destId="{A97104A1-D197-46B1-BFDC-E7226644EE33}" srcOrd="1" destOrd="0" presId="urn:microsoft.com/office/officeart/2005/8/layout/pyramid3"/>
    <dgm:cxn modelId="{2934EAF5-3A9A-4071-B140-A742F3843837}" type="presParOf" srcId="{8D442A98-5808-43AC-8583-4665E7F016C8}" destId="{B31C64B5-EFC3-41A6-851C-3C166C77AAA2}" srcOrd="1" destOrd="0" presId="urn:microsoft.com/office/officeart/2005/8/layout/pyramid3"/>
    <dgm:cxn modelId="{8B5E7E9A-0893-46CB-BA40-FB516558446F}" type="presParOf" srcId="{B31C64B5-EFC3-41A6-851C-3C166C77AAA2}" destId="{5A2DB598-C86B-4499-8513-AF2E71AC9747}" srcOrd="0" destOrd="0" presId="urn:microsoft.com/office/officeart/2005/8/layout/pyramid3"/>
    <dgm:cxn modelId="{5FE5EA53-78BB-4B16-A7A6-F7790B28007E}" type="presParOf" srcId="{B31C64B5-EFC3-41A6-851C-3C166C77AAA2}" destId="{3535F9EC-1329-4310-986E-BC1C16C3A137}" srcOrd="1" destOrd="0" presId="urn:microsoft.com/office/officeart/2005/8/layout/pyramid3"/>
    <dgm:cxn modelId="{3EF6AD87-CD25-41FF-85A5-28D9E74A91E0}" type="presParOf" srcId="{8D442A98-5808-43AC-8583-4665E7F016C8}" destId="{78084770-871A-4F51-A2AC-3E450D4EBB6C}" srcOrd="2" destOrd="0" presId="urn:microsoft.com/office/officeart/2005/8/layout/pyramid3"/>
    <dgm:cxn modelId="{E8429967-81F1-4CCD-84EF-1472CA9F9B51}" type="presParOf" srcId="{78084770-871A-4F51-A2AC-3E450D4EBB6C}" destId="{CEC25B0C-7E12-4F60-B05F-9AD9C20A01E7}" srcOrd="0" destOrd="0" presId="urn:microsoft.com/office/officeart/2005/8/layout/pyramid3"/>
    <dgm:cxn modelId="{3597DDBC-506C-4ED7-8A71-3593D476090A}" type="presParOf" srcId="{78084770-871A-4F51-A2AC-3E450D4EBB6C}" destId="{7F470E45-CA65-433F-9B39-C0243F626C34}" srcOrd="1" destOrd="0" presId="urn:microsoft.com/office/officeart/2005/8/layout/pyramid3"/>
    <dgm:cxn modelId="{95CB2016-1AAD-477E-A184-03EE34733F05}" type="presParOf" srcId="{8D442A98-5808-43AC-8583-4665E7F016C8}" destId="{A3AD6A0E-FDC5-4D7B-81EC-FD6BAF404F24}" srcOrd="3" destOrd="0" presId="urn:microsoft.com/office/officeart/2005/8/layout/pyramid3"/>
    <dgm:cxn modelId="{F0554EF9-A726-4678-A45F-58F5C6BAE221}" type="presParOf" srcId="{A3AD6A0E-FDC5-4D7B-81EC-FD6BAF404F24}" destId="{5A2539CA-8BCA-4140-9BFD-2D1286CA1D5C}" srcOrd="0" destOrd="0" presId="urn:microsoft.com/office/officeart/2005/8/layout/pyramid3"/>
    <dgm:cxn modelId="{7C111AAC-C872-4005-A4BA-0B82F1EA9BF8}" type="presParOf" srcId="{A3AD6A0E-FDC5-4D7B-81EC-FD6BAF404F24}" destId="{3A102E3D-299F-4D0B-9DDF-EB688A62E947}" srcOrd="1" destOrd="0" presId="urn:microsoft.com/office/officeart/2005/8/layout/pyramid3"/>
    <dgm:cxn modelId="{7549FB07-B49D-475C-B372-DB882FA3C67E}" type="presParOf" srcId="{8D442A98-5808-43AC-8583-4665E7F016C8}" destId="{B101715E-9CC7-4607-880B-1E43B04BCF11}" srcOrd="4" destOrd="0" presId="urn:microsoft.com/office/officeart/2005/8/layout/pyramid3"/>
    <dgm:cxn modelId="{259D6308-FBEF-45FB-90B9-150F82C3D557}" type="presParOf" srcId="{B101715E-9CC7-4607-880B-1E43B04BCF11}" destId="{62AA46FB-6E8C-476F-8020-D6ECFBDD4F4C}" srcOrd="0" destOrd="0" presId="urn:microsoft.com/office/officeart/2005/8/layout/pyramid3"/>
    <dgm:cxn modelId="{ACA85829-7C93-41AA-A939-FC87BDBDE4DD}" type="presParOf" srcId="{B101715E-9CC7-4607-880B-1E43B04BCF11}" destId="{7402B3D3-69C3-4640-9362-8DA084B4C14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F0FF8-BBFB-4559-A903-B1FF688E2094}" type="doc">
      <dgm:prSet loTypeId="urn:microsoft.com/office/officeart/2005/8/layout/process1" loCatId="process" qsTypeId="urn:microsoft.com/office/officeart/2005/8/quickstyle/simple1" qsCatId="simple" csTypeId="urn:microsoft.com/office/officeart/2005/8/colors/accent1_2" csCatId="accent1" phldr="1"/>
      <dgm:spPr/>
    </dgm:pt>
    <dgm:pt modelId="{3C2B7F0A-A3FB-48DF-8964-5FFD803BE123}">
      <dgm:prSet phldrT="[Text]" custT="1"/>
      <dgm:spPr/>
      <dgm:t>
        <a:bodyPr/>
        <a:lstStyle/>
        <a:p>
          <a:r>
            <a:rPr lang="en-US" sz="2400" dirty="0"/>
            <a:t>Commit to source control</a:t>
          </a:r>
        </a:p>
      </dgm:t>
    </dgm:pt>
    <dgm:pt modelId="{E0E9A1C4-F78E-4B19-8A13-41CB31F9F22A}" type="parTrans" cxnId="{57FB5986-FED9-4B2F-AC28-6FC4A1BF6E61}">
      <dgm:prSet/>
      <dgm:spPr/>
      <dgm:t>
        <a:bodyPr/>
        <a:lstStyle/>
        <a:p>
          <a:endParaRPr lang="en-US" sz="2400"/>
        </a:p>
      </dgm:t>
    </dgm:pt>
    <dgm:pt modelId="{11FF3143-C002-47C5-B39F-04CDB98BBAD5}" type="sibTrans" cxnId="{57FB5986-FED9-4B2F-AC28-6FC4A1BF6E61}">
      <dgm:prSet custT="1"/>
      <dgm:spPr/>
      <dgm:t>
        <a:bodyPr/>
        <a:lstStyle/>
        <a:p>
          <a:endParaRPr lang="en-US" sz="1800"/>
        </a:p>
      </dgm:t>
    </dgm:pt>
    <dgm:pt modelId="{03F284C3-336B-49C5-AD41-C6653A09F2FB}">
      <dgm:prSet phldrT="[Text]" custT="1"/>
      <dgm:spPr/>
      <dgm:t>
        <a:bodyPr/>
        <a:lstStyle/>
        <a:p>
          <a:r>
            <a:rPr lang="en-US" sz="2400" dirty="0"/>
            <a:t>Build image from </a:t>
          </a:r>
          <a:r>
            <a:rPr lang="en-US" sz="2400" dirty="0" err="1"/>
            <a:t>dockerfile</a:t>
          </a:r>
          <a:endParaRPr lang="en-US" sz="2400" dirty="0"/>
        </a:p>
      </dgm:t>
    </dgm:pt>
    <dgm:pt modelId="{3B76077B-8F34-4ADA-85F9-B5708804EBC4}" type="parTrans" cxnId="{38A60573-DF04-4EA3-BC57-78CB543E5F77}">
      <dgm:prSet/>
      <dgm:spPr/>
      <dgm:t>
        <a:bodyPr/>
        <a:lstStyle/>
        <a:p>
          <a:endParaRPr lang="en-US" sz="2400"/>
        </a:p>
      </dgm:t>
    </dgm:pt>
    <dgm:pt modelId="{E4EC72B0-61F1-4DCE-BC2C-757527A1B54C}" type="sibTrans" cxnId="{38A60573-DF04-4EA3-BC57-78CB543E5F77}">
      <dgm:prSet custT="1"/>
      <dgm:spPr/>
      <dgm:t>
        <a:bodyPr/>
        <a:lstStyle/>
        <a:p>
          <a:endParaRPr lang="en-US" sz="1800"/>
        </a:p>
      </dgm:t>
    </dgm:pt>
    <dgm:pt modelId="{6D67BA67-AA42-41E7-B1ED-725697E5D007}">
      <dgm:prSet phldrT="[Text]" custT="1"/>
      <dgm:spPr/>
      <dgm:t>
        <a:bodyPr/>
        <a:lstStyle/>
        <a:p>
          <a:r>
            <a:rPr lang="en-US" sz="2400" dirty="0"/>
            <a:t>Deploy using Compose</a:t>
          </a:r>
        </a:p>
      </dgm:t>
    </dgm:pt>
    <dgm:pt modelId="{EDDF99B2-79BA-481C-8969-FD6F237C5836}" type="parTrans" cxnId="{D1120B79-2B9A-4B5F-AB9B-8CE94808FF5E}">
      <dgm:prSet/>
      <dgm:spPr/>
      <dgm:t>
        <a:bodyPr/>
        <a:lstStyle/>
        <a:p>
          <a:endParaRPr lang="en-US" sz="2400"/>
        </a:p>
      </dgm:t>
    </dgm:pt>
    <dgm:pt modelId="{E20C41DD-0840-4165-A996-41864D9278CD}" type="sibTrans" cxnId="{D1120B79-2B9A-4B5F-AB9B-8CE94808FF5E}">
      <dgm:prSet/>
      <dgm:spPr/>
      <dgm:t>
        <a:bodyPr/>
        <a:lstStyle/>
        <a:p>
          <a:endParaRPr lang="en-US" sz="2400"/>
        </a:p>
      </dgm:t>
    </dgm:pt>
    <dgm:pt modelId="{94E5B9F7-CA1B-4CE0-B462-F8FA9F5F0CBA}">
      <dgm:prSet phldrT="[Text]" custT="1"/>
      <dgm:spPr/>
      <dgm:t>
        <a:bodyPr/>
        <a:lstStyle/>
        <a:p>
          <a:r>
            <a:rPr lang="en-US" sz="2400" dirty="0"/>
            <a:t>Push to Hub or Trusted Registry</a:t>
          </a:r>
        </a:p>
      </dgm:t>
    </dgm:pt>
    <dgm:pt modelId="{D284CE33-034E-43B6-BEA4-9DE88094049A}" type="parTrans" cxnId="{681EE4CA-4788-4151-BCE9-3D5E187FBB4C}">
      <dgm:prSet/>
      <dgm:spPr/>
      <dgm:t>
        <a:bodyPr/>
        <a:lstStyle/>
        <a:p>
          <a:endParaRPr lang="en-US" sz="2400"/>
        </a:p>
      </dgm:t>
    </dgm:pt>
    <dgm:pt modelId="{08866588-73F7-4B13-B836-43ACAFD8F0FA}" type="sibTrans" cxnId="{681EE4CA-4788-4151-BCE9-3D5E187FBB4C}">
      <dgm:prSet custT="1"/>
      <dgm:spPr/>
      <dgm:t>
        <a:bodyPr/>
        <a:lstStyle/>
        <a:p>
          <a:endParaRPr lang="en-US" sz="1800"/>
        </a:p>
      </dgm:t>
    </dgm:pt>
    <dgm:pt modelId="{FDC7AC37-85D7-4B76-8F49-4D6B275ED28C}" type="pres">
      <dgm:prSet presAssocID="{1FEF0FF8-BBFB-4559-A903-B1FF688E2094}" presName="Name0" presStyleCnt="0">
        <dgm:presLayoutVars>
          <dgm:dir/>
          <dgm:resizeHandles val="exact"/>
        </dgm:presLayoutVars>
      </dgm:prSet>
      <dgm:spPr/>
    </dgm:pt>
    <dgm:pt modelId="{19B7762C-B0C1-4E20-9A70-9BFECA6DB62D}" type="pres">
      <dgm:prSet presAssocID="{3C2B7F0A-A3FB-48DF-8964-5FFD803BE123}" presName="node" presStyleLbl="node1" presStyleIdx="0" presStyleCnt="4" custLinFactNeighborX="-863" custLinFactNeighborY="0">
        <dgm:presLayoutVars>
          <dgm:bulletEnabled val="1"/>
        </dgm:presLayoutVars>
      </dgm:prSet>
      <dgm:spPr/>
    </dgm:pt>
    <dgm:pt modelId="{C9172DD6-F42D-4710-9BAD-B0AA45C23E8A}" type="pres">
      <dgm:prSet presAssocID="{11FF3143-C002-47C5-B39F-04CDB98BBAD5}" presName="sibTrans" presStyleLbl="sibTrans2D1" presStyleIdx="0" presStyleCnt="3"/>
      <dgm:spPr/>
    </dgm:pt>
    <dgm:pt modelId="{B851411A-0524-4AD5-9C0F-55B3E6F639BF}" type="pres">
      <dgm:prSet presAssocID="{11FF3143-C002-47C5-B39F-04CDB98BBAD5}" presName="connectorText" presStyleLbl="sibTrans2D1" presStyleIdx="0" presStyleCnt="3"/>
      <dgm:spPr/>
    </dgm:pt>
    <dgm:pt modelId="{F07C4BDE-AAC9-4AAF-8D86-560C76DA3145}" type="pres">
      <dgm:prSet presAssocID="{03F284C3-336B-49C5-AD41-C6653A09F2FB}" presName="node" presStyleLbl="node1" presStyleIdx="1" presStyleCnt="4">
        <dgm:presLayoutVars>
          <dgm:bulletEnabled val="1"/>
        </dgm:presLayoutVars>
      </dgm:prSet>
      <dgm:spPr/>
    </dgm:pt>
    <dgm:pt modelId="{461D8BBE-10C9-490E-84EB-8E84AB0838C1}" type="pres">
      <dgm:prSet presAssocID="{E4EC72B0-61F1-4DCE-BC2C-757527A1B54C}" presName="sibTrans" presStyleLbl="sibTrans2D1" presStyleIdx="1" presStyleCnt="3"/>
      <dgm:spPr/>
    </dgm:pt>
    <dgm:pt modelId="{1F1301E5-6BCE-4149-AA44-EA283B2D103E}" type="pres">
      <dgm:prSet presAssocID="{E4EC72B0-61F1-4DCE-BC2C-757527A1B54C}" presName="connectorText" presStyleLbl="sibTrans2D1" presStyleIdx="1" presStyleCnt="3"/>
      <dgm:spPr/>
    </dgm:pt>
    <dgm:pt modelId="{69103725-2503-48F6-A08B-8F374C2C63A4}" type="pres">
      <dgm:prSet presAssocID="{94E5B9F7-CA1B-4CE0-B462-F8FA9F5F0CBA}" presName="node" presStyleLbl="node1" presStyleIdx="2" presStyleCnt="4">
        <dgm:presLayoutVars>
          <dgm:bulletEnabled val="1"/>
        </dgm:presLayoutVars>
      </dgm:prSet>
      <dgm:spPr/>
    </dgm:pt>
    <dgm:pt modelId="{F12AFF50-BE57-4542-ACA8-7EB145A2D846}" type="pres">
      <dgm:prSet presAssocID="{08866588-73F7-4B13-B836-43ACAFD8F0FA}" presName="sibTrans" presStyleLbl="sibTrans2D1" presStyleIdx="2" presStyleCnt="3"/>
      <dgm:spPr/>
    </dgm:pt>
    <dgm:pt modelId="{998772D4-76CB-46A4-BECD-7CEFBFE33D77}" type="pres">
      <dgm:prSet presAssocID="{08866588-73F7-4B13-B836-43ACAFD8F0FA}" presName="connectorText" presStyleLbl="sibTrans2D1" presStyleIdx="2" presStyleCnt="3"/>
      <dgm:spPr/>
    </dgm:pt>
    <dgm:pt modelId="{8319F8A7-7B3B-4F20-A835-74EB95748391}" type="pres">
      <dgm:prSet presAssocID="{6D67BA67-AA42-41E7-B1ED-725697E5D007}" presName="node" presStyleLbl="node1" presStyleIdx="3" presStyleCnt="4">
        <dgm:presLayoutVars>
          <dgm:bulletEnabled val="1"/>
        </dgm:presLayoutVars>
      </dgm:prSet>
      <dgm:spPr/>
    </dgm:pt>
  </dgm:ptLst>
  <dgm:cxnLst>
    <dgm:cxn modelId="{E43D56A3-D9EE-48BF-91CE-28BA68C9585D}" type="presOf" srcId="{94E5B9F7-CA1B-4CE0-B462-F8FA9F5F0CBA}" destId="{69103725-2503-48F6-A08B-8F374C2C63A4}" srcOrd="0" destOrd="0" presId="urn:microsoft.com/office/officeart/2005/8/layout/process1"/>
    <dgm:cxn modelId="{D1120B79-2B9A-4B5F-AB9B-8CE94808FF5E}" srcId="{1FEF0FF8-BBFB-4559-A903-B1FF688E2094}" destId="{6D67BA67-AA42-41E7-B1ED-725697E5D007}" srcOrd="3" destOrd="0" parTransId="{EDDF99B2-79BA-481C-8969-FD6F237C5836}" sibTransId="{E20C41DD-0840-4165-A996-41864D9278CD}"/>
    <dgm:cxn modelId="{A5992996-E81F-463E-9D43-6FA1CBC9BE54}" type="presOf" srcId="{3C2B7F0A-A3FB-48DF-8964-5FFD803BE123}" destId="{19B7762C-B0C1-4E20-9A70-9BFECA6DB62D}" srcOrd="0" destOrd="0" presId="urn:microsoft.com/office/officeart/2005/8/layout/process1"/>
    <dgm:cxn modelId="{57FB5986-FED9-4B2F-AC28-6FC4A1BF6E61}" srcId="{1FEF0FF8-BBFB-4559-A903-B1FF688E2094}" destId="{3C2B7F0A-A3FB-48DF-8964-5FFD803BE123}" srcOrd="0" destOrd="0" parTransId="{E0E9A1C4-F78E-4B19-8A13-41CB31F9F22A}" sibTransId="{11FF3143-C002-47C5-B39F-04CDB98BBAD5}"/>
    <dgm:cxn modelId="{860E79EA-D1C0-4800-AC7C-9F2463BF0ADA}" type="presOf" srcId="{1FEF0FF8-BBFB-4559-A903-B1FF688E2094}" destId="{FDC7AC37-85D7-4B76-8F49-4D6B275ED28C}" srcOrd="0" destOrd="0" presId="urn:microsoft.com/office/officeart/2005/8/layout/process1"/>
    <dgm:cxn modelId="{FE6DE62D-9B32-4119-924F-A7FF3D0BFD4D}" type="presOf" srcId="{03F284C3-336B-49C5-AD41-C6653A09F2FB}" destId="{F07C4BDE-AAC9-4AAF-8D86-560C76DA3145}" srcOrd="0" destOrd="0" presId="urn:microsoft.com/office/officeart/2005/8/layout/process1"/>
    <dgm:cxn modelId="{B337A7B7-EBF8-4980-80A5-A6B3BEEEA6AE}" type="presOf" srcId="{E4EC72B0-61F1-4DCE-BC2C-757527A1B54C}" destId="{461D8BBE-10C9-490E-84EB-8E84AB0838C1}" srcOrd="0" destOrd="0" presId="urn:microsoft.com/office/officeart/2005/8/layout/process1"/>
    <dgm:cxn modelId="{6734AFA3-3153-438B-89D4-79C12DE8F5C4}" type="presOf" srcId="{6D67BA67-AA42-41E7-B1ED-725697E5D007}" destId="{8319F8A7-7B3B-4F20-A835-74EB95748391}" srcOrd="0" destOrd="0" presId="urn:microsoft.com/office/officeart/2005/8/layout/process1"/>
    <dgm:cxn modelId="{EF12D786-CE58-479B-B221-7B6FDA42C163}" type="presOf" srcId="{11FF3143-C002-47C5-B39F-04CDB98BBAD5}" destId="{B851411A-0524-4AD5-9C0F-55B3E6F639BF}" srcOrd="1" destOrd="0" presId="urn:microsoft.com/office/officeart/2005/8/layout/process1"/>
    <dgm:cxn modelId="{A181413C-9354-43E1-A838-1C3D3DA08973}" type="presOf" srcId="{11FF3143-C002-47C5-B39F-04CDB98BBAD5}" destId="{C9172DD6-F42D-4710-9BAD-B0AA45C23E8A}" srcOrd="0" destOrd="0" presId="urn:microsoft.com/office/officeart/2005/8/layout/process1"/>
    <dgm:cxn modelId="{38A60573-DF04-4EA3-BC57-78CB543E5F77}" srcId="{1FEF0FF8-BBFB-4559-A903-B1FF688E2094}" destId="{03F284C3-336B-49C5-AD41-C6653A09F2FB}" srcOrd="1" destOrd="0" parTransId="{3B76077B-8F34-4ADA-85F9-B5708804EBC4}" sibTransId="{E4EC72B0-61F1-4DCE-BC2C-757527A1B54C}"/>
    <dgm:cxn modelId="{D9CB0663-A54A-4D1B-A338-796F55BCBE5E}" type="presOf" srcId="{08866588-73F7-4B13-B836-43ACAFD8F0FA}" destId="{F12AFF50-BE57-4542-ACA8-7EB145A2D846}" srcOrd="0" destOrd="0" presId="urn:microsoft.com/office/officeart/2005/8/layout/process1"/>
    <dgm:cxn modelId="{681EE4CA-4788-4151-BCE9-3D5E187FBB4C}" srcId="{1FEF0FF8-BBFB-4559-A903-B1FF688E2094}" destId="{94E5B9F7-CA1B-4CE0-B462-F8FA9F5F0CBA}" srcOrd="2" destOrd="0" parTransId="{D284CE33-034E-43B6-BEA4-9DE88094049A}" sibTransId="{08866588-73F7-4B13-B836-43ACAFD8F0FA}"/>
    <dgm:cxn modelId="{A48F09E5-282E-40D7-B5BA-2F593227F29B}" type="presOf" srcId="{08866588-73F7-4B13-B836-43ACAFD8F0FA}" destId="{998772D4-76CB-46A4-BECD-7CEFBFE33D77}" srcOrd="1" destOrd="0" presId="urn:microsoft.com/office/officeart/2005/8/layout/process1"/>
    <dgm:cxn modelId="{CCF33577-2864-48E1-B248-ADCA5E4A2051}" type="presOf" srcId="{E4EC72B0-61F1-4DCE-BC2C-757527A1B54C}" destId="{1F1301E5-6BCE-4149-AA44-EA283B2D103E}" srcOrd="1" destOrd="0" presId="urn:microsoft.com/office/officeart/2005/8/layout/process1"/>
    <dgm:cxn modelId="{4A236C53-3B3A-4999-8A2D-8599E222FB3F}" type="presParOf" srcId="{FDC7AC37-85D7-4B76-8F49-4D6B275ED28C}" destId="{19B7762C-B0C1-4E20-9A70-9BFECA6DB62D}" srcOrd="0" destOrd="0" presId="urn:microsoft.com/office/officeart/2005/8/layout/process1"/>
    <dgm:cxn modelId="{8BABBB13-992A-4056-AF68-9E602BC9A8DB}" type="presParOf" srcId="{FDC7AC37-85D7-4B76-8F49-4D6B275ED28C}" destId="{C9172DD6-F42D-4710-9BAD-B0AA45C23E8A}" srcOrd="1" destOrd="0" presId="urn:microsoft.com/office/officeart/2005/8/layout/process1"/>
    <dgm:cxn modelId="{ECE709A0-F6BA-46C0-99B3-07F5945ADEC6}" type="presParOf" srcId="{C9172DD6-F42D-4710-9BAD-B0AA45C23E8A}" destId="{B851411A-0524-4AD5-9C0F-55B3E6F639BF}" srcOrd="0" destOrd="0" presId="urn:microsoft.com/office/officeart/2005/8/layout/process1"/>
    <dgm:cxn modelId="{178243C3-B74B-406D-B767-7AEA846ED747}" type="presParOf" srcId="{FDC7AC37-85D7-4B76-8F49-4D6B275ED28C}" destId="{F07C4BDE-AAC9-4AAF-8D86-560C76DA3145}" srcOrd="2" destOrd="0" presId="urn:microsoft.com/office/officeart/2005/8/layout/process1"/>
    <dgm:cxn modelId="{688A9485-9D15-4DBB-9EE4-8825155A8CBE}" type="presParOf" srcId="{FDC7AC37-85D7-4B76-8F49-4D6B275ED28C}" destId="{461D8BBE-10C9-490E-84EB-8E84AB0838C1}" srcOrd="3" destOrd="0" presId="urn:microsoft.com/office/officeart/2005/8/layout/process1"/>
    <dgm:cxn modelId="{D7E0473D-6E5B-4814-98B1-20C95ED37E23}" type="presParOf" srcId="{461D8BBE-10C9-490E-84EB-8E84AB0838C1}" destId="{1F1301E5-6BCE-4149-AA44-EA283B2D103E}" srcOrd="0" destOrd="0" presId="urn:microsoft.com/office/officeart/2005/8/layout/process1"/>
    <dgm:cxn modelId="{F80B6BD6-3A4A-4362-8748-E15496E0A55A}" type="presParOf" srcId="{FDC7AC37-85D7-4B76-8F49-4D6B275ED28C}" destId="{69103725-2503-48F6-A08B-8F374C2C63A4}" srcOrd="4" destOrd="0" presId="urn:microsoft.com/office/officeart/2005/8/layout/process1"/>
    <dgm:cxn modelId="{7D3BE9E1-6C39-4192-8EAA-26127B47BE1F}" type="presParOf" srcId="{FDC7AC37-85D7-4B76-8F49-4D6B275ED28C}" destId="{F12AFF50-BE57-4542-ACA8-7EB145A2D846}" srcOrd="5" destOrd="0" presId="urn:microsoft.com/office/officeart/2005/8/layout/process1"/>
    <dgm:cxn modelId="{80BAB275-84FD-42BC-A444-5CFBDAE5E181}" type="presParOf" srcId="{F12AFF50-BE57-4542-ACA8-7EB145A2D846}" destId="{998772D4-76CB-46A4-BECD-7CEFBFE33D77}" srcOrd="0" destOrd="0" presId="urn:microsoft.com/office/officeart/2005/8/layout/process1"/>
    <dgm:cxn modelId="{0FFDC2D1-0B5F-4234-95CA-0D081DB9B24C}" type="presParOf" srcId="{FDC7AC37-85D7-4B76-8F49-4D6B275ED28C}" destId="{8319F8A7-7B3B-4F20-A835-74EB9574839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E806E-1630-48AA-B450-028218B60222}">
      <dsp:nvSpPr>
        <dsp:cNvPr id="0" name=""/>
        <dsp:cNvSpPr/>
      </dsp:nvSpPr>
      <dsp:spPr>
        <a:xfrm rot="10800000">
          <a:off x="0" y="0"/>
          <a:ext cx="8483946" cy="1044814"/>
        </a:xfrm>
        <a:prstGeom prst="trapezoid">
          <a:avLst>
            <a:gd name="adj" fmla="val 81201"/>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Virtual Machines</a:t>
          </a:r>
        </a:p>
      </dsp:txBody>
      <dsp:txXfrm rot="-10800000">
        <a:off x="1484690" y="0"/>
        <a:ext cx="5514564" cy="1044814"/>
      </dsp:txXfrm>
    </dsp:sp>
    <dsp:sp modelId="{5A2DB598-C86B-4499-8513-AF2E71AC9747}">
      <dsp:nvSpPr>
        <dsp:cNvPr id="0" name=""/>
        <dsp:cNvSpPr/>
      </dsp:nvSpPr>
      <dsp:spPr>
        <a:xfrm rot="10800000">
          <a:off x="848394" y="1044814"/>
          <a:ext cx="6787156" cy="1044814"/>
        </a:xfrm>
        <a:prstGeom prst="trapezoid">
          <a:avLst>
            <a:gd name="adj" fmla="val 81201"/>
          </a:avLst>
        </a:prstGeom>
        <a:solidFill>
          <a:schemeClr val="accent2">
            <a:hueOff val="-330843"/>
            <a:satOff val="373"/>
            <a:lumOff val="8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Virtual Machine Scale Sets</a:t>
          </a:r>
        </a:p>
      </dsp:txBody>
      <dsp:txXfrm rot="-10800000">
        <a:off x="2036147" y="1044814"/>
        <a:ext cx="4411651" cy="1044814"/>
      </dsp:txXfrm>
    </dsp:sp>
    <dsp:sp modelId="{CEC25B0C-7E12-4F60-B05F-9AD9C20A01E7}">
      <dsp:nvSpPr>
        <dsp:cNvPr id="0" name=""/>
        <dsp:cNvSpPr/>
      </dsp:nvSpPr>
      <dsp:spPr>
        <a:xfrm rot="10800000">
          <a:off x="1696789" y="2089628"/>
          <a:ext cx="5090367" cy="1044814"/>
        </a:xfrm>
        <a:prstGeom prst="trapezoid">
          <a:avLst>
            <a:gd name="adj" fmla="val 81201"/>
          </a:avLst>
        </a:prstGeom>
        <a:solidFill>
          <a:schemeClr val="accent2">
            <a:hueOff val="-661686"/>
            <a:satOff val="746"/>
            <a:lumOff val="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a:t>Containers</a:t>
          </a:r>
        </a:p>
      </dsp:txBody>
      <dsp:txXfrm rot="-10800000">
        <a:off x="2587603" y="2089628"/>
        <a:ext cx="3308738" cy="1044814"/>
      </dsp:txXfrm>
    </dsp:sp>
    <dsp:sp modelId="{5A2539CA-8BCA-4140-9BFD-2D1286CA1D5C}">
      <dsp:nvSpPr>
        <dsp:cNvPr id="0" name=""/>
        <dsp:cNvSpPr/>
      </dsp:nvSpPr>
      <dsp:spPr>
        <a:xfrm rot="10800000">
          <a:off x="2545183" y="3134442"/>
          <a:ext cx="3393578" cy="1044814"/>
        </a:xfrm>
        <a:prstGeom prst="trapezoid">
          <a:avLst>
            <a:gd name="adj" fmla="val 81201"/>
          </a:avLst>
        </a:prstGeom>
        <a:solidFill>
          <a:schemeClr val="accent2">
            <a:hueOff val="-992530"/>
            <a:satOff val="1119"/>
            <a:lumOff val="2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Azure App Services</a:t>
          </a:r>
        </a:p>
      </dsp:txBody>
      <dsp:txXfrm rot="-10800000">
        <a:off x="3139060" y="3134442"/>
        <a:ext cx="2205825" cy="1044814"/>
      </dsp:txXfrm>
    </dsp:sp>
    <dsp:sp modelId="{62AA46FB-6E8C-476F-8020-D6ECFBDD4F4C}">
      <dsp:nvSpPr>
        <dsp:cNvPr id="0" name=""/>
        <dsp:cNvSpPr/>
      </dsp:nvSpPr>
      <dsp:spPr>
        <a:xfrm rot="10800000">
          <a:off x="3393578" y="4179256"/>
          <a:ext cx="1696789" cy="1044814"/>
        </a:xfrm>
        <a:prstGeom prst="trapezoid">
          <a:avLst>
            <a:gd name="adj" fmla="val 81201"/>
          </a:avLst>
        </a:prstGeom>
        <a:solidFill>
          <a:schemeClr val="accent2">
            <a:hueOff val="-1323373"/>
            <a:satOff val="1492"/>
            <a:lumOff val="35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GB" sz="2800" kern="1200" dirty="0"/>
            <a:t>Azure Functions</a:t>
          </a:r>
        </a:p>
      </dsp:txBody>
      <dsp:txXfrm rot="-10800000">
        <a:off x="3393578" y="4179256"/>
        <a:ext cx="1696789" cy="1044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7762C-B0C1-4E20-9A70-9BFECA6DB62D}">
      <dsp:nvSpPr>
        <dsp:cNvPr id="0" name=""/>
        <dsp:cNvSpPr/>
      </dsp:nvSpPr>
      <dsp:spPr>
        <a:xfrm>
          <a:off x="0" y="2006276"/>
          <a:ext cx="2238590" cy="14061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Commit to source control</a:t>
          </a:r>
        </a:p>
      </dsp:txBody>
      <dsp:txXfrm>
        <a:off x="41184" y="2047460"/>
        <a:ext cx="2156222" cy="1323746"/>
      </dsp:txXfrm>
    </dsp:sp>
    <dsp:sp modelId="{C9172DD6-F42D-4710-9BAD-B0AA45C23E8A}">
      <dsp:nvSpPr>
        <dsp:cNvPr id="0" name=""/>
        <dsp:cNvSpPr/>
      </dsp:nvSpPr>
      <dsp:spPr>
        <a:xfrm>
          <a:off x="2463730" y="2431748"/>
          <a:ext cx="477294" cy="555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63730" y="2542782"/>
        <a:ext cx="334106" cy="333102"/>
      </dsp:txXfrm>
    </dsp:sp>
    <dsp:sp modelId="{F07C4BDE-AAC9-4AAF-8D86-560C76DA3145}">
      <dsp:nvSpPr>
        <dsp:cNvPr id="0" name=""/>
        <dsp:cNvSpPr/>
      </dsp:nvSpPr>
      <dsp:spPr>
        <a:xfrm>
          <a:off x="3139147" y="2006276"/>
          <a:ext cx="2238590" cy="14061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Build image from </a:t>
          </a:r>
          <a:r>
            <a:rPr lang="en-US" sz="2400" kern="1200" dirty="0" err="1"/>
            <a:t>dockerfile</a:t>
          </a:r>
          <a:endParaRPr lang="en-US" sz="2400" kern="1200" dirty="0"/>
        </a:p>
      </dsp:txBody>
      <dsp:txXfrm>
        <a:off x="3180331" y="2047460"/>
        <a:ext cx="2156222" cy="1323746"/>
      </dsp:txXfrm>
    </dsp:sp>
    <dsp:sp modelId="{461D8BBE-10C9-490E-84EB-8E84AB0838C1}">
      <dsp:nvSpPr>
        <dsp:cNvPr id="0" name=""/>
        <dsp:cNvSpPr/>
      </dsp:nvSpPr>
      <dsp:spPr>
        <a:xfrm>
          <a:off x="5601597" y="2431748"/>
          <a:ext cx="474581" cy="555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01597" y="2542782"/>
        <a:ext cx="332207" cy="333102"/>
      </dsp:txXfrm>
    </dsp:sp>
    <dsp:sp modelId="{69103725-2503-48F6-A08B-8F374C2C63A4}">
      <dsp:nvSpPr>
        <dsp:cNvPr id="0" name=""/>
        <dsp:cNvSpPr/>
      </dsp:nvSpPr>
      <dsp:spPr>
        <a:xfrm>
          <a:off x="6273174" y="2006276"/>
          <a:ext cx="2238590" cy="14061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Push to Hub or Trusted Registry</a:t>
          </a:r>
        </a:p>
      </dsp:txBody>
      <dsp:txXfrm>
        <a:off x="6314358" y="2047460"/>
        <a:ext cx="2156222" cy="1323746"/>
      </dsp:txXfrm>
    </dsp:sp>
    <dsp:sp modelId="{F12AFF50-BE57-4542-ACA8-7EB145A2D846}">
      <dsp:nvSpPr>
        <dsp:cNvPr id="0" name=""/>
        <dsp:cNvSpPr/>
      </dsp:nvSpPr>
      <dsp:spPr>
        <a:xfrm>
          <a:off x="8735624" y="2431748"/>
          <a:ext cx="474581" cy="555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735624" y="2542782"/>
        <a:ext cx="332207" cy="333102"/>
      </dsp:txXfrm>
    </dsp:sp>
    <dsp:sp modelId="{8319F8A7-7B3B-4F20-A835-74EB95748391}">
      <dsp:nvSpPr>
        <dsp:cNvPr id="0" name=""/>
        <dsp:cNvSpPr/>
      </dsp:nvSpPr>
      <dsp:spPr>
        <a:xfrm>
          <a:off x="9407202" y="2006276"/>
          <a:ext cx="2238590" cy="14061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Deploy using Compose</a:t>
          </a:r>
        </a:p>
      </dsp:txBody>
      <dsp:txXfrm>
        <a:off x="9448386" y="2047460"/>
        <a:ext cx="2156222" cy="13237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Microsoft and Container - Marcus Robinson @techdiction</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A9ECE9-3417-42B5-9CF1-144C7FA1192D}" type="datetimeFigureOut">
              <a:rPr lang="en-GB" smtClean="0"/>
              <a:t>06/10/2016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85E3EF-56D0-43FE-9255-2A64AB68620F}" type="slidenum">
              <a:rPr lang="en-GB" smtClean="0"/>
              <a:t>‹#›</a:t>
            </a:fld>
            <a:endParaRPr lang="en-GB"/>
          </a:p>
        </p:txBody>
      </p:sp>
    </p:spTree>
    <p:extLst>
      <p:ext uri="{BB962C8B-B14F-4D97-AF65-F5344CB8AC3E}">
        <p14:creationId xmlns:p14="http://schemas.microsoft.com/office/powerpoint/2010/main" val="17690218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Microsoft and Container - Marcus Robinson @techdiction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A15DE-48AB-454A-BB65-7B09A772BE25}" type="datetimeFigureOut">
              <a:rPr lang="en-GB" smtClean="0"/>
              <a:t>06/10/2016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F79CD-0966-4EE4-BEF0-FA2E43C70310}" type="slidenum">
              <a:rPr lang="en-GB" smtClean="0"/>
              <a:t>‹#›</a:t>
            </a:fld>
            <a:endParaRPr lang="en-GB"/>
          </a:p>
        </p:txBody>
      </p:sp>
    </p:spTree>
    <p:extLst>
      <p:ext uri="{BB962C8B-B14F-4D97-AF65-F5344CB8AC3E}">
        <p14:creationId xmlns:p14="http://schemas.microsoft.com/office/powerpoint/2010/main" val="43791582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2102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1486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18</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27144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NOT Windows Server containers</a:t>
            </a:r>
          </a:p>
          <a:p>
            <a:r>
              <a:rPr lang="en-GB" dirty="0"/>
              <a:t>Enables development using Docker on Windows OS</a:t>
            </a:r>
          </a:p>
          <a:p>
            <a:r>
              <a:rPr lang="en-GB" dirty="0"/>
              <a:t>Creates a Hyper-V VM, “</a:t>
            </a:r>
            <a:r>
              <a:rPr lang="en-GB" dirty="0" err="1"/>
              <a:t>MobyVM</a:t>
            </a:r>
            <a:r>
              <a:rPr lang="en-GB" dirty="0"/>
              <a:t>” running the Docker daemon enabling Linux containers</a:t>
            </a:r>
          </a:p>
          <a:p>
            <a:r>
              <a:rPr lang="en-GB" dirty="0"/>
              <a:t>Docker CLI can be used on the Windows machine to work with Docker engine running elsewhere</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20</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20465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I work. Change DOCKER_HOST to communicate with the required Docker engine.</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21</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119667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a:t>
            </a:r>
            <a:r>
              <a:rPr lang="en-GB" dirty="0"/>
              <a:t>https://github.com/MSFTImagine/computerscience/tree/master/Tech%20Talks/ContainerDemo</a:t>
            </a:r>
          </a:p>
          <a:p>
            <a:endParaRPr lang="en-GB" dirty="0"/>
          </a:p>
          <a:p>
            <a:r>
              <a:rPr lang="en-GB" dirty="0"/>
              <a:t>Run through settings</a:t>
            </a:r>
          </a:p>
          <a:p>
            <a:r>
              <a:rPr lang="en-GB" dirty="0"/>
              <a:t>Show</a:t>
            </a:r>
            <a:r>
              <a:rPr lang="en-GB" baseline="0" dirty="0"/>
              <a:t> </a:t>
            </a:r>
            <a:r>
              <a:rPr lang="en-GB" baseline="0" dirty="0" err="1"/>
              <a:t>vms</a:t>
            </a:r>
            <a:endParaRPr lang="en-GB" dirty="0"/>
          </a:p>
          <a:p>
            <a:r>
              <a:rPr lang="en-GB" dirty="0" err="1"/>
              <a:t>Kitematic</a:t>
            </a:r>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22</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64028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Public Cloud, Private Cloud, On-Premises – it’s not either-or and the world is never just black or white</a:t>
            </a:r>
          </a:p>
          <a:p>
            <a:pPr marL="171450" indent="-171450">
              <a:buFont typeface="Arial" panose="020B0604020202020204" pitchFamily="34" charset="0"/>
              <a:buChar char="•"/>
            </a:pPr>
            <a:r>
              <a:rPr lang="en-US" dirty="0"/>
              <a:t>It’s your choice and Microsoft offers a</a:t>
            </a:r>
            <a:r>
              <a:rPr lang="en-US" baseline="0" dirty="0"/>
              <a:t> hybrid cloud solution that is tailor-made for your organization and your applications</a:t>
            </a:r>
            <a:endParaRPr lang="en-US" dirty="0"/>
          </a:p>
          <a:p>
            <a:pPr marL="171450" indent="-171450">
              <a:buFont typeface="Arial" panose="020B0604020202020204" pitchFamily="34" charset="0"/>
              <a:buChar char="•"/>
            </a:pPr>
            <a:r>
              <a:rPr lang="en-US" b="1" dirty="0"/>
              <a:t>Microsoft Azure Stack</a:t>
            </a:r>
            <a:r>
              <a:rPr lang="en-US" dirty="0"/>
              <a:t> is a new hybrid cloud platform product that enables your organization to deliver Azure services from your own datacenter to help you achieve more</a:t>
            </a:r>
          </a:p>
          <a:p>
            <a:pPr marL="171450" indent="-171450">
              <a:buFont typeface="Arial" panose="020B0604020202020204" pitchFamily="34" charset="0"/>
              <a:buChar char="•"/>
            </a:pPr>
            <a:r>
              <a:rPr lang="en-US" dirty="0"/>
              <a:t>Get the power of cloud services, yet maintain control of your datacenter for true hybrid cloud agility</a:t>
            </a:r>
          </a:p>
          <a:p>
            <a:pPr marL="171450" indent="-171450">
              <a:buFont typeface="Arial" panose="020B0604020202020204" pitchFamily="34" charset="0"/>
              <a:buChar char="•"/>
            </a:pPr>
            <a:r>
              <a:rPr lang="en-US" dirty="0"/>
              <a:t>You decide where to keep your data and applications</a:t>
            </a:r>
            <a:r>
              <a:rPr lang="en-US" baseline="0" dirty="0"/>
              <a:t> - </a:t>
            </a:r>
            <a:r>
              <a:rPr lang="en-US" dirty="0"/>
              <a:t>in your own datacenter or with a hosting service provider</a:t>
            </a:r>
          </a:p>
          <a:p>
            <a:pPr marL="171450" indent="-171450">
              <a:buFont typeface="Arial" panose="020B0604020202020204" pitchFamily="34" charset="0"/>
              <a:buChar char="•"/>
            </a:pPr>
            <a:r>
              <a:rPr lang="en-US" dirty="0"/>
              <a:t>Easily access public cloud resources to scale at busy times of the year, for dev-test, or whenever you need them</a:t>
            </a:r>
          </a:p>
          <a:p>
            <a:pPr marL="171450" indent="-171450">
              <a:buFont typeface="Arial" panose="020B0604020202020204" pitchFamily="34" charset="0"/>
              <a:buChar char="•"/>
            </a:pPr>
            <a:r>
              <a:rPr lang="en-US" dirty="0"/>
              <a:t>Only Microsoft builds and runs its own hyper-scale datacenters and delivers that proven innovation to your datacenter</a:t>
            </a:r>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7" name="Header Placeholder 6"/>
          <p:cNvSpPr>
            <a:spLocks noGrp="1"/>
          </p:cNvSpPr>
          <p:nvPr>
            <p:ph type="hdr" sz="quarter" idx="13"/>
          </p:nvPr>
        </p:nvSpPr>
        <p:spPr/>
        <p:txBody>
          <a:bodyPr/>
          <a:lstStyle/>
          <a:p>
            <a:r>
              <a:rPr lang="en-GB"/>
              <a:t>Microsoft and Container - Marcus Robinson @techdiction</a:t>
            </a:r>
          </a:p>
        </p:txBody>
      </p:sp>
    </p:spTree>
    <p:extLst>
      <p:ext uri="{BB962C8B-B14F-4D97-AF65-F5344CB8AC3E}">
        <p14:creationId xmlns:p14="http://schemas.microsoft.com/office/powerpoint/2010/main" val="4138753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is open and flexible – you bring what you know and simply continue to use it – there are no second class citizens in the Microsoft cloud</a:t>
            </a:r>
          </a:p>
          <a:p>
            <a:pPr marL="171450" indent="-171450">
              <a:buFont typeface="Arial" panose="020B0604020202020204" pitchFamily="34" charset="0"/>
              <a:buChar char="•"/>
            </a:pPr>
            <a:r>
              <a:rPr lang="en-US" dirty="0"/>
              <a:t>Whether it’s platforms, languages, tools or apps – we support an ever-growing set of OSS and proprietary technologies, tools and standards</a:t>
            </a:r>
          </a:p>
          <a:p>
            <a:pPr marL="171450" indent="-171450">
              <a:buFont typeface="Arial" panose="020B0604020202020204" pitchFamily="34" charset="0"/>
              <a:buChar char="•"/>
            </a:pPr>
            <a:r>
              <a:rPr lang="en-US" dirty="0"/>
              <a:t>With Azure, you have choices - choices that help you maximize your existing investments</a:t>
            </a:r>
          </a:p>
          <a:p>
            <a:pPr marL="171450" indent="-171450">
              <a:buFont typeface="Arial" panose="020B0604020202020204" pitchFamily="34" charset="0"/>
              <a:buChar char="•"/>
            </a:pPr>
            <a:r>
              <a:rPr lang="en-US" dirty="0"/>
              <a:t>You bring the tools you love and skills you already have, and run virtually any application, using your data sources, with your operating system, on your devices</a:t>
            </a:r>
          </a:p>
          <a:p>
            <a:pPr marL="171450" indent="-171450">
              <a:buFont typeface="Arial" panose="020B0604020202020204" pitchFamily="34" charset="0"/>
              <a:buChar char="•"/>
            </a:pPr>
            <a:r>
              <a:rPr lang="en-US" dirty="0"/>
              <a:t>Or - complement what you’ve already built by using Azure to add additional value to your app</a:t>
            </a:r>
          </a:p>
          <a:p>
            <a:pPr marL="171450" indent="-171450">
              <a:buFont typeface="Arial" panose="020B0604020202020204" pitchFamily="34" charset="0"/>
              <a:buChar char="•"/>
            </a:pPr>
            <a:r>
              <a:rPr lang="en-US" dirty="0"/>
              <a:t>Augment your iOS or Android mobile application with identity and access management through Azure Active Directory, or cloud-powered insights through Azure Data Lake Analytics</a:t>
            </a:r>
          </a:p>
          <a:p>
            <a:pPr marL="171450" indent="-171450">
              <a:buFont typeface="Arial" panose="020B0604020202020204" pitchFamily="34" charset="0"/>
              <a:buChar char="•"/>
            </a:pPr>
            <a:r>
              <a:rPr lang="en-US" dirty="0"/>
              <a:t>Run Linux batch processes to support your .NET applications</a:t>
            </a:r>
          </a:p>
          <a:p>
            <a:pPr marL="171450" indent="-171450">
              <a:buFont typeface="Arial" panose="020B0604020202020204" pitchFamily="34" charset="0"/>
              <a:buChar char="•"/>
            </a:pPr>
            <a:r>
              <a:rPr lang="en-US" dirty="0"/>
              <a:t>And tap a growing ecosystem of open source solutions available from Azure Marketplace that enable rapid deployment in the cloud</a:t>
            </a:r>
          </a:p>
          <a:p>
            <a:pPr marL="171450" indent="-171450">
              <a:buFont typeface="Arial" panose="020B0604020202020204" pitchFamily="34" charset="0"/>
              <a:buChar char="•"/>
            </a:pPr>
            <a:r>
              <a:rPr lang="en-US" dirty="0"/>
              <a:t>At Microsoft, open source is a part of our day-to-day approach to cloud innovation</a:t>
            </a:r>
          </a:p>
          <a:p>
            <a:pPr marL="171450" indent="-171450">
              <a:buFont typeface="Arial" panose="020B0604020202020204" pitchFamily="34" charset="0"/>
              <a:buChar char="•"/>
            </a:pPr>
            <a:r>
              <a:rPr lang="en-US" dirty="0"/>
              <a:t>We are also constantly looking for ways to improve developer and user experiences with SDKs for open source languages and an open API</a:t>
            </a:r>
          </a:p>
          <a:p>
            <a:pPr marL="171450" indent="-171450">
              <a:buFont typeface="Arial" panose="020B0604020202020204" pitchFamily="34" charset="0"/>
              <a:buChar char="•"/>
            </a:pPr>
            <a:r>
              <a:rPr lang="en-US" dirty="0"/>
              <a:t>Plus, we are committed to sharing our cloud learnings with you and for your datacenters, thanks to Linux and open source support in Azure Resource Manager and Azure Stack</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7" name="Header Placeholder 6"/>
          <p:cNvSpPr>
            <a:spLocks noGrp="1"/>
          </p:cNvSpPr>
          <p:nvPr>
            <p:ph type="hdr" sz="quarter" idx="13"/>
          </p:nvPr>
        </p:nvSpPr>
        <p:spPr/>
        <p:txBody>
          <a:bodyPr/>
          <a:lstStyle/>
          <a:p>
            <a:r>
              <a:rPr lang="en-GB"/>
              <a:t>Microsoft and Container - Marcus Robinson @techdiction</a:t>
            </a:r>
          </a:p>
        </p:txBody>
      </p:sp>
    </p:spTree>
    <p:extLst>
      <p:ext uri="{BB962C8B-B14F-4D97-AF65-F5344CB8AC3E}">
        <p14:creationId xmlns:p14="http://schemas.microsoft.com/office/powerpoint/2010/main" val="2816192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Preconfigured VMs with Docker installed and a container launched on </a:t>
            </a:r>
            <a:r>
              <a:rPr lang="en-GB" dirty="0" err="1"/>
              <a:t>startup</a:t>
            </a:r>
            <a:r>
              <a:rPr lang="en-GB" dirty="0"/>
              <a:t>.</a:t>
            </a:r>
          </a:p>
        </p:txBody>
      </p:sp>
      <p:sp>
        <p:nvSpPr>
          <p:cNvPr id="4" name="Slide Number Placeholder 3"/>
          <p:cNvSpPr>
            <a:spLocks noGrp="1"/>
          </p:cNvSpPr>
          <p:nvPr>
            <p:ph type="sldNum" sz="quarter" idx="10"/>
          </p:nvPr>
        </p:nvSpPr>
        <p:spPr/>
        <p:txBody>
          <a:bodyPr/>
          <a:lstStyle/>
          <a:p>
            <a:fld id="{4BDF79CD-0966-4EE4-BEF0-FA2E43C70310}" type="slidenum">
              <a:rPr lang="en-GB" smtClean="0"/>
              <a:t>27</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230158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Installs and configures Docker on VM start-up.</a:t>
            </a:r>
          </a:p>
        </p:txBody>
      </p:sp>
      <p:sp>
        <p:nvSpPr>
          <p:cNvPr id="4" name="Slide Number Placeholder 3"/>
          <p:cNvSpPr>
            <a:spLocks noGrp="1"/>
          </p:cNvSpPr>
          <p:nvPr>
            <p:ph type="sldNum" sz="quarter" idx="10"/>
          </p:nvPr>
        </p:nvSpPr>
        <p:spPr/>
        <p:txBody>
          <a:bodyPr/>
          <a:lstStyle/>
          <a:p>
            <a:fld id="{4BDF79CD-0966-4EE4-BEF0-FA2E43C70310}" type="slidenum">
              <a:rPr lang="en-GB" smtClean="0"/>
              <a:t>28</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166627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 templates enable infrastructure as code on Azure. </a:t>
            </a:r>
          </a:p>
          <a:p>
            <a:r>
              <a:rPr lang="en-GB" dirty="0"/>
              <a:t>Can include a Docker compose file in JSON format.</a:t>
            </a:r>
          </a:p>
        </p:txBody>
      </p:sp>
      <p:sp>
        <p:nvSpPr>
          <p:cNvPr id="4" name="Slide Number Placeholder 3"/>
          <p:cNvSpPr>
            <a:spLocks noGrp="1"/>
          </p:cNvSpPr>
          <p:nvPr>
            <p:ph type="sldNum" sz="quarter" idx="10"/>
          </p:nvPr>
        </p:nvSpPr>
        <p:spPr/>
        <p:txBody>
          <a:bodyPr/>
          <a:lstStyle/>
          <a:p>
            <a:fld id="{4BDF79CD-0966-4EE4-BEF0-FA2E43C70310}" type="slidenum">
              <a:rPr lang="en-GB" smtClean="0"/>
              <a:t>29</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913018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Header Placeholder 6"/>
          <p:cNvSpPr>
            <a:spLocks noGrp="1"/>
          </p:cNvSpPr>
          <p:nvPr>
            <p:ph type="hdr" sz="quarter" idx="13"/>
          </p:nvPr>
        </p:nvSpPr>
        <p:spPr/>
        <p:txBody>
          <a:bodyPr/>
          <a:lstStyle/>
          <a:p>
            <a:r>
              <a:rPr lang="en-GB"/>
              <a:t>Microsoft and Container - Marcus Robinson @techdiction</a:t>
            </a:r>
          </a:p>
        </p:txBody>
      </p:sp>
    </p:spTree>
    <p:extLst>
      <p:ext uri="{BB962C8B-B14F-4D97-AF65-F5344CB8AC3E}">
        <p14:creationId xmlns:p14="http://schemas.microsoft.com/office/powerpoint/2010/main" val="1003738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Swarm or DC/OS</a:t>
            </a:r>
          </a:p>
          <a:p>
            <a:r>
              <a:rPr lang="en-GB" dirty="0"/>
              <a:t>Linux, Windows in development</a:t>
            </a:r>
          </a:p>
          <a:p>
            <a:r>
              <a:rPr lang="en-GB" dirty="0"/>
              <a:t>Can scale up using the cli</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D805A5C-A1C8-4F96-867F-EDC5D95A2DF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409345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32</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564953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is DC/OS?</a:t>
            </a:r>
            <a:br>
              <a:rPr lang="en-GB" dirty="0"/>
            </a:br>
            <a:r>
              <a:rPr lang="en-GB" dirty="0"/>
              <a:t>Also a DC/OS solution created and maintained by mesosphere</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33</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882119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UCP and DTR</a:t>
            </a:r>
          </a:p>
          <a:p>
            <a:r>
              <a:rPr lang="en-GB" dirty="0"/>
              <a:t>Created by Docker</a:t>
            </a:r>
          </a:p>
          <a:p>
            <a:r>
              <a:rPr lang="en-GB" dirty="0"/>
              <a:t>Chargeable</a:t>
            </a:r>
          </a:p>
          <a:p>
            <a:r>
              <a:rPr lang="en-GB" sz="2000" dirty="0"/>
              <a:t>Support is responsibility of Docker</a:t>
            </a:r>
          </a:p>
          <a:p>
            <a:r>
              <a:rPr lang="en-GB" sz="2000" dirty="0"/>
              <a:t>Includes UCP and Trusted Registry</a:t>
            </a:r>
          </a:p>
          <a:p>
            <a:r>
              <a:rPr lang="en-GB" sz="2000" dirty="0"/>
              <a:t>Need to pay for  it!</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34</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016436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platform. Orchestrated and hub form Docker.</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35</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48841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a:t>
            </a:r>
            <a:r>
              <a:rPr lang="en-GB" dirty="0"/>
              <a:t>https://github.com/MSFTImagine/computerscience/tree/master/Tech%20Talks/ContainerDemo</a:t>
            </a:r>
          </a:p>
          <a:p>
            <a:endParaRPr lang="en-GB" dirty="0"/>
          </a:p>
          <a:p>
            <a:r>
              <a:rPr lang="en-GB" dirty="0"/>
              <a:t>Show in marketplace, show deployed</a:t>
            </a:r>
          </a:p>
          <a:p>
            <a:r>
              <a:rPr lang="en-GB" dirty="0"/>
              <a:t>Run env.ps1</a:t>
            </a:r>
          </a:p>
          <a:p>
            <a:r>
              <a:rPr lang="en-GB" dirty="0"/>
              <a:t>Show </a:t>
            </a:r>
            <a:r>
              <a:rPr lang="en-GB" dirty="0" err="1"/>
              <a:t>docker</a:t>
            </a:r>
            <a:r>
              <a:rPr lang="en-GB" dirty="0"/>
              <a:t> info</a:t>
            </a:r>
          </a:p>
          <a:p>
            <a:r>
              <a:rPr lang="en-GB" dirty="0"/>
              <a:t>Deploy container</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37</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3375254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233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50464">
              <a:spcAft>
                <a:spcPts val="346"/>
              </a:spcAft>
              <a:buFont typeface="Arial" panose="020B0604020202020204" pitchFamily="34" charset="0"/>
              <a:buChar char="•"/>
              <a:defRPr/>
            </a:pPr>
            <a:r>
              <a:rPr lang="en-US" sz="900" b="0" kern="1200" dirty="0">
                <a:solidFill>
                  <a:schemeClr val="tx1"/>
                </a:solidFill>
                <a:effectLst/>
                <a:latin typeface="Segoe UI Light" pitchFamily="34" charset="0"/>
                <a:ea typeface="+mn-ea"/>
                <a:cs typeface="+mn-cs"/>
              </a:rPr>
              <a:t>VSTS and TFS goes FAR beyond simple source code and build</a:t>
            </a:r>
            <a:r>
              <a:rPr lang="en-US" sz="900" b="0" kern="1200" baseline="0" dirty="0">
                <a:solidFill>
                  <a:schemeClr val="tx1"/>
                </a:solidFill>
                <a:effectLst/>
                <a:latin typeface="Segoe UI Light" pitchFamily="34" charset="0"/>
                <a:ea typeface="+mn-ea"/>
                <a:cs typeface="+mn-cs"/>
              </a:rPr>
              <a:t> and </a:t>
            </a:r>
            <a:r>
              <a:rPr lang="en-US" sz="900" b="0" kern="1200" dirty="0">
                <a:solidFill>
                  <a:schemeClr val="tx1"/>
                </a:solidFill>
                <a:effectLst/>
                <a:latin typeface="Segoe UI Light" pitchFamily="34" charset="0"/>
                <a:ea typeface="+mn-ea"/>
                <a:cs typeface="+mn-cs"/>
              </a:rPr>
              <a:t>are KEY </a:t>
            </a:r>
            <a:r>
              <a:rPr lang="en-US" sz="900" b="0" kern="1200" baseline="0" dirty="0">
                <a:solidFill>
                  <a:schemeClr val="tx1"/>
                </a:solidFill>
                <a:effectLst/>
                <a:latin typeface="Segoe UI Light" pitchFamily="34" charset="0"/>
                <a:ea typeface="+mn-ea"/>
                <a:cs typeface="+mn-cs"/>
              </a:rPr>
              <a:t>building blocks to enabling Agile and numerous DevOps practices regardless of your programming language, application architecture, or infrastructure provider.  </a:t>
            </a:r>
            <a:endParaRPr lang="en-US" sz="900" b="0" kern="1200" dirty="0">
              <a:solidFill>
                <a:schemeClr val="tx1"/>
              </a:solidFill>
              <a:effectLst/>
              <a:latin typeface="Segoe UI Light" pitchFamily="34" charset="0"/>
              <a:ea typeface="+mn-ea"/>
              <a:cs typeface="+mn-cs"/>
            </a:endParaRPr>
          </a:p>
          <a:p>
            <a:pPr marL="171450" indent="-171450" defTabSz="950464">
              <a:spcAft>
                <a:spcPts val="346"/>
              </a:spcAft>
              <a:buFont typeface="Arial" panose="020B0604020202020204" pitchFamily="34" charset="0"/>
              <a:buChar char="•"/>
              <a:defRPr/>
            </a:pPr>
            <a:r>
              <a:rPr lang="en-US" sz="900" b="0" kern="1200" dirty="0">
                <a:solidFill>
                  <a:schemeClr val="tx1"/>
                </a:solidFill>
                <a:effectLst/>
                <a:latin typeface="Segoe UI Light" pitchFamily="34" charset="0"/>
                <a:ea typeface="+mn-ea"/>
                <a:cs typeface="+mn-cs"/>
              </a:rPr>
              <a:t>Our DevOps solution is flexible and adapts to you instead of forcing you to change the way you work or the tools you use</a:t>
            </a:r>
          </a:p>
          <a:p>
            <a:pPr marL="171450" indent="-171450" defTabSz="950464">
              <a:spcAft>
                <a:spcPts val="346"/>
              </a:spcAft>
              <a:buFont typeface="Arial" panose="020B0604020202020204" pitchFamily="34" charset="0"/>
              <a:buChar char="•"/>
              <a:defRPr/>
            </a:pPr>
            <a:r>
              <a:rPr lang="en-US" sz="900" b="0" kern="1200" dirty="0">
                <a:solidFill>
                  <a:schemeClr val="tx1"/>
                </a:solidFill>
                <a:effectLst/>
                <a:latin typeface="Segoe UI Light" pitchFamily="34" charset="0"/>
                <a:ea typeface="+mn-ea"/>
                <a:cs typeface="+mn-cs"/>
              </a:rPr>
              <a:t>Our DevOps solution is open and extensible with a large ecosystem of partners building best-of-breed extensions and integrations</a:t>
            </a:r>
          </a:p>
          <a:p>
            <a:pPr marL="0" marR="0" lvl="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endParaRPr lang="de-DE" sz="900" spc="0" dirty="0">
              <a:solidFill>
                <a:schemeClr val="tx1"/>
              </a:solidFill>
            </a:endParaRPr>
          </a:p>
          <a:p>
            <a:pPr marL="0" marR="0" indent="0" algn="l" defTabSz="950464" rtl="0" eaLnBrk="1" fontAlgn="auto" latinLnBrk="0" hangingPunct="1">
              <a:lnSpc>
                <a:spcPct val="90000"/>
              </a:lnSpc>
              <a:spcBef>
                <a:spcPts val="0"/>
              </a:spcBef>
              <a:spcAft>
                <a:spcPts val="346"/>
              </a:spcAft>
              <a:buClrTx/>
              <a:buSzTx/>
              <a:buFont typeface="Arial" panose="020B0604020202020204" pitchFamily="34" charset="0"/>
              <a:buNone/>
              <a:tabLst/>
              <a:defRPr/>
            </a:pPr>
            <a:r>
              <a:rPr lang="en-US" baseline="0" dirty="0"/>
              <a:t>Features in Visual Studio Team Services get released once every three weeks and around once per quarter those features get rolled up and put into an update which goes into the on-premises Team Foundation Server.  So no matter whether you prefer to do your business in the cloud, hybrid, or on-premises, Microsoft has you covered.</a:t>
            </a:r>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4899F-C65F-45B9-A8DA-FEE354A19BD6}"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7448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Main point to land – VSTS/TFS is open, flexible, and integrates with your tools and if the integration isn‘t there yet you can build it in our marketplace.  You can go all-in OR just pick the bits and pieces of functionality you‘d like to use.</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de-DE" b="0" baseline="0" dirty="0"/>
              <a:t>Tasks are open source on GitHub.</a:t>
            </a:r>
          </a:p>
          <a:p>
            <a:pPr marL="0" indent="0">
              <a:buFont typeface="+mj-lt"/>
              <a:buNone/>
            </a:pPr>
            <a:r>
              <a:rPr lang="de-DE" b="0" baseline="0" dirty="0"/>
              <a:t>Optionally choose some partners to highlight which resonate with your local audience.  i.e. If you want to use GitHub for your source code and then use VSTS for builds you can do this.  You can use Jenkins for builds and use VSTS for release management.</a:t>
            </a:r>
          </a:p>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5187C5-685F-4537-8F27-41AC030BCFF4}"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1529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demo </a:t>
            </a:r>
            <a:r>
              <a:rPr lang="en-GB" dirty="0"/>
              <a:t>https://github.com/MSFTImagine/computerscience/tree/master/Tech%20Talks/ContainerDemo</a:t>
            </a:r>
          </a:p>
          <a:p>
            <a:endParaRPr lang="en-GB" dirty="0"/>
          </a:p>
          <a:p>
            <a:r>
              <a:rPr lang="en-GB" dirty="0"/>
              <a:t>Commit</a:t>
            </a:r>
          </a:p>
          <a:p>
            <a:r>
              <a:rPr lang="en-GB" dirty="0"/>
              <a:t>Ci to </a:t>
            </a:r>
            <a:r>
              <a:rPr lang="en-GB" dirty="0" err="1"/>
              <a:t>docker</a:t>
            </a:r>
            <a:r>
              <a:rPr lang="en-GB" dirty="0"/>
              <a:t> build</a:t>
            </a:r>
          </a:p>
          <a:p>
            <a:r>
              <a:rPr lang="en-GB" dirty="0"/>
              <a:t>Store in registry</a:t>
            </a:r>
          </a:p>
          <a:p>
            <a:r>
              <a:rPr lang="en-GB" dirty="0"/>
              <a:t>deploy</a:t>
            </a:r>
          </a:p>
          <a:p>
            <a:endParaRPr lang="en-GB" dirty="0"/>
          </a:p>
        </p:txBody>
      </p:sp>
      <p:sp>
        <p:nvSpPr>
          <p:cNvPr id="4" name="Slide Number Placeholder 3"/>
          <p:cNvSpPr>
            <a:spLocks noGrp="1"/>
          </p:cNvSpPr>
          <p:nvPr>
            <p:ph type="sldNum" sz="quarter" idx="10"/>
          </p:nvPr>
        </p:nvSpPr>
        <p:spPr/>
        <p:txBody>
          <a:bodyPr/>
          <a:lstStyle/>
          <a:p>
            <a:fld id="{4BDF79CD-0966-4EE4-BEF0-FA2E43C70310}" type="slidenum">
              <a:rPr lang="en-GB" smtClean="0"/>
              <a:t>43</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412573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comprehensive.</a:t>
            </a:r>
            <a:br>
              <a:rPr lang="en-GB" dirty="0"/>
            </a:br>
            <a:r>
              <a:rPr lang="en-GB" dirty="0"/>
              <a:t>Higher level of abstraction from infrastructure the lower overhead and exposure to the server OS</a:t>
            </a:r>
          </a:p>
        </p:txBody>
      </p:sp>
      <p:sp>
        <p:nvSpPr>
          <p:cNvPr id="4" name="Slide Number Placeholder 3"/>
          <p:cNvSpPr>
            <a:spLocks noGrp="1"/>
          </p:cNvSpPr>
          <p:nvPr>
            <p:ph type="sldNum" sz="quarter" idx="10"/>
          </p:nvPr>
        </p:nvSpPr>
        <p:spPr/>
        <p:txBody>
          <a:bodyPr/>
          <a:lstStyle/>
          <a:p>
            <a:fld id="{4BDF79CD-0966-4EE4-BEF0-FA2E43C70310}" type="slidenum">
              <a:rPr lang="en-GB" smtClean="0"/>
              <a:t>5</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2376413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Containers are coming to Windows</a:t>
            </a:r>
          </a:p>
          <a:p>
            <a:r>
              <a:rPr lang="en-GB" sz="1200" dirty="0"/>
              <a:t>Docker support enables us to work with both Linux and Windows containers using same command set</a:t>
            </a:r>
          </a:p>
          <a:p>
            <a:r>
              <a:rPr lang="en-GB" sz="1200" dirty="0"/>
              <a:t>Azure is an open platform – bring the technologies you choose </a:t>
            </a:r>
          </a:p>
          <a:p>
            <a:r>
              <a:rPr lang="en-GB" sz="1200" dirty="0"/>
              <a:t>VSTS enables DevOps practices and integrates with many technologies</a:t>
            </a:r>
          </a:p>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10/6/2016 7:11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060968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53187" fontAlgn="base">
              <a:lnSpc>
                <a:spcPct val="90000"/>
              </a:lnSpc>
              <a:spcBef>
                <a:spcPts val="980"/>
              </a:spcBef>
              <a:spcAft>
                <a:spcPct val="0"/>
              </a:spcAft>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Applications traditionally built and deployed onto physical systems with 1:1 relationship</a:t>
            </a:r>
          </a:p>
          <a:p>
            <a:pPr marL="0" lvl="1" defTabSz="453187" fontAlgn="base">
              <a:lnSpc>
                <a:spcPct val="90000"/>
              </a:lnSpc>
              <a:spcBef>
                <a:spcPts val="980"/>
              </a:spcBef>
              <a:spcAft>
                <a:spcPct val="0"/>
              </a:spcAft>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New applications often required new physical systems for isolation of resources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1524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defTabSz="453187">
              <a:spcBef>
                <a:spcPts val="980"/>
              </a:spcBef>
              <a:defRPr/>
            </a:pPr>
            <a:r>
              <a:rPr lang="en-US" sz="1800" kern="0" dirty="0"/>
              <a:t>Multiple </a:t>
            </a:r>
            <a:r>
              <a:rPr lang="en-US" sz="1800" kern="0" dirty="0" err="1"/>
              <a:t>os</a:t>
            </a:r>
            <a:r>
              <a:rPr lang="en-US" sz="1800" kern="0" dirty="0"/>
              <a:t> per server</a:t>
            </a:r>
          </a:p>
          <a:p>
            <a:pPr lvl="1" defTabSz="453187">
              <a:spcBef>
                <a:spcPts val="980"/>
              </a:spcBef>
              <a:defRPr/>
            </a:pPr>
            <a:r>
              <a:rPr lang="en-US" sz="1800" kern="0" dirty="0"/>
              <a:t>Higher consolidation ratios and </a:t>
            </a:r>
            <a:br>
              <a:rPr lang="en-US" sz="1800" kern="0" dirty="0"/>
            </a:br>
            <a:r>
              <a:rPr lang="en-US" sz="1800" kern="0" dirty="0"/>
              <a:t>better utilization</a:t>
            </a:r>
          </a:p>
          <a:p>
            <a:pPr lvl="1" defTabSz="453187">
              <a:spcBef>
                <a:spcPts val="980"/>
              </a:spcBef>
              <a:defRPr/>
            </a:pPr>
            <a:r>
              <a:rPr lang="en-US" sz="1800" kern="0" dirty="0"/>
              <a:t>Faster app deployment than in a traditional, physical environment</a:t>
            </a:r>
          </a:p>
          <a:p>
            <a:pPr lvl="1" defTabSz="453187">
              <a:spcBef>
                <a:spcPts val="980"/>
              </a:spcBef>
              <a:defRPr/>
            </a:pPr>
            <a:r>
              <a:rPr lang="en-US" sz="1800" kern="0" dirty="0"/>
              <a:t>Apps deployed into VMs with </a:t>
            </a:r>
            <a:br>
              <a:rPr lang="en-US" sz="1800" kern="0" dirty="0"/>
            </a:br>
            <a:r>
              <a:rPr lang="en-US" sz="1800" kern="0" dirty="0"/>
              <a:t>high compatibility success</a:t>
            </a:r>
          </a:p>
          <a:p>
            <a:pPr lvl="1" defTabSz="453187">
              <a:spcBef>
                <a:spcPts val="980"/>
              </a:spcBef>
              <a:defRPr/>
            </a:pPr>
            <a:r>
              <a:rPr lang="en-US" sz="1800" kern="0" dirty="0"/>
              <a:t>Apps benefited from key VM </a:t>
            </a:r>
            <a:br>
              <a:rPr lang="en-US" sz="1800" kern="0" dirty="0"/>
            </a:br>
            <a:r>
              <a:rPr lang="en-US" sz="1800" kern="0" dirty="0"/>
              <a:t>features i.e., live migration, HA</a:t>
            </a:r>
          </a:p>
          <a:p>
            <a:endParaRPr lang="en-US" dirty="0"/>
          </a:p>
          <a:p>
            <a:r>
              <a:rPr lang="en-US" dirty="0"/>
              <a:t>Server</a:t>
            </a:r>
            <a:r>
              <a:rPr lang="en-US" baseline="0" dirty="0"/>
              <a:t> sprawl, more servers to manage,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501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53187" fontAlgn="base">
              <a:lnSpc>
                <a:spcPct val="90000"/>
              </a:lnSpc>
              <a:spcBef>
                <a:spcPts val="588"/>
              </a:spcBef>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Further accelerate of app deployment</a:t>
            </a:r>
          </a:p>
          <a:p>
            <a:pPr marL="0" lvl="1" defTabSz="453187" fontAlgn="base">
              <a:lnSpc>
                <a:spcPct val="90000"/>
              </a:lnSpc>
              <a:spcBef>
                <a:spcPts val="588"/>
              </a:spcBef>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Reduce effort to deploy apps</a:t>
            </a:r>
          </a:p>
          <a:p>
            <a:pPr marL="0" lvl="1" defTabSz="453187" fontAlgn="base">
              <a:lnSpc>
                <a:spcPct val="90000"/>
              </a:lnSpc>
              <a:spcBef>
                <a:spcPts val="588"/>
              </a:spcBef>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Streamline development and testing</a:t>
            </a:r>
          </a:p>
          <a:p>
            <a:pPr marL="0" lvl="1" defTabSz="453187" fontAlgn="base">
              <a:lnSpc>
                <a:spcPct val="90000"/>
              </a:lnSpc>
              <a:spcBef>
                <a:spcPts val="588"/>
              </a:spcBef>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Lower costs associated with app deployment</a:t>
            </a:r>
          </a:p>
          <a:p>
            <a:pPr marL="0" lvl="1" defTabSz="453187" fontAlgn="base">
              <a:lnSpc>
                <a:spcPct val="90000"/>
              </a:lnSpc>
              <a:spcBef>
                <a:spcPts val="588"/>
              </a:spcBef>
              <a:buClr>
                <a:srgbClr val="EFEFEF"/>
              </a:buClr>
              <a:buSzPct val="90000"/>
              <a:defRPr/>
            </a:pPr>
            <a:r>
              <a:rPr lang="en-US" kern="0" dirty="0">
                <a:gradFill>
                  <a:gsLst>
                    <a:gs pos="2917">
                      <a:srgbClr val="505050"/>
                    </a:gs>
                    <a:gs pos="100000">
                      <a:srgbClr val="505050"/>
                    </a:gs>
                  </a:gsLst>
                  <a:lin ang="5400000" scaled="0"/>
                </a:gradFill>
                <a:ea typeface="MS PGothic" pitchFamily="34" charset="-128"/>
              </a:rPr>
              <a:t>Increase server consolidation</a:t>
            </a:r>
          </a:p>
          <a:p>
            <a:r>
              <a:rPr lang="en-US" dirty="0"/>
              <a:t>Fast </a:t>
            </a:r>
            <a:r>
              <a:rPr lang="en-US" dirty="0" err="1"/>
              <a:t>startupo</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302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701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Header Placeholder 6"/>
          <p:cNvSpPr>
            <a:spLocks noGrp="1"/>
          </p:cNvSpPr>
          <p:nvPr>
            <p:ph type="hdr" sz="quarter" idx="13"/>
          </p:nvPr>
        </p:nvSpPr>
        <p:spPr/>
        <p:txBody>
          <a:bodyPr/>
          <a:lstStyle/>
          <a:p>
            <a:r>
              <a:rPr lang="en-GB"/>
              <a:t>Microsoft and Container - Marcus Robinson @techdiction</a:t>
            </a:r>
          </a:p>
        </p:txBody>
      </p:sp>
    </p:spTree>
    <p:extLst>
      <p:ext uri="{BB962C8B-B14F-4D97-AF65-F5344CB8AC3E}">
        <p14:creationId xmlns:p14="http://schemas.microsoft.com/office/powerpoint/2010/main" val="2787562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051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2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4364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495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Scale more efficiently</a:t>
            </a:r>
          </a:p>
          <a:p>
            <a:r>
              <a:rPr lang="en-GB" dirty="0"/>
              <a:t>Easy to understand</a:t>
            </a:r>
          </a:p>
          <a:p>
            <a:r>
              <a:rPr lang="en-GB" dirty="0"/>
              <a:t>Different technologies</a:t>
            </a:r>
          </a:p>
          <a:p>
            <a:r>
              <a:rPr lang="en-GB" dirty="0"/>
              <a:t>Faster to deploy</a:t>
            </a:r>
          </a:p>
        </p:txBody>
      </p:sp>
      <p:sp>
        <p:nvSpPr>
          <p:cNvPr id="4" name="Slide Number Placeholder 3"/>
          <p:cNvSpPr>
            <a:spLocks noGrp="1"/>
          </p:cNvSpPr>
          <p:nvPr>
            <p:ph type="sldNum" sz="quarter" idx="10"/>
          </p:nvPr>
        </p:nvSpPr>
        <p:spPr/>
        <p:txBody>
          <a:bodyPr/>
          <a:lstStyle/>
          <a:p>
            <a:fld id="{4BDF79CD-0966-4EE4-BEF0-FA2E43C70310}" type="slidenum">
              <a:rPr lang="en-GB" smtClean="0"/>
              <a:t>6</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581128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008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8754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0332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3397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17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948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066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716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272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605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1BB07F-BD23-4D14-B560-270B0AFA0CD7}"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36511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757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61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538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679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8164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559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7098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289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531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36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671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A7B840-1365-49A3-AAA5-EF1D80BFAAC9}"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161827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89CEC9-E433-4F9E-AD16-584BCA2EA300}"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61419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0898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8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61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855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and Container - Marcus Robinson @techdiction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1BB07F-BD23-4D14-B560-270B0AFA0CD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85461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45E7141-B143-4057-BA98-873957B1035B}"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889559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2D5C75-3B67-41A9-9131-0299657ECA00}"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534556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and Container - Marcus Robinson @techdiction</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2D5C75-3B67-41A9-9131-0299657ECA00}" type="datetime1">
              <a:rPr lang="en-US" smtClean="0"/>
              <a:t>10/6/2016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4968691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and Container - Marcus Robinson @techdiction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1BE6FD-4E42-4B6F-BB41-42A52EDDDB9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52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latin typeface="+mn-lt"/>
                <a:ea typeface="+mn-ea"/>
                <a:cs typeface="+mn-cs"/>
              </a:rPr>
              <a:t>See</a:t>
            </a:r>
            <a:r>
              <a:rPr lang="en-GB" sz="1200" kern="1200" baseline="0" dirty="0">
                <a:solidFill>
                  <a:schemeClr val="tx1"/>
                </a:solidFill>
                <a:latin typeface="+mn-lt"/>
                <a:ea typeface="+mn-ea"/>
                <a:cs typeface="+mn-cs"/>
              </a:rPr>
              <a:t> demos in </a:t>
            </a:r>
            <a:r>
              <a:rPr lang="en-GB" sz="1200" kern="1200" baseline="0" dirty="0">
                <a:solidFill>
                  <a:schemeClr val="tx1"/>
                </a:solidFill>
                <a:latin typeface="+mn-lt"/>
                <a:ea typeface="+mn-ea"/>
                <a:cs typeface="+mn-cs"/>
              </a:rPr>
              <a:t>https://github.com/MSFTImagine/computerscience/tree/master/Tech%20Talks/ContainerDemo</a:t>
            </a:r>
          </a:p>
          <a:p>
            <a:endParaRPr lang="en-GB" sz="1200" kern="1200" baseline="0" dirty="0">
              <a:solidFill>
                <a:schemeClr val="tx1"/>
              </a:solidFill>
              <a:latin typeface="+mn-lt"/>
              <a:ea typeface="+mn-ea"/>
              <a:cs typeface="+mn-cs"/>
            </a:endParaRPr>
          </a:p>
          <a:p>
            <a:r>
              <a:rPr lang="en-GB" sz="1200" kern="1200" dirty="0" err="1">
                <a:solidFill>
                  <a:schemeClr val="tx1"/>
                </a:solidFill>
                <a:latin typeface="+mn-lt"/>
                <a:ea typeface="+mn-ea"/>
                <a:cs typeface="+mn-cs"/>
              </a:rPr>
              <a:t>docker</a:t>
            </a:r>
            <a:r>
              <a:rPr lang="en-GB" sz="1200" kern="1200" dirty="0">
                <a:solidFill>
                  <a:schemeClr val="tx1"/>
                </a:solidFill>
                <a:latin typeface="+mn-lt"/>
                <a:ea typeface="+mn-ea"/>
                <a:cs typeface="+mn-cs"/>
              </a:rPr>
              <a:t> images </a:t>
            </a:r>
          </a:p>
          <a:p>
            <a:r>
              <a:rPr lang="en-GB" dirty="0"/>
              <a:t>Create custom image using </a:t>
            </a:r>
            <a:r>
              <a:rPr lang="en-GB" dirty="0" err="1"/>
              <a:t>docker</a:t>
            </a:r>
            <a:r>
              <a:rPr lang="en-GB" dirty="0"/>
              <a:t> build</a:t>
            </a:r>
          </a:p>
          <a:p>
            <a:r>
              <a:rPr lang="en-GB" dirty="0"/>
              <a:t>Push to </a:t>
            </a:r>
            <a:r>
              <a:rPr lang="en-GB" dirty="0" err="1"/>
              <a:t>docker</a:t>
            </a:r>
            <a:r>
              <a:rPr lang="en-GB" dirty="0"/>
              <a:t> hub</a:t>
            </a:r>
          </a:p>
          <a:p>
            <a:r>
              <a:rPr lang="en-GB" dirty="0"/>
              <a:t>Search on </a:t>
            </a:r>
            <a:r>
              <a:rPr lang="en-GB" dirty="0" err="1"/>
              <a:t>docker</a:t>
            </a:r>
            <a:r>
              <a:rPr lang="en-GB" dirty="0"/>
              <a:t> hub</a:t>
            </a:r>
          </a:p>
          <a:p>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env:DOCKER_HOST</a:t>
            </a:r>
            <a:r>
              <a:rPr lang="en-GB" sz="1200" kern="1200" dirty="0">
                <a:solidFill>
                  <a:schemeClr val="tx1"/>
                </a:solidFill>
                <a:latin typeface="+mn-lt"/>
                <a:ea typeface="+mn-ea"/>
                <a:cs typeface="+mn-cs"/>
              </a:rPr>
              <a:t>="</a:t>
            </a:r>
            <a:r>
              <a:rPr lang="en-GB" sz="1200" kern="1200" dirty="0" err="1">
                <a:solidFill>
                  <a:schemeClr val="tx1"/>
                </a:solidFill>
                <a:latin typeface="+mn-lt"/>
                <a:ea typeface="+mn-ea"/>
                <a:cs typeface="+mn-cs"/>
              </a:rPr>
              <a:t>tcp</a:t>
            </a:r>
            <a:r>
              <a:rPr lang="en-GB" sz="1200" kern="1200" dirty="0">
                <a:solidFill>
                  <a:schemeClr val="tx1"/>
                </a:solidFill>
                <a:latin typeface="+mn-lt"/>
                <a:ea typeface="+mn-ea"/>
                <a:cs typeface="+mn-cs"/>
              </a:rPr>
              <a:t>://192.168.88.169:2375"</a:t>
            </a:r>
          </a:p>
          <a:p>
            <a:r>
              <a:rPr lang="sv-SE" sz="1200" kern="1200" dirty="0">
                <a:solidFill>
                  <a:schemeClr val="tx1"/>
                </a:solidFill>
                <a:latin typeface="+mn-lt"/>
                <a:ea typeface="+mn-ea"/>
                <a:cs typeface="+mn-cs"/>
              </a:rPr>
              <a:t>docker info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p:txBody>
      </p:sp>
      <p:sp>
        <p:nvSpPr>
          <p:cNvPr id="4" name="Slide Number Placeholder 3"/>
          <p:cNvSpPr>
            <a:spLocks noGrp="1"/>
          </p:cNvSpPr>
          <p:nvPr>
            <p:ph type="sldNum" sz="quarter" idx="10"/>
          </p:nvPr>
        </p:nvSpPr>
        <p:spPr/>
        <p:txBody>
          <a:bodyPr/>
          <a:lstStyle/>
          <a:p>
            <a:fld id="{4BDF79CD-0966-4EE4-BEF0-FA2E43C70310}" type="slidenum">
              <a:rPr lang="en-GB" smtClean="0"/>
              <a:t>14</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17515156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and Container - Marcus Robinson @techdiction</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696B868-F00A-4DC3-B3E3-87A4BF2587A5}"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07519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58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t>Can be security concerns with containers</a:t>
            </a:r>
          </a:p>
          <a:p>
            <a:pPr lvl="1"/>
            <a:r>
              <a:rPr lang="en-GB" sz="1600" kern="1200" dirty="0">
                <a:solidFill>
                  <a:schemeClr val="tx1"/>
                </a:solidFill>
                <a:latin typeface="+mn-lt"/>
                <a:ea typeface="+mn-ea"/>
                <a:cs typeface="+mn-cs"/>
              </a:rPr>
              <a:t>Hostile multi tenancy environments and regulated workloads</a:t>
            </a:r>
          </a:p>
          <a:p>
            <a:pPr marL="336145" lvl="1" indent="0">
              <a:buNone/>
            </a:pPr>
            <a:endParaRPr lang="en-GB" sz="1600" kern="1200" dirty="0">
              <a:solidFill>
                <a:schemeClr val="tx1"/>
              </a:solidFill>
              <a:latin typeface="+mn-lt"/>
              <a:ea typeface="+mn-ea"/>
              <a:cs typeface="+mn-cs"/>
            </a:endParaRPr>
          </a:p>
          <a:p>
            <a:r>
              <a:rPr lang="en-GB" sz="2000" dirty="0"/>
              <a:t>What is a Hyper-V Container?</a:t>
            </a:r>
          </a:p>
          <a:p>
            <a:pPr lvl="1"/>
            <a:r>
              <a:rPr lang="en-GB" sz="1600" kern="1200" dirty="0">
                <a:solidFill>
                  <a:schemeClr val="tx1"/>
                </a:solidFill>
                <a:latin typeface="+mn-lt"/>
                <a:ea typeface="+mn-ea"/>
                <a:cs typeface="+mn-cs"/>
              </a:rPr>
              <a:t>Small stateless utility VM including dedicated kernel</a:t>
            </a:r>
          </a:p>
          <a:p>
            <a:pPr lvl="1"/>
            <a:r>
              <a:rPr lang="en-GB" sz="1600" kern="1200" dirty="0">
                <a:solidFill>
                  <a:schemeClr val="tx1"/>
                </a:solidFill>
                <a:latin typeface="+mn-lt"/>
                <a:ea typeface="+mn-ea"/>
                <a:cs typeface="+mn-cs"/>
              </a:rPr>
              <a:t>Kernel level isolation between each Hyper-V container and the container host</a:t>
            </a:r>
          </a:p>
          <a:p>
            <a:pPr lvl="1"/>
            <a:r>
              <a:rPr lang="en-GB" sz="1600" kern="1200" dirty="0">
                <a:solidFill>
                  <a:schemeClr val="tx1"/>
                </a:solidFill>
                <a:latin typeface="+mn-lt"/>
                <a:ea typeface="+mn-ea"/>
                <a:cs typeface="+mn-cs"/>
              </a:rPr>
              <a:t>Uses a cloned utility VM with saved state to eliminate start-up time</a:t>
            </a:r>
          </a:p>
          <a:p>
            <a:endParaRPr lang="en-GB" sz="900" dirty="0"/>
          </a:p>
        </p:txBody>
      </p:sp>
      <p:sp>
        <p:nvSpPr>
          <p:cNvPr id="4" name="Slide Number Placeholder 3"/>
          <p:cNvSpPr>
            <a:spLocks noGrp="1"/>
          </p:cNvSpPr>
          <p:nvPr>
            <p:ph type="sldNum" sz="quarter" idx="10"/>
          </p:nvPr>
        </p:nvSpPr>
        <p:spPr/>
        <p:txBody>
          <a:bodyPr/>
          <a:lstStyle/>
          <a:p>
            <a:fld id="{4BDF79CD-0966-4EE4-BEF0-FA2E43C70310}" type="slidenum">
              <a:rPr lang="en-GB" smtClean="0"/>
              <a:t>15</a:t>
            </a:fld>
            <a:endParaRPr lang="en-GB"/>
          </a:p>
        </p:txBody>
      </p:sp>
      <p:sp>
        <p:nvSpPr>
          <p:cNvPr id="5" name="Header Placeholder 4"/>
          <p:cNvSpPr>
            <a:spLocks noGrp="1"/>
          </p:cNvSpPr>
          <p:nvPr>
            <p:ph type="hdr" sz="quarter" idx="11"/>
          </p:nvPr>
        </p:nvSpPr>
        <p:spPr/>
        <p:txBody>
          <a:bodyPr/>
          <a:lstStyle/>
          <a:p>
            <a:r>
              <a:rPr lang="en-GB"/>
              <a:t>Microsoft and Container - Marcus Robinson @techdiction</a:t>
            </a:r>
          </a:p>
        </p:txBody>
      </p:sp>
    </p:spTree>
    <p:extLst>
      <p:ext uri="{BB962C8B-B14F-4D97-AF65-F5344CB8AC3E}">
        <p14:creationId xmlns:p14="http://schemas.microsoft.com/office/powerpoint/2010/main" val="711189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and Container - Marcus Robinson @techdiction</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10/6/2016 7:07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2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10" name="Picture Placeholder 9"/>
          <p:cNvPicPr>
            <a:picLocks noChangeAspect="1"/>
          </p:cNvPicPr>
          <p:nvPr/>
        </p:nvPicPr>
        <p:blipFill rotWithShape="1">
          <a:blip r:embed="rId2">
            <a:extLst>
              <a:ext uri="{28A0092B-C50C-407E-A947-70E740481C1C}">
                <a14:useLocalDpi xmlns:a14="http://schemas.microsoft.com/office/drawing/2010/main" val="0"/>
              </a:ext>
            </a:extLst>
          </a:blip>
          <a:srcRect t="8412" r="12956" b="18029"/>
          <a:stretch/>
        </p:blipFill>
        <p:spPr>
          <a:xfrm>
            <a:off x="0" y="0"/>
            <a:ext cx="12192000" cy="6858000"/>
          </a:xfrm>
          <a:prstGeom prst="rect">
            <a:avLst/>
          </a:prstGeom>
          <a:noFill/>
          <a:ln>
            <a:noFill/>
          </a:ln>
        </p:spPr>
      </p:pic>
      <p:sp>
        <p:nvSpPr>
          <p:cNvPr id="20" name="Rectangle 19"/>
          <p:cNvSpPr/>
          <p:nvPr/>
        </p:nvSpPr>
        <p:spPr bwMode="gray">
          <a:xfrm>
            <a:off x="269239" y="2084172"/>
            <a:ext cx="7171399"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
        <p:nvSpPr>
          <p:cNvPr id="8" name="Rectangle 7"/>
          <p:cNvSpPr/>
          <p:nvPr/>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1" name="Picture 10" descr="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0220271" y="6077682"/>
            <a:ext cx="1522404" cy="326167"/>
          </a:xfrm>
          <a:prstGeom prst="rect">
            <a:avLst/>
          </a:prstGeom>
        </p:spPr>
      </p:pic>
    </p:spTree>
    <p:extLst>
      <p:ext uri="{BB962C8B-B14F-4D97-AF65-F5344CB8AC3E}">
        <p14:creationId xmlns:p14="http://schemas.microsoft.com/office/powerpoint/2010/main" val="237424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09822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3817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92103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1061"/>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1061"/>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7929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1061"/>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1061"/>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6843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92959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36306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022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075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92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8 for internal audiences">
    <p:spTree>
      <p:nvGrpSpPr>
        <p:cNvPr id="1" name=""/>
        <p:cNvGrpSpPr/>
        <p:nvPr/>
      </p:nvGrpSpPr>
      <p:grpSpPr>
        <a:xfrm>
          <a:off x="0" y="0"/>
          <a:ext cx="0" cy="0"/>
          <a:chOff x="0" y="0"/>
          <a:chExt cx="0" cy="0"/>
        </a:xfrm>
      </p:grpSpPr>
      <p:pic>
        <p:nvPicPr>
          <p:cNvPr id="8" name="Picture Placeholder 4"/>
          <p:cNvPicPr>
            <a:picLocks noChangeAspect="1"/>
          </p:cNvPicPr>
          <p:nvPr/>
        </p:nvPicPr>
        <p:blipFill rotWithShape="1">
          <a:blip r:embed="rId2">
            <a:extLst>
              <a:ext uri="{28A0092B-C50C-407E-A947-70E740481C1C}">
                <a14:useLocalDpi xmlns:a14="http://schemas.microsoft.com/office/drawing/2010/main" val="0"/>
              </a:ext>
            </a:extLst>
          </a:blip>
          <a:srcRect t="13363" b="2344"/>
          <a:stretch/>
        </p:blipFill>
        <p:spPr bwMode="auto">
          <a:xfrm>
            <a:off x="0" y="0"/>
            <a:ext cx="12222911"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p:nvSpPr>
        <p:spPr bwMode="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0"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2560604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578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3437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98C3EAF0-6FCB-41F9-8C9D-B7167D73E81B}" type="slidenum">
              <a:rPr lang="en-GB" smtClean="0"/>
              <a:t>‹#›</a:t>
            </a:fld>
            <a:endParaRPr lang="en-GB"/>
          </a:p>
        </p:txBody>
      </p:sp>
    </p:spTree>
    <p:extLst>
      <p:ext uri="{BB962C8B-B14F-4D97-AF65-F5344CB8AC3E}">
        <p14:creationId xmlns:p14="http://schemas.microsoft.com/office/powerpoint/2010/main" val="21223901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CFCAC5B-0377-4DE5-A972-1FA84A176FAB}"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C3EAF0-6FCB-41F9-8C9D-B7167D73E81B}" type="slidenum">
              <a:rPr lang="en-GB" smtClean="0"/>
              <a:t>‹#›</a:t>
            </a:fld>
            <a:endParaRPr lang="en-GB"/>
          </a:p>
        </p:txBody>
      </p:sp>
    </p:spTree>
    <p:extLst>
      <p:ext uri="{BB962C8B-B14F-4D97-AF65-F5344CB8AC3E}">
        <p14:creationId xmlns:p14="http://schemas.microsoft.com/office/powerpoint/2010/main" val="24471041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9856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0721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a:t>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39518088"/>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986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73681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34276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8 for internal audiences">
    <p:spTree>
      <p:nvGrpSpPr>
        <p:cNvPr id="1" name=""/>
        <p:cNvGrpSpPr/>
        <p:nvPr/>
      </p:nvGrpSpPr>
      <p:grpSpPr>
        <a:xfrm>
          <a:off x="0" y="0"/>
          <a:ext cx="0" cy="0"/>
          <a:chOff x="0" y="0"/>
          <a:chExt cx="0" cy="0"/>
        </a:xfrm>
      </p:grpSpPr>
      <p:pic>
        <p:nvPicPr>
          <p:cNvPr id="10" name="Picture Placeholder 3"/>
          <p:cNvPicPr>
            <a:picLocks noChangeAspect="1"/>
          </p:cNvPicPr>
          <p:nvPr/>
        </p:nvPicPr>
        <p:blipFill rotWithShape="1">
          <a:blip r:embed="rId2">
            <a:extLst>
              <a:ext uri="{28A0092B-C50C-407E-A947-70E740481C1C}">
                <a14:useLocalDpi xmlns:a14="http://schemas.microsoft.com/office/drawing/2010/main" val="0"/>
              </a:ext>
            </a:extLst>
          </a:blip>
          <a:srcRect t="25887" r="42941" b="25887"/>
          <a:stretch/>
        </p:blipFill>
        <p:spPr bwMode="auto">
          <a:xfrm>
            <a:off x="0" y="0"/>
            <a:ext cx="12192000"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bwMode="gray">
          <a:xfrm>
            <a:off x="269239" y="2084173"/>
            <a:ext cx="6274974" cy="1793104"/>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71" y="471124"/>
            <a:ext cx="1522404" cy="326167"/>
          </a:xfrm>
          <a:prstGeom prst="rect">
            <a:avLst/>
          </a:prstGeom>
        </p:spPr>
      </p:pic>
      <p:sp>
        <p:nvSpPr>
          <p:cNvPr id="11" name="Rectangle 10"/>
          <p:cNvSpPr/>
          <p:nvPr/>
        </p:nvSpPr>
        <p:spPr bwMode="ltGray">
          <a:xfrm>
            <a:off x="267682" y="289512"/>
            <a:ext cx="1792850"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685716" fontAlgn="base">
              <a:spcBef>
                <a:spcPct val="0"/>
              </a:spcBef>
              <a:spcAft>
                <a:spcPct val="0"/>
              </a:spcAft>
            </a:pPr>
            <a:endParaRPr lang="en-US" sz="1470" dirty="0">
              <a:gradFill>
                <a:gsLst>
                  <a:gs pos="0">
                    <a:srgbClr val="FFFFFF"/>
                  </a:gs>
                  <a:gs pos="100000">
                    <a:srgbClr val="FFFFFF"/>
                  </a:gs>
                </a:gsLst>
                <a:lin ang="5400000" scaled="0"/>
              </a:gradFill>
            </a:endParaRPr>
          </a:p>
        </p:txBody>
      </p:sp>
      <p:pic>
        <p:nvPicPr>
          <p:cNvPr id="12" name="Picture 11"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32" y="365781"/>
            <a:ext cx="537102" cy="820283"/>
          </a:xfrm>
          <a:prstGeom prst="rect">
            <a:avLst/>
          </a:prstGeom>
        </p:spPr>
      </p:pic>
      <p:sp>
        <p:nvSpPr>
          <p:cNvPr id="14" name="Text Placeholder 2"/>
          <p:cNvSpPr>
            <a:spLocks noGrp="1"/>
          </p:cNvSpPr>
          <p:nvPr>
            <p:ph type="body" sz="quarter" idx="14" hasCustomPrompt="1"/>
          </p:nvPr>
        </p:nvSpPr>
        <p:spPr bwMode="ltGray">
          <a:xfrm>
            <a:off x="269239" y="3877276"/>
            <a:ext cx="6274974" cy="1793104"/>
          </a:xfrm>
          <a:solidFill>
            <a:schemeClr val="accent3">
              <a:alpha val="85000"/>
            </a:schemeClr>
          </a:solidFill>
        </p:spPr>
        <p:txBody>
          <a:bodyPr tIns="109728" bIns="109728">
            <a:noAutofit/>
          </a:bodyPr>
          <a:lstStyle>
            <a:lvl1pPr marL="0" indent="0">
              <a:spcBef>
                <a:spcPts val="0"/>
              </a:spcBef>
              <a:buNone/>
              <a:defRPr sz="3137">
                <a:gradFill>
                  <a:gsLst>
                    <a:gs pos="1250">
                      <a:schemeClr val="bg1"/>
                    </a:gs>
                    <a:gs pos="99000">
                      <a:schemeClr val="bg1"/>
                    </a:gs>
                  </a:gsLst>
                  <a:lin ang="5400000" scaled="0"/>
                </a:gradFill>
              </a:defRPr>
            </a:lvl1pPr>
          </a:lstStyle>
          <a:p>
            <a:pPr lvl="0"/>
            <a:r>
              <a:rPr lang="en-US" dirty="0"/>
              <a:t>Speaker Name</a:t>
            </a:r>
          </a:p>
        </p:txBody>
      </p:sp>
    </p:spTree>
    <p:extLst>
      <p:ext uri="{BB962C8B-B14F-4D97-AF65-F5344CB8AC3E}">
        <p14:creationId xmlns:p14="http://schemas.microsoft.com/office/powerpoint/2010/main" val="1067199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774352595"/>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Slide 1">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a:t>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46806941"/>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a:t>Edit Master text styles</a:t>
            </a:r>
          </a:p>
        </p:txBody>
      </p:sp>
    </p:spTree>
    <p:extLst>
      <p:ext uri="{BB962C8B-B14F-4D97-AF65-F5344CB8AC3E}">
        <p14:creationId xmlns:p14="http://schemas.microsoft.com/office/powerpoint/2010/main" val="14478458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4" name="Rectangle 3"/>
          <p:cNvSpPr/>
          <p:nvPr/>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103391380"/>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49315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32427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979212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87850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4070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35901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656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26626355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14774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764466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926981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0352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4080270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047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8264955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8088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623"/>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623"/>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4841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1712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623"/>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623"/>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75322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12987"/>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12987"/>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033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12987"/>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12987"/>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4591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1109162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itle 1"/>
          <p:cNvSpPr txBox="1">
            <a:spLocks/>
          </p:cNvSpPr>
          <p:nvPr/>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1982831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9094226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1423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274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05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650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0886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591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4" name="Rectangle 3"/>
          <p:cNvSpPr/>
          <p:nvPr/>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0709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578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CFCAC5B-0377-4DE5-A972-1FA84A176FAB}"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C3EAF0-6FCB-41F9-8C9D-B7167D73E81B}" type="slidenum">
              <a:rPr lang="en-GB" smtClean="0"/>
              <a:t>‹#›</a:t>
            </a:fld>
            <a:endParaRPr lang="en-GB"/>
          </a:p>
        </p:txBody>
      </p:sp>
    </p:spTree>
    <p:extLst>
      <p:ext uri="{BB962C8B-B14F-4D97-AF65-F5344CB8AC3E}">
        <p14:creationId xmlns:p14="http://schemas.microsoft.com/office/powerpoint/2010/main" val="500283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65079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226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9820069-2FFA-4F65-9F2E-8E0F7B628410}"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16272804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9820069-2FFA-4F65-9F2E-8E0F7B628410}"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25055373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820069-2FFA-4F65-9F2E-8E0F7B628410}"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19416964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9820069-2FFA-4F65-9F2E-8E0F7B628410}" type="datetimeFigureOut">
              <a:rPr lang="en-GB" smtClean="0"/>
              <a:t>06/10/2016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218463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0030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9820069-2FFA-4F65-9F2E-8E0F7B628410}" type="datetimeFigureOut">
              <a:rPr lang="en-GB" smtClean="0"/>
              <a:t>06/10/2016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16826330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9820069-2FFA-4F65-9F2E-8E0F7B628410}" type="datetimeFigureOut">
              <a:rPr lang="en-GB" smtClean="0"/>
              <a:t>06/10/2016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25700219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20069-2FFA-4F65-9F2E-8E0F7B628410}" type="datetimeFigureOut">
              <a:rPr lang="en-GB" smtClean="0"/>
              <a:t>06/10/2016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1401390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endParaRPr lang="en-GB"/>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A9820069-2FFA-4F65-9F2E-8E0F7B628410}" type="datetimeFigureOut">
              <a:rPr lang="en-GB" smtClean="0"/>
              <a:t>06/10/2016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6151011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A9820069-2FFA-4F65-9F2E-8E0F7B628410}" type="datetimeFigureOut">
              <a:rPr lang="en-GB" smtClean="0"/>
              <a:t>06/10/2016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124869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9820069-2FFA-4F65-9F2E-8E0F7B628410}"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8326809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9820069-2FFA-4F65-9F2E-8E0F7B628410}" type="datetimeFigureOut">
              <a:rPr lang="en-GB" smtClean="0"/>
              <a:t>06/10/2016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3119E2-5253-404E-9B91-3A651664293D}" type="slidenum">
              <a:rPr lang="en-GB" smtClean="0"/>
              <a:t>‹#›</a:t>
            </a:fld>
            <a:endParaRPr lang="en-GB"/>
          </a:p>
        </p:txBody>
      </p:sp>
    </p:spTree>
    <p:extLst>
      <p:ext uri="{BB962C8B-B14F-4D97-AF65-F5344CB8AC3E}">
        <p14:creationId xmlns:p14="http://schemas.microsoft.com/office/powerpoint/2010/main" val="2823200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a:t>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97919504"/>
      </p:ext>
    </p:extLst>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9350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707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4740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535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70348"/>
      </p:ext>
    </p:extLst>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17">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35665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0225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image" Target="../media/image10.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5770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60" r:id="rId24"/>
    <p:sldLayoutId id="2147483661" r:id="rId25"/>
    <p:sldLayoutId id="2147483734" r:id="rId26"/>
    <p:sldLayoutId id="2147483756" r:id="rId27"/>
    <p:sldLayoutId id="2147483757" r:id="rId28"/>
    <p:sldLayoutId id="2147483758"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05760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1" r:id="rId34"/>
    <p:sldLayoutId id="2147483755" r:id="rId35"/>
    <p:sldLayoutId id="2147483753" r:id="rId36"/>
  </p:sldLayoutIdLst>
  <p:transition>
    <p:fade/>
  </p:transition>
  <p:txStyles>
    <p:titleStyle>
      <a:lvl1pPr algn="l" defTabSz="913505" rtl="0" eaLnBrk="1" fontAlgn="base" hangingPunct="1">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eaLnBrk="1" fontAlgn="base" hangingPunct="1">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9820069-2FFA-4F65-9F2E-8E0F7B628410}" type="datetimeFigureOut">
              <a:rPr lang="en-GB" smtClean="0"/>
              <a:t>06/10/2016</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E3119E2-5253-404E-9B91-3A651664293D}" type="slidenum">
              <a:rPr lang="en-GB" smtClean="0"/>
              <a:t>‹#›</a:t>
            </a:fld>
            <a:endParaRPr lang="en-GB"/>
          </a:p>
        </p:txBody>
      </p:sp>
    </p:spTree>
    <p:extLst>
      <p:ext uri="{BB962C8B-B14F-4D97-AF65-F5344CB8AC3E}">
        <p14:creationId xmlns:p14="http://schemas.microsoft.com/office/powerpoint/2010/main" val="309782957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5" r:id="rId12"/>
    <p:sldLayoutId id="2147483736" r:id="rId13"/>
    <p:sldLayoutId id="2147483737" r:id="rId14"/>
    <p:sldLayoutId id="2147483759" r:id="rId15"/>
    <p:sldLayoutId id="2147483760" r:id="rId16"/>
    <p:sldLayoutId id="2147483761" r:id="rId17"/>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3.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icrosoft/Docker-PowerShell/" TargetMode="Externa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59.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emf"/><Relationship Id="rId25" Type="http://schemas.openxmlformats.org/officeDocument/2006/relationships/image" Target="../media/image37.png"/><Relationship Id="rId2" Type="http://schemas.openxmlformats.org/officeDocument/2006/relationships/notesSlide" Target="../notesSlides/notesSlide16.xml"/><Relationship Id="rId16" Type="http://schemas.openxmlformats.org/officeDocument/2006/relationships/image" Target="../media/image28.jpg"/><Relationship Id="rId20" Type="http://schemas.openxmlformats.org/officeDocument/2006/relationships/image" Target="../media/image32.png"/><Relationship Id="rId1" Type="http://schemas.openxmlformats.org/officeDocument/2006/relationships/slideLayout" Target="../slideLayouts/slideLayout53.xml"/><Relationship Id="rId6" Type="http://schemas.openxmlformats.org/officeDocument/2006/relationships/image" Target="../media/image18.png"/><Relationship Id="rId11" Type="http://schemas.openxmlformats.org/officeDocument/2006/relationships/image" Target="../media/image23.jpe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emf"/><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emf"/></Relationships>
</file>

<file path=ppt/slides/_rels/slide26.xml.rels><?xml version="1.0" encoding="UTF-8" standalone="yes"?>
<Relationships xmlns="http://schemas.openxmlformats.org/package/2006/relationships"><Relationship Id="rId2" Type="http://schemas.openxmlformats.org/officeDocument/2006/relationships/hyperlink" Target="https://octoverse.github.com/" TargetMode="Externa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azure-docker-extension" TargetMode="External"/><Relationship Id="rId2" Type="http://schemas.openxmlformats.org/officeDocument/2006/relationships/notesSlide" Target="../notesSlides/notesSlide18.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hyperlink" Target="https://docs.docker.com/machine/drivers/azure/" TargetMode="Externa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7.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hyperlink" Target="http://beta.docker.com/" TargetMode="Externa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3.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 Id="rId9" Type="http://schemas.microsoft.com/office/2007/relationships/hdphoto" Target="../media/hdphoto2.wdp"/></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jpeg"/><Relationship Id="rId39" Type="http://schemas.openxmlformats.org/officeDocument/2006/relationships/image" Target="../media/image97.png"/><Relationship Id="rId3" Type="http://schemas.openxmlformats.org/officeDocument/2006/relationships/image" Target="../media/image61.jpeg"/><Relationship Id="rId21" Type="http://schemas.openxmlformats.org/officeDocument/2006/relationships/image" Target="../media/image79.png"/><Relationship Id="rId34" Type="http://schemas.openxmlformats.org/officeDocument/2006/relationships/image" Target="../media/image92.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png"/><Relationship Id="rId2" Type="http://schemas.openxmlformats.org/officeDocument/2006/relationships/notesSlide" Target="../notesSlides/notesSlide28.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png"/><Relationship Id="rId41" Type="http://schemas.openxmlformats.org/officeDocument/2006/relationships/image" Target="../media/image99.png"/><Relationship Id="rId1" Type="http://schemas.openxmlformats.org/officeDocument/2006/relationships/slideLayout" Target="../slideLayouts/slideLayout5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0.png"/><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www.itprocloudessentials.com/" TargetMode="External"/><Relationship Id="rId2" Type="http://schemas.openxmlformats.org/officeDocument/2006/relationships/hyperlink" Target="https://developer.microsoft.com/" TargetMode="External"/><Relationship Id="rId1" Type="http://schemas.openxmlformats.org/officeDocument/2006/relationships/slideLayout" Target="../slideLayouts/slideLayout44.xml"/><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hyperlink" Target="https://channel9.msdn.com/Series/DevOps-Fundamentals" TargetMode="External"/><Relationship Id="rId7" Type="http://schemas.openxmlformats.org/officeDocument/2006/relationships/hyperlink" Target="https://github.com/MSFTImagine/computerscience/tree/master/Tech%20Talks" TargetMode="External"/><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hyperlink" Target="https://mva.microsoft.com/training-topics/devops" TargetMode="External"/><Relationship Id="rId5" Type="http://schemas.openxmlformats.org/officeDocument/2006/relationships/hyperlink" Target="https://channel9.msdn.com/Blogs/containers" TargetMode="External"/><Relationship Id="rId4" Type="http://schemas.openxmlformats.org/officeDocument/2006/relationships/hyperlink" Target="https://channel9.msdn.com/Shows/DevOps-Dimension"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7.xml"/><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53.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3.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 Id="rId9"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5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54.png"/><Relationship Id="rId9"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53.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0.xml"/><Relationship Id="rId1" Type="http://schemas.openxmlformats.org/officeDocument/2006/relationships/slideLayout" Target="../slideLayouts/slideLayout53.xml"/><Relationship Id="rId5" Type="http://schemas.openxmlformats.org/officeDocument/2006/relationships/chart" Target="../charts/chart6.xml"/><Relationship Id="rId4" Type="http://schemas.openxmlformats.org/officeDocument/2006/relationships/chart" Target="../charts/chart5.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63.xml"/><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hyperlink" Target="https://msdn.microsoft.com/en-us/library/mt126167.aspx" TargetMode="External"/><Relationship Id="rId2" Type="http://schemas.openxmlformats.org/officeDocument/2006/relationships/hyperlink" Target="mailto:nanoserver@microsoft.com" TargetMode="External"/><Relationship Id="rId1" Type="http://schemas.openxmlformats.org/officeDocument/2006/relationships/slideLayout" Target="../slideLayouts/slideLayout46.xml"/><Relationship Id="rId6" Type="http://schemas.openxmlformats.org/officeDocument/2006/relationships/image" Target="../media/image114.PNG"/><Relationship Id="rId5" Type="http://schemas.openxmlformats.org/officeDocument/2006/relationships/hyperlink" Target="http://windowsserver.uservoice.com/forums/295071-remote-management-tools" TargetMode="External"/><Relationship Id="rId4" Type="http://schemas.openxmlformats.org/officeDocument/2006/relationships/hyperlink" Target="http://windowsserver.uservoice.com/forums/295068-nano-server"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blogs.technet.com/b/nanoserver/" TargetMode="External"/><Relationship Id="rId7" Type="http://schemas.openxmlformats.org/officeDocument/2006/relationships/hyperlink" Target="https://www.microsoft.com/en-us/evalcenter/evaluate-windows-server-technical-preview" TargetMode="External"/><Relationship Id="rId2" Type="http://schemas.openxmlformats.org/officeDocument/2006/relationships/notesSlide" Target="../notesSlides/notesSlide64.xml"/><Relationship Id="rId1" Type="http://schemas.openxmlformats.org/officeDocument/2006/relationships/slideLayout" Target="../slideLayouts/slideLayout46.xml"/><Relationship Id="rId6" Type="http://schemas.openxmlformats.org/officeDocument/2006/relationships/hyperlink" Target="http://aka.ms/nanoserver" TargetMode="External"/><Relationship Id="rId5" Type="http://schemas.openxmlformats.org/officeDocument/2006/relationships/hyperlink" Target="https://www.microsoftvirtualacademy.com/en-US/training-courses/a-deep-dive-into-nano-server-13785" TargetMode="External"/><Relationship Id="rId4" Type="http://schemas.openxmlformats.org/officeDocument/2006/relationships/hyperlink" Target="http://blogs.technet.com/b/server_core/"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6.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304" y="3949355"/>
            <a:ext cx="6273418" cy="1239992"/>
          </a:xfrm>
        </p:spPr>
        <p:txBody>
          <a:bodyPr/>
          <a:lstStyle/>
          <a:p>
            <a:r>
              <a:rPr lang="en-GB" dirty="0"/>
              <a:t>Speaker Name</a:t>
            </a:r>
            <a:endParaRPr lang="en-GB" sz="3600" dirty="0"/>
          </a:p>
          <a:p>
            <a:endParaRPr lang="en-GB" sz="3600" dirty="0"/>
          </a:p>
          <a:p>
            <a:endParaRPr lang="en-GB" dirty="0"/>
          </a:p>
        </p:txBody>
      </p:sp>
      <p:sp>
        <p:nvSpPr>
          <p:cNvPr id="4" name="Title 3"/>
          <p:cNvSpPr>
            <a:spLocks noGrp="1"/>
          </p:cNvSpPr>
          <p:nvPr>
            <p:ph type="title"/>
          </p:nvPr>
        </p:nvSpPr>
        <p:spPr>
          <a:xfrm>
            <a:off x="269303" y="2291187"/>
            <a:ext cx="7855366" cy="1972099"/>
          </a:xfrm>
        </p:spPr>
        <p:txBody>
          <a:bodyPr/>
          <a:lstStyle/>
          <a:p>
            <a:r>
              <a:rPr lang="en-GB" sz="5400" dirty="0"/>
              <a:t>Microsoft &amp; Containers</a:t>
            </a:r>
          </a:p>
        </p:txBody>
      </p:sp>
    </p:spTree>
    <p:extLst>
      <p:ext uri="{BB962C8B-B14F-4D97-AF65-F5344CB8AC3E}">
        <p14:creationId xmlns:p14="http://schemas.microsoft.com/office/powerpoint/2010/main" val="348524453"/>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improvements</a:t>
            </a:r>
          </a:p>
        </p:txBody>
      </p:sp>
      <p:graphicFrame>
        <p:nvGraphicFramePr>
          <p:cNvPr id="5" name="Content Placeholder 5"/>
          <p:cNvGraphicFramePr>
            <a:graphicFrameLocks noGrp="1"/>
          </p:cNvGraphicFramePr>
          <p:nvPr>
            <p:ph idx="4294967295"/>
            <p:extLst/>
          </p:nvPr>
        </p:nvGraphicFramePr>
        <p:xfrm>
          <a:off x="8410575" y="1487488"/>
          <a:ext cx="3781425" cy="4884737"/>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p:cNvGrpSpPr/>
          <p:nvPr/>
        </p:nvGrpSpPr>
        <p:grpSpPr>
          <a:xfrm>
            <a:off x="424144" y="1300465"/>
            <a:ext cx="3782376" cy="5071079"/>
            <a:chOff x="275483" y="1326045"/>
            <a:chExt cx="3858221" cy="5172765"/>
          </a:xfrm>
        </p:grpSpPr>
        <p:graphicFrame>
          <p:nvGraphicFramePr>
            <p:cNvPr id="7" name="Content Placeholder 9"/>
            <p:cNvGraphicFramePr>
              <a:graphicFrameLocks/>
            </p:cNvGraphicFramePr>
            <p:nvPr>
              <p:extLst/>
            </p:nvPr>
          </p:nvGraphicFramePr>
          <p:xfrm>
            <a:off x="275483" y="1516037"/>
            <a:ext cx="3858221" cy="498277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039309" y="1326045"/>
              <a:ext cx="2629866" cy="572422"/>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Setup time (Sec)</a:t>
              </a:r>
            </a:p>
          </p:txBody>
        </p:sp>
      </p:grpSp>
      <p:grpSp>
        <p:nvGrpSpPr>
          <p:cNvPr id="4" name="Group 3"/>
          <p:cNvGrpSpPr/>
          <p:nvPr/>
        </p:nvGrpSpPr>
        <p:grpSpPr>
          <a:xfrm>
            <a:off x="4310322" y="1300465"/>
            <a:ext cx="3782376" cy="5071079"/>
            <a:chOff x="4239587" y="1326045"/>
            <a:chExt cx="3858221" cy="5172765"/>
          </a:xfrm>
        </p:grpSpPr>
        <p:graphicFrame>
          <p:nvGraphicFramePr>
            <p:cNvPr id="14" name="Content Placeholder 5"/>
            <p:cNvGraphicFramePr>
              <a:graphicFrameLocks/>
            </p:cNvGraphicFramePr>
            <p:nvPr>
              <p:extLst>
                <p:ext uri="{D42A27DB-BD31-4B8C-83A1-F6EECF244321}">
                  <p14:modId xmlns:p14="http://schemas.microsoft.com/office/powerpoint/2010/main" val="4123645278"/>
                </p:ext>
              </p:extLst>
            </p:nvPr>
          </p:nvGraphicFramePr>
          <p:xfrm>
            <a:off x="4239587" y="1516037"/>
            <a:ext cx="3858221" cy="4982773"/>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5028892" y="1326045"/>
              <a:ext cx="3068916" cy="572422"/>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Disk footprint (GB)</a:t>
              </a:r>
            </a:p>
          </p:txBody>
        </p:sp>
      </p:grpSp>
      <p:sp>
        <p:nvSpPr>
          <p:cNvPr id="17" name="TextBox 16"/>
          <p:cNvSpPr txBox="1"/>
          <p:nvPr/>
        </p:nvSpPr>
        <p:spPr>
          <a:xfrm>
            <a:off x="8530318" y="1300463"/>
            <a:ext cx="2226242" cy="56116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VHD size (GB)</a:t>
            </a:r>
          </a:p>
        </p:txBody>
      </p:sp>
    </p:spTree>
    <p:extLst>
      <p:ext uri="{BB962C8B-B14F-4D97-AF65-F5344CB8AC3E}">
        <p14:creationId xmlns:p14="http://schemas.microsoft.com/office/powerpoint/2010/main" val="31718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958"/>
            <a:ext cx="11655078" cy="899537"/>
          </a:xfrm>
        </p:spPr>
        <p:txBody>
          <a:bodyPr>
            <a:normAutofit fontScale="90000"/>
          </a:bodyPr>
          <a:lstStyle/>
          <a:p>
            <a:r>
              <a:rPr lang="en-US" dirty="0"/>
              <a:t>Windows Server Container OS environments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8401" y="2659624"/>
            <a:ext cx="2165128" cy="4197891"/>
          </a:xfrm>
          <a:prstGeom prst="rect">
            <a:avLst/>
          </a:prstGeom>
        </p:spPr>
      </p:pic>
      <p:grpSp>
        <p:nvGrpSpPr>
          <p:cNvPr id="26" name="Group 25"/>
          <p:cNvGrpSpPr/>
          <p:nvPr/>
        </p:nvGrpSpPr>
        <p:grpSpPr>
          <a:xfrm>
            <a:off x="269239" y="2084364"/>
            <a:ext cx="3944270" cy="3585699"/>
            <a:chOff x="274637" y="2125663"/>
            <a:chExt cx="4023361" cy="3657600"/>
          </a:xfrm>
        </p:grpSpPr>
        <p:sp>
          <p:nvSpPr>
            <p:cNvPr id="5" name="Rectangle 4"/>
            <p:cNvSpPr/>
            <p:nvPr/>
          </p:nvSpPr>
          <p:spPr bwMode="auto">
            <a:xfrm>
              <a:off x="274638" y="2125663"/>
              <a:ext cx="402336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3137" spc="-69" dirty="0">
                  <a:gradFill>
                    <a:gsLst>
                      <a:gs pos="40594">
                        <a:schemeClr val="accent2"/>
                      </a:gs>
                      <a:gs pos="55000">
                        <a:schemeClr val="accent2"/>
                      </a:gs>
                    </a:gsLst>
                    <a:lin ang="5400000" scaled="0"/>
                  </a:gradFill>
                  <a:latin typeface="+mj-lt"/>
                </a:rPr>
                <a:t>Nano Server</a:t>
              </a:r>
              <a:endParaRPr lang="en-US" sz="2745" spc="-69" dirty="0">
                <a:gradFill>
                  <a:gsLst>
                    <a:gs pos="40594">
                      <a:schemeClr val="accent2"/>
                    </a:gs>
                    <a:gs pos="55000">
                      <a:schemeClr val="accent2"/>
                    </a:gs>
                  </a:gsLst>
                  <a:lin ang="5400000" scaled="0"/>
                </a:gradFill>
                <a:latin typeface="+mj-lt"/>
              </a:endParaRPr>
            </a:p>
          </p:txBody>
        </p:sp>
        <p:sp>
          <p:nvSpPr>
            <p:cNvPr id="6" name="TextBox 5"/>
            <p:cNvSpPr txBox="1"/>
            <p:nvPr/>
          </p:nvSpPr>
          <p:spPr>
            <a:xfrm>
              <a:off x="1463358" y="4514799"/>
              <a:ext cx="2834640" cy="960220"/>
            </a:xfrm>
            <a:prstGeom prst="rect">
              <a:avLst/>
            </a:prstGeom>
            <a:noFill/>
          </p:spPr>
          <p:txBody>
            <a:bodyPr wrap="square" lIns="179259" tIns="143407" rIns="179259" bIns="143407" rtlCol="0">
              <a:spAutoFit/>
            </a:bodyPr>
            <a:lstStyle/>
            <a:p>
              <a:pPr defTabSz="914192">
                <a:lnSpc>
                  <a:spcPct val="90000"/>
                </a:lnSpc>
                <a:spcAft>
                  <a:spcPts val="588"/>
                </a:spcAft>
              </a:pPr>
              <a:r>
                <a:rPr lang="en-US" sz="2353" dirty="0">
                  <a:gradFill>
                    <a:gsLst>
                      <a:gs pos="3960">
                        <a:schemeClr val="tx1"/>
                      </a:gs>
                      <a:gs pos="40594">
                        <a:schemeClr val="tx1"/>
                      </a:gs>
                    </a:gsLst>
                    <a:lin ang="5400000" scaled="0"/>
                  </a:gradFill>
                  <a:latin typeface="+mj-lt"/>
                </a:rPr>
                <a:t>“Born in the cloud” applications</a:t>
              </a:r>
            </a:p>
          </p:txBody>
        </p:sp>
        <p:sp>
          <p:nvSpPr>
            <p:cNvPr id="7" name="TextBox 1"/>
            <p:cNvSpPr txBox="1"/>
            <p:nvPr/>
          </p:nvSpPr>
          <p:spPr>
            <a:xfrm>
              <a:off x="1463358" y="2957141"/>
              <a:ext cx="2834640" cy="960220"/>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algn="l" defTabSz="914192"/>
              <a:r>
                <a:rPr lang="en-US" sz="2353" dirty="0">
                  <a:gradFill>
                    <a:gsLst>
                      <a:gs pos="3960">
                        <a:schemeClr val="tx1"/>
                      </a:gs>
                      <a:gs pos="40594">
                        <a:schemeClr val="tx1"/>
                      </a:gs>
                    </a:gsLst>
                    <a:lin ang="5400000" scaled="0"/>
                  </a:gradFill>
                  <a:latin typeface="+mj-lt"/>
                </a:rPr>
                <a:t>Highly </a:t>
              </a:r>
              <a:br>
                <a:rPr lang="en-US" sz="2353" dirty="0">
                  <a:gradFill>
                    <a:gsLst>
                      <a:gs pos="3960">
                        <a:schemeClr val="tx1"/>
                      </a:gs>
                      <a:gs pos="40594">
                        <a:schemeClr val="tx1"/>
                      </a:gs>
                    </a:gsLst>
                    <a:lin ang="5400000" scaled="0"/>
                  </a:gradFill>
                  <a:latin typeface="+mj-lt"/>
                </a:rPr>
              </a:br>
              <a:r>
                <a:rPr lang="en-US" sz="2353" dirty="0">
                  <a:gradFill>
                    <a:gsLst>
                      <a:gs pos="3960">
                        <a:schemeClr val="tx1"/>
                      </a:gs>
                      <a:gs pos="40594">
                        <a:schemeClr val="tx1"/>
                      </a:gs>
                    </a:gsLst>
                    <a:lin ang="5400000" scaled="0"/>
                  </a:gradFill>
                  <a:latin typeface="+mj-lt"/>
                </a:rPr>
                <a:t>optimized</a:t>
              </a:r>
            </a:p>
          </p:txBody>
        </p:sp>
        <p:sp>
          <p:nvSpPr>
            <p:cNvPr id="9" name="Freeform 8"/>
            <p:cNvSpPr>
              <a:spLocks noChangeAspect="1" noEditPoints="1"/>
            </p:cNvSpPr>
            <p:nvPr/>
          </p:nvSpPr>
          <p:spPr bwMode="black">
            <a:xfrm>
              <a:off x="589429" y="3089295"/>
              <a:ext cx="695912" cy="69591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5"/>
            <p:cNvSpPr>
              <a:spLocks noChangeAspect="1" noEditPoints="1"/>
            </p:cNvSpPr>
            <p:nvPr/>
          </p:nvSpPr>
          <p:spPr bwMode="auto">
            <a:xfrm>
              <a:off x="520830" y="4728577"/>
              <a:ext cx="833110" cy="532665"/>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Straight Connector 18"/>
            <p:cNvCxnSpPr/>
            <p:nvPr/>
          </p:nvCxnSpPr>
          <p:spPr>
            <a:xfrm>
              <a:off x="274637" y="4216080"/>
              <a:ext cx="4023360" cy="0"/>
            </a:xfrm>
            <a:prstGeom prst="line">
              <a:avLst/>
            </a:prstGeom>
            <a:ln w="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303151" y="2084364"/>
            <a:ext cx="3944269" cy="3585699"/>
            <a:chOff x="4389438" y="2125663"/>
            <a:chExt cx="4023360" cy="3657600"/>
          </a:xfrm>
        </p:grpSpPr>
        <p:sp>
          <p:nvSpPr>
            <p:cNvPr id="11" name="Rectangle 10"/>
            <p:cNvSpPr/>
            <p:nvPr/>
          </p:nvSpPr>
          <p:spPr bwMode="auto">
            <a:xfrm>
              <a:off x="4389438" y="2125663"/>
              <a:ext cx="402336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3137" spc="-69" dirty="0">
                  <a:gradFill>
                    <a:gsLst>
                      <a:gs pos="40594">
                        <a:schemeClr val="accent2"/>
                      </a:gs>
                      <a:gs pos="55000">
                        <a:schemeClr val="accent2"/>
                      </a:gs>
                    </a:gsLst>
                    <a:lin ang="5400000" scaled="0"/>
                  </a:gradFill>
                  <a:latin typeface="+mj-lt"/>
                </a:rPr>
                <a:t>Server Core</a:t>
              </a:r>
              <a:endParaRPr lang="en-US" sz="2745" spc="-69" dirty="0">
                <a:gradFill>
                  <a:gsLst>
                    <a:gs pos="40594">
                      <a:schemeClr val="accent2"/>
                    </a:gs>
                    <a:gs pos="55000">
                      <a:schemeClr val="accent2"/>
                    </a:gs>
                  </a:gsLst>
                  <a:lin ang="5400000" scaled="0"/>
                </a:gradFill>
                <a:latin typeface="+mj-lt"/>
              </a:endParaRPr>
            </a:p>
          </p:txBody>
        </p:sp>
        <p:sp>
          <p:nvSpPr>
            <p:cNvPr id="12" name="TextBox 11"/>
            <p:cNvSpPr txBox="1"/>
            <p:nvPr/>
          </p:nvSpPr>
          <p:spPr>
            <a:xfrm>
              <a:off x="5578158" y="4514799"/>
              <a:ext cx="2834640" cy="960220"/>
            </a:xfrm>
            <a:prstGeom prst="rect">
              <a:avLst/>
            </a:prstGeom>
            <a:noFill/>
          </p:spPr>
          <p:txBody>
            <a:bodyPr wrap="square" lIns="179259" tIns="143407" rIns="179259" bIns="143407" rtlCol="0">
              <a:spAutoFit/>
            </a:bodyPr>
            <a:lstStyle/>
            <a:p>
              <a:pPr defTabSz="914192">
                <a:lnSpc>
                  <a:spcPct val="90000"/>
                </a:lnSpc>
                <a:spcAft>
                  <a:spcPts val="588"/>
                </a:spcAft>
              </a:pPr>
              <a:r>
                <a:rPr lang="en-US" sz="2353" dirty="0">
                  <a:gradFill>
                    <a:gsLst>
                      <a:gs pos="3960">
                        <a:schemeClr val="tx1"/>
                      </a:gs>
                      <a:gs pos="40594">
                        <a:schemeClr val="tx1"/>
                      </a:gs>
                    </a:gsLst>
                    <a:lin ang="5400000" scaled="0"/>
                  </a:gradFill>
                  <a:latin typeface="+mj-lt"/>
                </a:rPr>
                <a:t>Traditional applications</a:t>
              </a:r>
              <a:endParaRPr lang="en-US" sz="1961" dirty="0">
                <a:gradFill>
                  <a:gsLst>
                    <a:gs pos="3960">
                      <a:schemeClr val="tx1"/>
                    </a:gs>
                    <a:gs pos="40594">
                      <a:schemeClr val="tx1"/>
                    </a:gs>
                  </a:gsLst>
                  <a:lin ang="5400000" scaled="0"/>
                </a:gradFill>
                <a:latin typeface="+mj-lt"/>
              </a:endParaRPr>
            </a:p>
          </p:txBody>
        </p:sp>
        <p:sp>
          <p:nvSpPr>
            <p:cNvPr id="13" name="TextBox 12"/>
            <p:cNvSpPr txBox="1"/>
            <p:nvPr/>
          </p:nvSpPr>
          <p:spPr>
            <a:xfrm>
              <a:off x="5578158" y="2957141"/>
              <a:ext cx="2834640" cy="960220"/>
            </a:xfrm>
            <a:prstGeom prst="rect">
              <a:avLst/>
            </a:prstGeom>
            <a:noFill/>
          </p:spPr>
          <p:txBody>
            <a:bodyPr wrap="square" lIns="179259" tIns="143407" rIns="179259" bIns="143407" rtlCol="0">
              <a:spAutoFit/>
            </a:bodyPr>
            <a:lstStyle/>
            <a:p>
              <a:pPr defTabSz="914192">
                <a:lnSpc>
                  <a:spcPct val="90000"/>
                </a:lnSpc>
                <a:spcAft>
                  <a:spcPts val="588"/>
                </a:spcAft>
              </a:pPr>
              <a:r>
                <a:rPr lang="en-US" sz="2353" dirty="0">
                  <a:gradFill>
                    <a:gsLst>
                      <a:gs pos="3960">
                        <a:schemeClr val="tx1"/>
                      </a:gs>
                      <a:gs pos="40594">
                        <a:schemeClr val="tx1"/>
                      </a:gs>
                    </a:gsLst>
                    <a:lin ang="5400000" scaled="0"/>
                  </a:gradFill>
                  <a:latin typeface="+mj-lt"/>
                </a:rPr>
                <a:t>Highly </a:t>
              </a:r>
              <a:br>
                <a:rPr lang="en-US" sz="2353" dirty="0">
                  <a:gradFill>
                    <a:gsLst>
                      <a:gs pos="3960">
                        <a:schemeClr val="tx1"/>
                      </a:gs>
                      <a:gs pos="40594">
                        <a:schemeClr val="tx1"/>
                      </a:gs>
                    </a:gsLst>
                    <a:lin ang="5400000" scaled="0"/>
                  </a:gradFill>
                  <a:latin typeface="+mj-lt"/>
                </a:rPr>
              </a:br>
              <a:r>
                <a:rPr lang="en-US" sz="2353" dirty="0">
                  <a:gradFill>
                    <a:gsLst>
                      <a:gs pos="3960">
                        <a:schemeClr val="tx1"/>
                      </a:gs>
                      <a:gs pos="40594">
                        <a:schemeClr val="tx1"/>
                      </a:gs>
                    </a:gsLst>
                    <a:lin ang="5400000" scaled="0"/>
                  </a:gradFill>
                  <a:latin typeface="+mj-lt"/>
                </a:rPr>
                <a:t>compatible</a:t>
              </a:r>
              <a:endParaRPr lang="en-US" sz="1961" dirty="0">
                <a:gradFill>
                  <a:gsLst>
                    <a:gs pos="3960">
                      <a:schemeClr val="tx1"/>
                    </a:gs>
                    <a:gs pos="40594">
                      <a:schemeClr val="tx1"/>
                    </a:gs>
                  </a:gsLst>
                  <a:lin ang="5400000" scaled="0"/>
                </a:gradFill>
                <a:latin typeface="+mj-lt"/>
              </a:endParaRPr>
            </a:p>
          </p:txBody>
        </p:sp>
        <p:sp>
          <p:nvSpPr>
            <p:cNvPr id="14" name="Freeform 13"/>
            <p:cNvSpPr>
              <a:spLocks noChangeAspect="1" noEditPoints="1"/>
            </p:cNvSpPr>
            <p:nvPr/>
          </p:nvSpPr>
          <p:spPr bwMode="black">
            <a:xfrm>
              <a:off x="4675521" y="3127936"/>
              <a:ext cx="762956" cy="61863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
            <p:cNvSpPr>
              <a:spLocks noChangeAspect="1" noEditPoints="1"/>
            </p:cNvSpPr>
            <p:nvPr/>
          </p:nvSpPr>
          <p:spPr bwMode="black">
            <a:xfrm>
              <a:off x="4729032" y="4663526"/>
              <a:ext cx="655934" cy="662766"/>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p:cNvCxnSpPr/>
            <p:nvPr/>
          </p:nvCxnSpPr>
          <p:spPr>
            <a:xfrm>
              <a:off x="4389438" y="4216080"/>
              <a:ext cx="4023360" cy="0"/>
            </a:xfrm>
            <a:prstGeom prst="line">
              <a:avLst/>
            </a:prstGeom>
            <a:ln w="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8793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33" y="297060"/>
            <a:ext cx="11655078" cy="899665"/>
          </a:xfrm>
        </p:spPr>
        <p:txBody>
          <a:bodyPr>
            <a:normAutofit/>
          </a:bodyPr>
          <a:lstStyle/>
          <a:p>
            <a:r>
              <a:rPr lang="en-US" sz="4705" dirty="0"/>
              <a:t>Docker integration</a:t>
            </a:r>
            <a:endParaRPr lang="en-US" sz="3529" spc="-39" dirty="0">
              <a:gradFill>
                <a:gsLst>
                  <a:gs pos="38614">
                    <a:schemeClr val="tx1"/>
                  </a:gs>
                  <a:gs pos="85000">
                    <a:schemeClr val="tx1"/>
                  </a:gs>
                </a:gsLst>
                <a:lin ang="5400000" scaled="0"/>
              </a:gradFill>
            </a:endParaRPr>
          </a:p>
        </p:txBody>
      </p:sp>
      <p:sp>
        <p:nvSpPr>
          <p:cNvPr id="645" name="Rectangle 644"/>
          <p:cNvSpPr/>
          <p:nvPr/>
        </p:nvSpPr>
        <p:spPr>
          <a:xfrm>
            <a:off x="161733" y="1124433"/>
            <a:ext cx="11076881" cy="1968835"/>
          </a:xfrm>
          <a:prstGeom prst="rect">
            <a:avLst/>
          </a:prstGeom>
          <a:noFill/>
          <a:ln w="12700" cap="flat" cmpd="sng" algn="ctr">
            <a:noFill/>
            <a:prstDash val="solid"/>
            <a:miter lim="800000"/>
          </a:ln>
          <a:effectLst/>
        </p:spPr>
        <p:txBody>
          <a:bodyPr wrap="square" lIns="179259" tIns="143428" rIns="179259" bIns="143428"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62206">
              <a:lnSpc>
                <a:spcPct val="90000"/>
              </a:lnSpc>
              <a:spcBef>
                <a:spcPts val="1470"/>
              </a:spcBef>
              <a:buClr>
                <a:srgbClr val="EFEFEF"/>
              </a:buClr>
            </a:pPr>
            <a:r>
              <a:rPr lang="en-US" sz="2350" b="1" dirty="0">
                <a:gradFill>
                  <a:gsLst>
                    <a:gs pos="87129">
                      <a:schemeClr val="accent2"/>
                    </a:gs>
                    <a:gs pos="75248">
                      <a:schemeClr val="accent2"/>
                    </a:gs>
                  </a:gsLst>
                  <a:lin ang="5400000" scaled="0"/>
                </a:gradFill>
                <a:cs typeface="Segoe UI" pitchFamily="34" charset="0"/>
              </a:rPr>
              <a:t>Docker</a:t>
            </a:r>
          </a:p>
          <a:p>
            <a:pPr marL="0" lvl="1" defTabSz="462206">
              <a:lnSpc>
                <a:spcPct val="90000"/>
              </a:lnSpc>
              <a:spcBef>
                <a:spcPts val="294"/>
              </a:spcBef>
              <a:buClr>
                <a:srgbClr val="EFEFEF"/>
              </a:buClr>
            </a:pPr>
            <a:r>
              <a:rPr lang="en-US" sz="1370" dirty="0">
                <a:gradFill>
                  <a:gsLst>
                    <a:gs pos="7921">
                      <a:schemeClr val="tx1"/>
                    </a:gs>
                    <a:gs pos="16814">
                      <a:schemeClr val="tx1"/>
                    </a:gs>
                  </a:gsLst>
                  <a:lin ang="5400000" scaled="0"/>
                </a:gradFill>
                <a:latin typeface="Segoe UI"/>
                <a:cs typeface="Segoe UI" pitchFamily="34" charset="0"/>
              </a:rPr>
              <a:t>An open source engine that automates the deployment of any application as a portable, self-sufficient container that can run almost anywhere</a:t>
            </a:r>
          </a:p>
          <a:p>
            <a:pPr marL="0" lvl="1" defTabSz="462206">
              <a:lnSpc>
                <a:spcPct val="90000"/>
              </a:lnSpc>
              <a:spcBef>
                <a:spcPts val="1470"/>
              </a:spcBef>
              <a:buClr>
                <a:srgbClr val="EFEFEF"/>
              </a:buClr>
            </a:pPr>
            <a:r>
              <a:rPr lang="en-US" sz="2350" b="1" dirty="0">
                <a:gradFill>
                  <a:gsLst>
                    <a:gs pos="87129">
                      <a:schemeClr val="accent2"/>
                    </a:gs>
                    <a:gs pos="75248">
                      <a:schemeClr val="accent2"/>
                    </a:gs>
                  </a:gsLst>
                  <a:lin ang="5400000" scaled="0"/>
                </a:gradFill>
                <a:cs typeface="Segoe UI" pitchFamily="34" charset="0"/>
              </a:rPr>
              <a:t>Partnership</a:t>
            </a:r>
          </a:p>
          <a:p>
            <a:pPr marL="0" lvl="1" defTabSz="462206">
              <a:lnSpc>
                <a:spcPct val="90000"/>
              </a:lnSpc>
              <a:spcBef>
                <a:spcPts val="294"/>
              </a:spcBef>
              <a:buClr>
                <a:srgbClr val="EFEFEF"/>
              </a:buClr>
            </a:pPr>
            <a:r>
              <a:rPr lang="en-US" sz="1370" dirty="0">
                <a:gradFill>
                  <a:gsLst>
                    <a:gs pos="7921">
                      <a:schemeClr val="tx1"/>
                    </a:gs>
                    <a:gs pos="16814">
                      <a:schemeClr val="tx1"/>
                    </a:gs>
                  </a:gsLst>
                  <a:lin ang="5400000" scaled="0"/>
                </a:gradFill>
                <a:latin typeface="Segoe UI"/>
                <a:cs typeface="Segoe UI" pitchFamily="34" charset="0"/>
              </a:rPr>
              <a:t>Enable the Docker client to manage multi-container applications using both Linux and Windows containers, regardless of the hosting environment or cloud provider</a:t>
            </a:r>
          </a:p>
        </p:txBody>
      </p:sp>
      <p:grpSp>
        <p:nvGrpSpPr>
          <p:cNvPr id="3" name="Group 2"/>
          <p:cNvGrpSpPr/>
          <p:nvPr/>
        </p:nvGrpSpPr>
        <p:grpSpPr>
          <a:xfrm>
            <a:off x="5391397" y="3334663"/>
            <a:ext cx="6687378" cy="3417808"/>
            <a:chOff x="5128669" y="2315763"/>
            <a:chExt cx="6877074" cy="3636104"/>
          </a:xfrm>
        </p:grpSpPr>
        <p:sp>
          <p:nvSpPr>
            <p:cNvPr id="8" name="Rectangle 7"/>
            <p:cNvSpPr/>
            <p:nvPr/>
          </p:nvSpPr>
          <p:spPr bwMode="auto">
            <a:xfrm>
              <a:off x="5761038" y="2315763"/>
              <a:ext cx="4114800" cy="685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fontAlgn="base">
                <a:lnSpc>
                  <a:spcPct val="90000"/>
                </a:lnSpc>
                <a:spcBef>
                  <a:spcPct val="0"/>
                </a:spcBef>
                <a:spcAft>
                  <a:spcPts val="588"/>
                </a:spcAft>
              </a:pPr>
              <a:r>
                <a:rPr lang="en-US" sz="1765" b="1" dirty="0" err="1">
                  <a:gradFill>
                    <a:gsLst>
                      <a:gs pos="2917">
                        <a:srgbClr val="FFFFFF"/>
                      </a:gs>
                      <a:gs pos="30000">
                        <a:srgbClr val="FFFFFF"/>
                      </a:gs>
                    </a:gsLst>
                    <a:lin ang="5400000" scaled="0"/>
                  </a:gradFill>
                  <a:latin typeface="+mj-lt"/>
                </a:rPr>
                <a:t>Docker</a:t>
              </a:r>
              <a:r>
                <a:rPr lang="en-US" sz="1765" b="1" dirty="0">
                  <a:gradFill>
                    <a:gsLst>
                      <a:gs pos="2917">
                        <a:srgbClr val="FFFFFF"/>
                      </a:gs>
                      <a:gs pos="30000">
                        <a:srgbClr val="FFFFFF"/>
                      </a:gs>
                    </a:gsLst>
                    <a:lin ang="5400000" scaled="0"/>
                  </a:gradFill>
                  <a:latin typeface="+mj-lt"/>
                </a:rPr>
                <a:t> Client</a:t>
              </a:r>
            </a:p>
          </p:txBody>
        </p:sp>
        <p:sp>
          <p:nvSpPr>
            <p:cNvPr id="9" name="Rectangle 8"/>
            <p:cNvSpPr/>
            <p:nvPr/>
          </p:nvSpPr>
          <p:spPr bwMode="auto">
            <a:xfrm>
              <a:off x="5761038" y="3092250"/>
              <a:ext cx="2011680" cy="685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marL="728174" defTabSz="913927" fontAlgn="base">
                <a:lnSpc>
                  <a:spcPct val="90000"/>
                </a:lnSpc>
                <a:spcBef>
                  <a:spcPct val="0"/>
                </a:spcBef>
                <a:spcAft>
                  <a:spcPct val="0"/>
                </a:spcAft>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7861284" y="3092250"/>
              <a:ext cx="2011680" cy="685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2676"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Linux</a:t>
              </a:r>
            </a:p>
          </p:txBody>
        </p:sp>
        <p:sp>
          <p:nvSpPr>
            <p:cNvPr id="11" name="Rectangle 10"/>
            <p:cNvSpPr/>
            <p:nvPr/>
          </p:nvSpPr>
          <p:spPr bwMode="auto">
            <a:xfrm>
              <a:off x="5761038" y="3868737"/>
              <a:ext cx="2011680" cy="685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Docker Engine</a:t>
              </a:r>
            </a:p>
            <a:p>
              <a:pPr defTabSz="913927"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(Daemon)</a:t>
              </a:r>
            </a:p>
          </p:txBody>
        </p:sp>
        <p:sp>
          <p:nvSpPr>
            <p:cNvPr id="13" name="Rectangle 12"/>
            <p:cNvSpPr/>
            <p:nvPr/>
          </p:nvSpPr>
          <p:spPr bwMode="auto">
            <a:xfrm>
              <a:off x="5761038" y="4645225"/>
              <a:ext cx="2011680" cy="6858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b="1" dirty="0">
                  <a:gradFill>
                    <a:gsLst>
                      <a:gs pos="25743">
                        <a:schemeClr val="tx1"/>
                      </a:gs>
                      <a:gs pos="56000">
                        <a:schemeClr val="tx1"/>
                      </a:gs>
                    </a:gsLst>
                    <a:lin ang="5400000" scaled="0"/>
                  </a:gradFill>
                  <a:latin typeface="+mj-lt"/>
                  <a:ea typeface="Segoe UI" pitchFamily="34" charset="0"/>
                  <a:cs typeface="Segoe UI" pitchFamily="34" charset="0"/>
                </a:rPr>
                <a:t>Windows Server</a:t>
              </a:r>
            </a:p>
            <a:p>
              <a:pPr defTabSz="913927" fontAlgn="base">
                <a:lnSpc>
                  <a:spcPct val="90000"/>
                </a:lnSpc>
                <a:spcBef>
                  <a:spcPct val="0"/>
                </a:spcBef>
                <a:spcAft>
                  <a:spcPct val="0"/>
                </a:spcAft>
              </a:pPr>
              <a:r>
                <a:rPr lang="en-US" sz="1372" b="1" dirty="0">
                  <a:gradFill>
                    <a:gsLst>
                      <a:gs pos="25743">
                        <a:schemeClr val="tx1"/>
                      </a:gs>
                      <a:gs pos="56000">
                        <a:schemeClr val="tx1"/>
                      </a:gs>
                    </a:gsLst>
                    <a:lin ang="5400000" scaled="0"/>
                  </a:gradFill>
                  <a:latin typeface="+mj-lt"/>
                  <a:ea typeface="Segoe UI" pitchFamily="34" charset="0"/>
                  <a:cs typeface="Segoe UI" pitchFamily="34" charset="0"/>
                </a:rPr>
                <a:t>Container Support</a:t>
              </a:r>
            </a:p>
          </p:txBody>
        </p:sp>
        <p:sp>
          <p:nvSpPr>
            <p:cNvPr id="16" name="Rectangle 15"/>
            <p:cNvSpPr/>
            <p:nvPr/>
          </p:nvSpPr>
          <p:spPr bwMode="auto">
            <a:xfrm>
              <a:off x="7861284" y="4645225"/>
              <a:ext cx="2011680" cy="6858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b="1" dirty="0">
                  <a:gradFill>
                    <a:gsLst>
                      <a:gs pos="25743">
                        <a:schemeClr val="tx1"/>
                      </a:gs>
                      <a:gs pos="56000">
                        <a:schemeClr val="tx1"/>
                      </a:gs>
                    </a:gsLst>
                    <a:lin ang="5400000" scaled="0"/>
                  </a:gradFill>
                  <a:latin typeface="+mj-lt"/>
                  <a:ea typeface="Segoe UI" pitchFamily="34" charset="0"/>
                  <a:cs typeface="Segoe UI" pitchFamily="34" charset="0"/>
                </a:rPr>
                <a:t>Linux Container</a:t>
              </a:r>
            </a:p>
            <a:p>
              <a:pPr defTabSz="913927" fontAlgn="base">
                <a:lnSpc>
                  <a:spcPct val="90000"/>
                </a:lnSpc>
                <a:spcBef>
                  <a:spcPct val="0"/>
                </a:spcBef>
                <a:spcAft>
                  <a:spcPct val="0"/>
                </a:spcAft>
              </a:pPr>
              <a:r>
                <a:rPr lang="en-US" sz="1372" b="1" dirty="0">
                  <a:gradFill>
                    <a:gsLst>
                      <a:gs pos="25743">
                        <a:schemeClr val="tx1"/>
                      </a:gs>
                      <a:gs pos="56000">
                        <a:schemeClr val="tx1"/>
                      </a:gs>
                    </a:gsLst>
                    <a:lin ang="5400000" scaled="0"/>
                  </a:gradFill>
                  <a:latin typeface="+mj-lt"/>
                  <a:ea typeface="Segoe UI" pitchFamily="34" charset="0"/>
                  <a:cs typeface="Segoe UI" pitchFamily="34" charset="0"/>
                </a:rPr>
                <a:t>Support (LXC)</a:t>
              </a:r>
            </a:p>
          </p:txBody>
        </p:sp>
        <p:sp>
          <p:nvSpPr>
            <p:cNvPr id="20" name="Rectangle 19"/>
            <p:cNvSpPr/>
            <p:nvPr/>
          </p:nvSpPr>
          <p:spPr bwMode="auto">
            <a:xfrm>
              <a:off x="7861284" y="3868737"/>
              <a:ext cx="2011680" cy="685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Docker Engine</a:t>
              </a:r>
            </a:p>
            <a:p>
              <a:pPr defTabSz="913927" fontAlgn="base">
                <a:lnSpc>
                  <a:spcPct val="90000"/>
                </a:lnSpc>
                <a:spcBef>
                  <a:spcPct val="0"/>
                </a:spcBef>
                <a:spcAft>
                  <a:spcPct val="0"/>
                </a:spcAft>
              </a:pPr>
              <a:r>
                <a:rPr lang="en-US" sz="1372" b="1" dirty="0">
                  <a:gradFill>
                    <a:gsLst>
                      <a:gs pos="0">
                        <a:srgbClr val="FFFFFF"/>
                      </a:gs>
                      <a:gs pos="100000">
                        <a:srgbClr val="FFFFFF"/>
                      </a:gs>
                    </a:gsLst>
                    <a:lin ang="5400000" scaled="0"/>
                  </a:gradFill>
                  <a:latin typeface="+mj-lt"/>
                  <a:ea typeface="Segoe UI" pitchFamily="34" charset="0"/>
                  <a:cs typeface="Segoe UI" pitchFamily="34" charset="0"/>
                </a:rPr>
                <a:t>(Daemon)</a:t>
              </a:r>
            </a:p>
          </p:txBody>
        </p:sp>
        <p:sp>
          <p:nvSpPr>
            <p:cNvPr id="30" name="TextBox 29"/>
            <p:cNvSpPr txBox="1"/>
            <p:nvPr/>
          </p:nvSpPr>
          <p:spPr>
            <a:xfrm>
              <a:off x="10200625" y="2315763"/>
              <a:ext cx="1477025" cy="699679"/>
            </a:xfrm>
            <a:prstGeom prst="rect">
              <a:avLst/>
            </a:prstGeom>
            <a:noFill/>
          </p:spPr>
          <p:txBody>
            <a:bodyPr wrap="square" lIns="89642" tIns="0" rIns="179259" bIns="0" rtlCol="0">
              <a:spAutoFit/>
            </a:bodyPr>
            <a:lstStyle/>
            <a:p>
              <a:pPr defTabSz="914192">
                <a:lnSpc>
                  <a:spcPct val="90000"/>
                </a:lnSpc>
                <a:spcBef>
                  <a:spcPts val="196"/>
                </a:spcBef>
              </a:pPr>
              <a:r>
                <a:rPr lang="en-US" sz="1175" b="1" dirty="0">
                  <a:gradFill>
                    <a:gsLst>
                      <a:gs pos="70297">
                        <a:schemeClr val="tx1"/>
                      </a:gs>
                      <a:gs pos="57000">
                        <a:schemeClr val="tx1"/>
                      </a:gs>
                    </a:gsLst>
                    <a:lin ang="5400000" scaled="0"/>
                  </a:gradFill>
                  <a:latin typeface="Segoe UI"/>
                </a:rPr>
                <a:t>Docker.exe</a:t>
              </a:r>
            </a:p>
            <a:p>
              <a:pPr defTabSz="914192">
                <a:lnSpc>
                  <a:spcPct val="90000"/>
                </a:lnSpc>
                <a:spcBef>
                  <a:spcPts val="196"/>
                </a:spcBef>
              </a:pPr>
              <a:r>
                <a:rPr lang="en-US" sz="1077" dirty="0">
                  <a:gradFill>
                    <a:gsLst>
                      <a:gs pos="70297">
                        <a:schemeClr val="tx1"/>
                      </a:gs>
                      <a:gs pos="57000">
                        <a:schemeClr val="tx1"/>
                      </a:gs>
                    </a:gsLst>
                    <a:lin ang="5400000" scaled="0"/>
                  </a:gradFill>
                  <a:latin typeface="Segoe UI"/>
                </a:rPr>
                <a:t>Examples:</a:t>
              </a:r>
            </a:p>
            <a:p>
              <a:pPr defTabSz="914192">
                <a:lnSpc>
                  <a:spcPct val="90000"/>
                </a:lnSpc>
                <a:spcBef>
                  <a:spcPts val="196"/>
                </a:spcBef>
              </a:pPr>
              <a:r>
                <a:rPr lang="en-US" sz="1077" dirty="0" err="1">
                  <a:gradFill>
                    <a:gsLst>
                      <a:gs pos="70297">
                        <a:schemeClr val="tx1"/>
                      </a:gs>
                      <a:gs pos="57000">
                        <a:schemeClr val="tx1"/>
                      </a:gs>
                    </a:gsLst>
                    <a:lin ang="5400000" scaled="0"/>
                  </a:gradFill>
                  <a:latin typeface="Segoe UI"/>
                </a:rPr>
                <a:t>docker</a:t>
              </a:r>
              <a:r>
                <a:rPr lang="en-US" sz="1077" dirty="0">
                  <a:gradFill>
                    <a:gsLst>
                      <a:gs pos="70297">
                        <a:schemeClr val="tx1"/>
                      </a:gs>
                      <a:gs pos="57000">
                        <a:schemeClr val="tx1"/>
                      </a:gs>
                    </a:gsLst>
                    <a:lin ang="5400000" scaled="0"/>
                  </a:gradFill>
                  <a:latin typeface="Segoe UI"/>
                </a:rPr>
                <a:t> run</a:t>
              </a:r>
            </a:p>
            <a:p>
              <a:pPr defTabSz="914192">
                <a:lnSpc>
                  <a:spcPct val="90000"/>
                </a:lnSpc>
                <a:spcBef>
                  <a:spcPts val="196"/>
                </a:spcBef>
              </a:pPr>
              <a:r>
                <a:rPr lang="en-US" sz="1077" dirty="0" err="1">
                  <a:gradFill>
                    <a:gsLst>
                      <a:gs pos="70297">
                        <a:schemeClr val="tx1"/>
                      </a:gs>
                      <a:gs pos="57000">
                        <a:schemeClr val="tx1"/>
                      </a:gs>
                    </a:gsLst>
                    <a:lin ang="5400000" scaled="0"/>
                  </a:gradFill>
                  <a:latin typeface="Segoe UI"/>
                </a:rPr>
                <a:t>docker</a:t>
              </a:r>
              <a:r>
                <a:rPr lang="en-US" sz="1077" dirty="0">
                  <a:gradFill>
                    <a:gsLst>
                      <a:gs pos="70297">
                        <a:schemeClr val="tx1"/>
                      </a:gs>
                      <a:gs pos="57000">
                        <a:schemeClr val="tx1"/>
                      </a:gs>
                    </a:gsLst>
                    <a:lin ang="5400000" scaled="0"/>
                  </a:gradFill>
                  <a:latin typeface="Segoe UI"/>
                </a:rPr>
                <a:t> images</a:t>
              </a:r>
            </a:p>
          </p:txBody>
        </p:sp>
        <p:sp>
          <p:nvSpPr>
            <p:cNvPr id="31" name="TextBox 30"/>
            <p:cNvSpPr txBox="1"/>
            <p:nvPr/>
          </p:nvSpPr>
          <p:spPr>
            <a:xfrm>
              <a:off x="10200625" y="3714086"/>
              <a:ext cx="1805118" cy="995102"/>
            </a:xfrm>
            <a:prstGeom prst="rect">
              <a:avLst/>
            </a:prstGeom>
            <a:noFill/>
          </p:spPr>
          <p:txBody>
            <a:bodyPr wrap="square" lIns="89642" tIns="143407" rIns="0" bIns="143407" rtlCol="0">
              <a:spAutoFit/>
            </a:bodyPr>
            <a:lstStyle/>
            <a:p>
              <a:pPr defTabSz="914192">
                <a:lnSpc>
                  <a:spcPct val="90000"/>
                </a:lnSpc>
                <a:spcBef>
                  <a:spcPts val="196"/>
                </a:spcBef>
              </a:pPr>
              <a:r>
                <a:rPr lang="en-US" sz="1175" b="1" dirty="0">
                  <a:gradFill>
                    <a:gsLst>
                      <a:gs pos="70297">
                        <a:schemeClr val="tx1"/>
                      </a:gs>
                      <a:gs pos="57000">
                        <a:schemeClr val="tx1"/>
                      </a:gs>
                    </a:gsLst>
                    <a:lin ang="5400000" scaled="0"/>
                  </a:gradFill>
                  <a:latin typeface="Segoe UI"/>
                </a:rPr>
                <a:t>Docker Remote API</a:t>
              </a:r>
            </a:p>
            <a:p>
              <a:pPr defTabSz="914192">
                <a:lnSpc>
                  <a:spcPct val="90000"/>
                </a:lnSpc>
                <a:spcBef>
                  <a:spcPts val="196"/>
                </a:spcBef>
              </a:pPr>
              <a:r>
                <a:rPr lang="en-US" sz="1077" dirty="0">
                  <a:gradFill>
                    <a:gsLst>
                      <a:gs pos="70297">
                        <a:schemeClr val="tx1"/>
                      </a:gs>
                      <a:gs pos="57000">
                        <a:schemeClr val="tx1"/>
                      </a:gs>
                    </a:gsLst>
                    <a:lin ang="5400000" scaled="0"/>
                  </a:gradFill>
                  <a:latin typeface="Segoe UI"/>
                </a:rPr>
                <a:t>Examples:</a:t>
              </a:r>
            </a:p>
            <a:p>
              <a:pPr defTabSz="914192">
                <a:lnSpc>
                  <a:spcPct val="90000"/>
                </a:lnSpc>
                <a:spcBef>
                  <a:spcPts val="196"/>
                </a:spcBef>
              </a:pPr>
              <a:r>
                <a:rPr lang="en-US" sz="1077" dirty="0">
                  <a:gradFill>
                    <a:gsLst>
                      <a:gs pos="70297">
                        <a:schemeClr val="tx1"/>
                      </a:gs>
                      <a:gs pos="57000">
                        <a:schemeClr val="tx1"/>
                      </a:gs>
                    </a:gsLst>
                    <a:lin ang="5400000" scaled="0"/>
                  </a:gradFill>
                  <a:latin typeface="Segoe UI"/>
                </a:rPr>
                <a:t>GET      images/</a:t>
              </a:r>
              <a:r>
                <a:rPr lang="en-US" sz="1077" dirty="0" err="1">
                  <a:gradFill>
                    <a:gsLst>
                      <a:gs pos="70297">
                        <a:schemeClr val="tx1"/>
                      </a:gs>
                      <a:gs pos="57000">
                        <a:schemeClr val="tx1"/>
                      </a:gs>
                    </a:gsLst>
                    <a:lin ang="5400000" scaled="0"/>
                  </a:gradFill>
                  <a:latin typeface="Segoe UI"/>
                </a:rPr>
                <a:t>json</a:t>
              </a:r>
              <a:endParaRPr lang="en-US" sz="1077" dirty="0">
                <a:gradFill>
                  <a:gsLst>
                    <a:gs pos="70297">
                      <a:schemeClr val="tx1"/>
                    </a:gs>
                    <a:gs pos="57000">
                      <a:schemeClr val="tx1"/>
                    </a:gs>
                  </a:gsLst>
                  <a:lin ang="5400000" scaled="0"/>
                </a:gradFill>
                <a:latin typeface="Segoe UI"/>
              </a:endParaRPr>
            </a:p>
            <a:p>
              <a:pPr defTabSz="914192">
                <a:lnSpc>
                  <a:spcPct val="90000"/>
                </a:lnSpc>
                <a:spcBef>
                  <a:spcPts val="196"/>
                </a:spcBef>
              </a:pPr>
              <a:r>
                <a:rPr lang="en-US" sz="1077" dirty="0">
                  <a:gradFill>
                    <a:gsLst>
                      <a:gs pos="70297">
                        <a:schemeClr val="tx1"/>
                      </a:gs>
                      <a:gs pos="57000">
                        <a:schemeClr val="tx1"/>
                      </a:gs>
                    </a:gsLst>
                    <a:lin ang="5400000" scaled="0"/>
                  </a:gradFill>
                  <a:latin typeface="Segoe UI"/>
                </a:rPr>
                <a:t>POST   containers/create</a:t>
              </a:r>
            </a:p>
          </p:txBody>
        </p:sp>
        <p:grpSp>
          <p:nvGrpSpPr>
            <p:cNvPr id="14" name="Group 13"/>
            <p:cNvGrpSpPr/>
            <p:nvPr/>
          </p:nvGrpSpPr>
          <p:grpSpPr>
            <a:xfrm>
              <a:off x="5128669" y="5144329"/>
              <a:ext cx="807538" cy="807538"/>
              <a:chOff x="5267322" y="5629267"/>
              <a:chExt cx="807538" cy="807538"/>
            </a:xfrm>
          </p:grpSpPr>
          <p:sp>
            <p:nvSpPr>
              <p:cNvPr id="55" name="Rectangle 54"/>
              <p:cNvSpPr/>
              <p:nvPr/>
            </p:nvSpPr>
            <p:spPr bwMode="auto">
              <a:xfrm>
                <a:off x="5267322" y="5673721"/>
                <a:ext cx="763084" cy="7630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4192">
                  <a:lnSpc>
                    <a:spcPct val="90000"/>
                  </a:lnSpc>
                </a:pPr>
                <a:endParaRPr lang="en-US" sz="1078" dirty="0">
                  <a:gradFill>
                    <a:gsLst>
                      <a:gs pos="2917">
                        <a:srgbClr val="FFFFFF"/>
                      </a:gs>
                      <a:gs pos="31000">
                        <a:srgbClr val="FFFFFF"/>
                      </a:gs>
                    </a:gsLst>
                    <a:lin ang="5400000" scaled="0"/>
                  </a:gradFill>
                  <a:latin typeface="Segoe UI"/>
                </a:endParaRPr>
              </a:p>
            </p:txBody>
          </p:sp>
          <p:sp>
            <p:nvSpPr>
              <p:cNvPr id="39" name="Rectangle 38"/>
              <p:cNvSpPr/>
              <p:nvPr/>
            </p:nvSpPr>
            <p:spPr bwMode="auto">
              <a:xfrm>
                <a:off x="5311776" y="5629267"/>
                <a:ext cx="763084" cy="76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4192">
                  <a:lnSpc>
                    <a:spcPct val="90000"/>
                  </a:lnSpc>
                </a:pPr>
                <a:endParaRPr lang="en-US" sz="1078" dirty="0">
                  <a:gradFill>
                    <a:gsLst>
                      <a:gs pos="2917">
                        <a:srgbClr val="FFFFFF"/>
                      </a:gs>
                      <a:gs pos="31000">
                        <a:srgbClr val="FFFFFF"/>
                      </a:gs>
                    </a:gsLst>
                    <a:lin ang="5400000" scaled="0"/>
                  </a:gradFill>
                  <a:latin typeface="Segoe UI"/>
                </a:endParaRPr>
              </a:p>
            </p:txBody>
          </p:sp>
          <p:sp>
            <p:nvSpPr>
              <p:cNvPr id="40" name="Freeform 39"/>
              <p:cNvSpPr>
                <a:spLocks noChangeAspect="1" noEditPoints="1"/>
              </p:cNvSpPr>
              <p:nvPr/>
            </p:nvSpPr>
            <p:spPr bwMode="auto">
              <a:xfrm>
                <a:off x="5547509" y="5862747"/>
                <a:ext cx="291617" cy="29612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12" name="Group 11"/>
            <p:cNvGrpSpPr/>
            <p:nvPr/>
          </p:nvGrpSpPr>
          <p:grpSpPr>
            <a:xfrm>
              <a:off x="9697795" y="5144329"/>
              <a:ext cx="807538" cy="807538"/>
              <a:chOff x="6651118" y="5527691"/>
              <a:chExt cx="807538" cy="807538"/>
            </a:xfrm>
          </p:grpSpPr>
          <p:sp>
            <p:nvSpPr>
              <p:cNvPr id="56" name="Rectangle 55"/>
              <p:cNvSpPr/>
              <p:nvPr/>
            </p:nvSpPr>
            <p:spPr bwMode="auto">
              <a:xfrm>
                <a:off x="6651118" y="5572145"/>
                <a:ext cx="763084" cy="76308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4192">
                  <a:lnSpc>
                    <a:spcPct val="90000"/>
                  </a:lnSpc>
                </a:pPr>
                <a:endParaRPr lang="en-US" sz="1078" dirty="0">
                  <a:gradFill>
                    <a:gsLst>
                      <a:gs pos="2917">
                        <a:srgbClr val="FFFFFF"/>
                      </a:gs>
                      <a:gs pos="31000">
                        <a:srgbClr val="FFFFFF"/>
                      </a:gs>
                    </a:gsLst>
                    <a:lin ang="5400000" scaled="0"/>
                  </a:gradFill>
                  <a:latin typeface="Segoe UI"/>
                </a:endParaRPr>
              </a:p>
            </p:txBody>
          </p:sp>
          <p:sp>
            <p:nvSpPr>
              <p:cNvPr id="51" name="Rectangle 50"/>
              <p:cNvSpPr/>
              <p:nvPr/>
            </p:nvSpPr>
            <p:spPr bwMode="auto">
              <a:xfrm>
                <a:off x="6695572" y="5527691"/>
                <a:ext cx="763084" cy="76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4192">
                  <a:lnSpc>
                    <a:spcPct val="90000"/>
                  </a:lnSpc>
                </a:pPr>
                <a:endParaRPr lang="en-US" sz="1078" dirty="0">
                  <a:gradFill>
                    <a:gsLst>
                      <a:gs pos="2917">
                        <a:srgbClr val="FFFFFF"/>
                      </a:gs>
                      <a:gs pos="31000">
                        <a:srgbClr val="FFFFFF"/>
                      </a:gs>
                    </a:gsLst>
                    <a:lin ang="5400000" scaled="0"/>
                  </a:gradFill>
                  <a:latin typeface="Segoe UI"/>
                </a:endParaRPr>
              </a:p>
            </p:txBody>
          </p:sp>
          <p:sp>
            <p:nvSpPr>
              <p:cNvPr id="52" name="Freeform 5"/>
              <p:cNvSpPr>
                <a:spLocks noChangeAspect="1" noEditPoints="1"/>
              </p:cNvSpPr>
              <p:nvPr/>
            </p:nvSpPr>
            <p:spPr bwMode="auto">
              <a:xfrm>
                <a:off x="6921314" y="5725986"/>
                <a:ext cx="311600" cy="366493"/>
              </a:xfrm>
              <a:custGeom>
                <a:avLst/>
                <a:gdLst>
                  <a:gd name="T0" fmla="*/ 1849 w 2001"/>
                  <a:gd name="T1" fmla="*/ 1837 h 2354"/>
                  <a:gd name="T2" fmla="*/ 1927 w 2001"/>
                  <a:gd name="T3" fmla="*/ 2044 h 2354"/>
                  <a:gd name="T4" fmla="*/ 1268 w 2001"/>
                  <a:gd name="T5" fmla="*/ 2229 h 2354"/>
                  <a:gd name="T6" fmla="*/ 556 w 2001"/>
                  <a:gd name="T7" fmla="*/ 2305 h 2354"/>
                  <a:gd name="T8" fmla="*/ 28 w 2001"/>
                  <a:gd name="T9" fmla="*/ 2069 h 2354"/>
                  <a:gd name="T10" fmla="*/ 149 w 2001"/>
                  <a:gd name="T11" fmla="*/ 1705 h 2354"/>
                  <a:gd name="T12" fmla="*/ 284 w 2001"/>
                  <a:gd name="T13" fmla="*/ 1607 h 2354"/>
                  <a:gd name="T14" fmla="*/ 530 w 2001"/>
                  <a:gd name="T15" fmla="*/ 989 h 2354"/>
                  <a:gd name="T16" fmla="*/ 730 w 2001"/>
                  <a:gd name="T17" fmla="*/ 110 h 2354"/>
                  <a:gd name="T18" fmla="*/ 1368 w 2001"/>
                  <a:gd name="T19" fmla="*/ 442 h 2354"/>
                  <a:gd name="T20" fmla="*/ 1771 w 2001"/>
                  <a:gd name="T21" fmla="*/ 1385 h 2354"/>
                  <a:gd name="T22" fmla="*/ 1427 w 2001"/>
                  <a:gd name="T23" fmla="*/ 1351 h 2354"/>
                  <a:gd name="T24" fmla="*/ 1189 w 2001"/>
                  <a:gd name="T25" fmla="*/ 766 h 2354"/>
                  <a:gd name="T26" fmla="*/ 804 w 2001"/>
                  <a:gd name="T27" fmla="*/ 824 h 2354"/>
                  <a:gd name="T28" fmla="*/ 588 w 2001"/>
                  <a:gd name="T29" fmla="*/ 1211 h 2354"/>
                  <a:gd name="T30" fmla="*/ 445 w 2001"/>
                  <a:gd name="T31" fmla="*/ 1486 h 2354"/>
                  <a:gd name="T32" fmla="*/ 539 w 2001"/>
                  <a:gd name="T33" fmla="*/ 1152 h 2354"/>
                  <a:gd name="T34" fmla="*/ 722 w 2001"/>
                  <a:gd name="T35" fmla="*/ 1793 h 2354"/>
                  <a:gd name="T36" fmla="*/ 820 w 2001"/>
                  <a:gd name="T37" fmla="*/ 2068 h 2354"/>
                  <a:gd name="T38" fmla="*/ 1336 w 2001"/>
                  <a:gd name="T39" fmla="*/ 1643 h 2354"/>
                  <a:gd name="T40" fmla="*/ 747 w 2001"/>
                  <a:gd name="T41" fmla="*/ 2146 h 2354"/>
                  <a:gd name="T42" fmla="*/ 347 w 2001"/>
                  <a:gd name="T43" fmla="*/ 1610 h 2354"/>
                  <a:gd name="T44" fmla="*/ 81 w 2001"/>
                  <a:gd name="T45" fmla="*/ 1796 h 2354"/>
                  <a:gd name="T46" fmla="*/ 60 w 2001"/>
                  <a:gd name="T47" fmla="*/ 2141 h 2354"/>
                  <a:gd name="T48" fmla="*/ 648 w 2001"/>
                  <a:gd name="T49" fmla="*/ 2291 h 2354"/>
                  <a:gd name="T50" fmla="*/ 1650 w 2001"/>
                  <a:gd name="T51" fmla="*/ 2194 h 2354"/>
                  <a:gd name="T52" fmla="*/ 1889 w 2001"/>
                  <a:gd name="T53" fmla="*/ 1895 h 2354"/>
                  <a:gd name="T54" fmla="*/ 1729 w 2001"/>
                  <a:gd name="T55" fmla="*/ 1693 h 2354"/>
                  <a:gd name="T56" fmla="*/ 1396 w 2001"/>
                  <a:gd name="T57" fmla="*/ 1647 h 2354"/>
                  <a:gd name="T58" fmla="*/ 1328 w 2001"/>
                  <a:gd name="T59" fmla="*/ 2039 h 2354"/>
                  <a:gd name="T60" fmla="*/ 741 w 2001"/>
                  <a:gd name="T61" fmla="*/ 715 h 2354"/>
                  <a:gd name="T62" fmla="*/ 1173 w 2001"/>
                  <a:gd name="T63" fmla="*/ 703 h 2354"/>
                  <a:gd name="T64" fmla="*/ 1027 w 2001"/>
                  <a:gd name="T65" fmla="*/ 555 h 2354"/>
                  <a:gd name="T66" fmla="*/ 737 w 2001"/>
                  <a:gd name="T67" fmla="*/ 679 h 2354"/>
                  <a:gd name="T68" fmla="*/ 1127 w 2001"/>
                  <a:gd name="T69" fmla="*/ 671 h 2354"/>
                  <a:gd name="T70" fmla="*/ 1165 w 2001"/>
                  <a:gd name="T71" fmla="*/ 594 h 2354"/>
                  <a:gd name="T72" fmla="*/ 1010 w 2001"/>
                  <a:gd name="T73" fmla="*/ 530 h 2354"/>
                  <a:gd name="T74" fmla="*/ 1129 w 2001"/>
                  <a:gd name="T75" fmla="*/ 430 h 2354"/>
                  <a:gd name="T76" fmla="*/ 1555 w 2001"/>
                  <a:gd name="T77" fmla="*/ 1540 h 2354"/>
                  <a:gd name="T78" fmla="*/ 1429 w 2001"/>
                  <a:gd name="T79" fmla="*/ 1102 h 2354"/>
                  <a:gd name="T80" fmla="*/ 1509 w 2001"/>
                  <a:gd name="T81" fmla="*/ 1551 h 2354"/>
                  <a:gd name="T82" fmla="*/ 1659 w 2001"/>
                  <a:gd name="T83" fmla="*/ 1578 h 2354"/>
                  <a:gd name="T84" fmla="*/ 1555 w 2001"/>
                  <a:gd name="T85" fmla="*/ 1540 h 2354"/>
                  <a:gd name="T86" fmla="*/ 830 w 2001"/>
                  <a:gd name="T87" fmla="*/ 381 h 2354"/>
                  <a:gd name="T88" fmla="*/ 746 w 2001"/>
                  <a:gd name="T89" fmla="*/ 465 h 2354"/>
                  <a:gd name="T90" fmla="*/ 1135 w 2001"/>
                  <a:gd name="T91" fmla="*/ 497 h 2354"/>
                  <a:gd name="T92" fmla="*/ 812 w 2001"/>
                  <a:gd name="T93" fmla="*/ 490 h 2354"/>
                  <a:gd name="T94" fmla="*/ 789 w 2001"/>
                  <a:gd name="T95" fmla="*/ 439 h 2354"/>
                  <a:gd name="T96" fmla="*/ 858 w 2001"/>
                  <a:gd name="T97" fmla="*/ 576 h 2354"/>
                  <a:gd name="T98" fmla="*/ 947 w 2001"/>
                  <a:gd name="T99" fmla="*/ 580 h 2354"/>
                  <a:gd name="T100" fmla="*/ 947 w 2001"/>
                  <a:gd name="T101" fmla="*/ 580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1" h="2354">
                    <a:moveTo>
                      <a:pt x="1757" y="1651"/>
                    </a:moveTo>
                    <a:cubicBezTo>
                      <a:pt x="1780" y="1654"/>
                      <a:pt x="1791" y="1669"/>
                      <a:pt x="1796" y="1687"/>
                    </a:cubicBezTo>
                    <a:cubicBezTo>
                      <a:pt x="1804" y="1718"/>
                      <a:pt x="1811" y="1749"/>
                      <a:pt x="1816" y="1781"/>
                    </a:cubicBezTo>
                    <a:cubicBezTo>
                      <a:pt x="1820" y="1805"/>
                      <a:pt x="1830" y="1824"/>
                      <a:pt x="1849" y="1837"/>
                    </a:cubicBezTo>
                    <a:cubicBezTo>
                      <a:pt x="1872" y="1853"/>
                      <a:pt x="1896" y="1868"/>
                      <a:pt x="1920" y="1882"/>
                    </a:cubicBezTo>
                    <a:cubicBezTo>
                      <a:pt x="1930" y="1888"/>
                      <a:pt x="1941" y="1893"/>
                      <a:pt x="1951" y="1900"/>
                    </a:cubicBezTo>
                    <a:cubicBezTo>
                      <a:pt x="1996" y="1930"/>
                      <a:pt x="2001" y="1985"/>
                      <a:pt x="1959" y="2022"/>
                    </a:cubicBezTo>
                    <a:cubicBezTo>
                      <a:pt x="1950" y="2031"/>
                      <a:pt x="1939" y="2039"/>
                      <a:pt x="1927" y="2044"/>
                    </a:cubicBezTo>
                    <a:cubicBezTo>
                      <a:pt x="1824" y="2085"/>
                      <a:pt x="1735" y="2147"/>
                      <a:pt x="1653" y="2221"/>
                    </a:cubicBezTo>
                    <a:cubicBezTo>
                      <a:pt x="1621" y="2250"/>
                      <a:pt x="1587" y="2276"/>
                      <a:pt x="1552" y="2302"/>
                    </a:cubicBezTo>
                    <a:cubicBezTo>
                      <a:pt x="1482" y="2354"/>
                      <a:pt x="1335" y="2331"/>
                      <a:pt x="1286" y="2242"/>
                    </a:cubicBezTo>
                    <a:cubicBezTo>
                      <a:pt x="1283" y="2236"/>
                      <a:pt x="1275" y="2229"/>
                      <a:pt x="1268" y="2229"/>
                    </a:cubicBezTo>
                    <a:cubicBezTo>
                      <a:pt x="1167" y="2221"/>
                      <a:pt x="1067" y="2212"/>
                      <a:pt x="966" y="2209"/>
                    </a:cubicBezTo>
                    <a:cubicBezTo>
                      <a:pt x="900" y="2207"/>
                      <a:pt x="834" y="2217"/>
                      <a:pt x="773" y="2245"/>
                    </a:cubicBezTo>
                    <a:cubicBezTo>
                      <a:pt x="767" y="2247"/>
                      <a:pt x="762" y="2250"/>
                      <a:pt x="758" y="2254"/>
                    </a:cubicBezTo>
                    <a:cubicBezTo>
                      <a:pt x="702" y="2317"/>
                      <a:pt x="632" y="2327"/>
                      <a:pt x="556" y="2305"/>
                    </a:cubicBezTo>
                    <a:cubicBezTo>
                      <a:pt x="495" y="2288"/>
                      <a:pt x="436" y="2265"/>
                      <a:pt x="375" y="2249"/>
                    </a:cubicBezTo>
                    <a:cubicBezTo>
                      <a:pt x="291" y="2226"/>
                      <a:pt x="206" y="2208"/>
                      <a:pt x="121" y="2188"/>
                    </a:cubicBezTo>
                    <a:cubicBezTo>
                      <a:pt x="100" y="2183"/>
                      <a:pt x="79" y="2176"/>
                      <a:pt x="59" y="2168"/>
                    </a:cubicBezTo>
                    <a:cubicBezTo>
                      <a:pt x="15" y="2150"/>
                      <a:pt x="0" y="2122"/>
                      <a:pt x="28" y="2069"/>
                    </a:cubicBezTo>
                    <a:cubicBezTo>
                      <a:pt x="35" y="2057"/>
                      <a:pt x="42" y="2044"/>
                      <a:pt x="50" y="2032"/>
                    </a:cubicBezTo>
                    <a:cubicBezTo>
                      <a:pt x="72" y="1997"/>
                      <a:pt x="74" y="1960"/>
                      <a:pt x="68" y="1920"/>
                    </a:cubicBezTo>
                    <a:cubicBezTo>
                      <a:pt x="61" y="1875"/>
                      <a:pt x="48" y="1831"/>
                      <a:pt x="57" y="1784"/>
                    </a:cubicBezTo>
                    <a:cubicBezTo>
                      <a:pt x="66" y="1734"/>
                      <a:pt x="99" y="1705"/>
                      <a:pt x="149" y="1705"/>
                    </a:cubicBezTo>
                    <a:cubicBezTo>
                      <a:pt x="170" y="1705"/>
                      <a:pt x="191" y="1706"/>
                      <a:pt x="213" y="1705"/>
                    </a:cubicBezTo>
                    <a:cubicBezTo>
                      <a:pt x="235" y="1705"/>
                      <a:pt x="252" y="1696"/>
                      <a:pt x="260" y="1673"/>
                    </a:cubicBezTo>
                    <a:cubicBezTo>
                      <a:pt x="266" y="1654"/>
                      <a:pt x="276" y="1635"/>
                      <a:pt x="283" y="1616"/>
                    </a:cubicBezTo>
                    <a:cubicBezTo>
                      <a:pt x="285" y="1614"/>
                      <a:pt x="285" y="1610"/>
                      <a:pt x="284" y="1607"/>
                    </a:cubicBezTo>
                    <a:cubicBezTo>
                      <a:pt x="270" y="1565"/>
                      <a:pt x="283" y="1525"/>
                      <a:pt x="299" y="1487"/>
                    </a:cubicBezTo>
                    <a:cubicBezTo>
                      <a:pt x="316" y="1450"/>
                      <a:pt x="335" y="1415"/>
                      <a:pt x="355" y="1379"/>
                    </a:cubicBezTo>
                    <a:cubicBezTo>
                      <a:pt x="393" y="1314"/>
                      <a:pt x="420" y="1244"/>
                      <a:pt x="436" y="1170"/>
                    </a:cubicBezTo>
                    <a:cubicBezTo>
                      <a:pt x="452" y="1101"/>
                      <a:pt x="485" y="1043"/>
                      <a:pt x="530" y="989"/>
                    </a:cubicBezTo>
                    <a:cubicBezTo>
                      <a:pt x="570" y="940"/>
                      <a:pt x="611" y="890"/>
                      <a:pt x="648" y="839"/>
                    </a:cubicBezTo>
                    <a:cubicBezTo>
                      <a:pt x="684" y="789"/>
                      <a:pt x="692" y="731"/>
                      <a:pt x="688" y="669"/>
                    </a:cubicBezTo>
                    <a:cubicBezTo>
                      <a:pt x="679" y="553"/>
                      <a:pt x="670" y="437"/>
                      <a:pt x="667" y="321"/>
                    </a:cubicBezTo>
                    <a:cubicBezTo>
                      <a:pt x="665" y="245"/>
                      <a:pt x="683" y="173"/>
                      <a:pt x="730" y="110"/>
                    </a:cubicBezTo>
                    <a:cubicBezTo>
                      <a:pt x="770" y="57"/>
                      <a:pt x="821" y="27"/>
                      <a:pt x="886" y="15"/>
                    </a:cubicBezTo>
                    <a:cubicBezTo>
                      <a:pt x="962" y="2"/>
                      <a:pt x="1037" y="0"/>
                      <a:pt x="1111" y="21"/>
                    </a:cubicBezTo>
                    <a:cubicBezTo>
                      <a:pt x="1234" y="56"/>
                      <a:pt x="1312" y="136"/>
                      <a:pt x="1340" y="261"/>
                    </a:cubicBezTo>
                    <a:cubicBezTo>
                      <a:pt x="1353" y="320"/>
                      <a:pt x="1360" y="381"/>
                      <a:pt x="1368" y="442"/>
                    </a:cubicBezTo>
                    <a:cubicBezTo>
                      <a:pt x="1378" y="513"/>
                      <a:pt x="1384" y="585"/>
                      <a:pt x="1394" y="656"/>
                    </a:cubicBezTo>
                    <a:cubicBezTo>
                      <a:pt x="1403" y="721"/>
                      <a:pt x="1435" y="778"/>
                      <a:pt x="1472" y="831"/>
                    </a:cubicBezTo>
                    <a:cubicBezTo>
                      <a:pt x="1521" y="902"/>
                      <a:pt x="1574" y="971"/>
                      <a:pt x="1624" y="1041"/>
                    </a:cubicBezTo>
                    <a:cubicBezTo>
                      <a:pt x="1698" y="1145"/>
                      <a:pt x="1749" y="1259"/>
                      <a:pt x="1771" y="1385"/>
                    </a:cubicBezTo>
                    <a:cubicBezTo>
                      <a:pt x="1786" y="1474"/>
                      <a:pt x="1785" y="1563"/>
                      <a:pt x="1757" y="1651"/>
                    </a:cubicBezTo>
                    <a:close/>
                    <a:moveTo>
                      <a:pt x="1426" y="1635"/>
                    </a:moveTo>
                    <a:cubicBezTo>
                      <a:pt x="1428" y="1613"/>
                      <a:pt x="1431" y="1593"/>
                      <a:pt x="1431" y="1572"/>
                    </a:cubicBezTo>
                    <a:cubicBezTo>
                      <a:pt x="1431" y="1499"/>
                      <a:pt x="1434" y="1424"/>
                      <a:pt x="1427" y="1351"/>
                    </a:cubicBezTo>
                    <a:cubicBezTo>
                      <a:pt x="1420" y="1269"/>
                      <a:pt x="1392" y="1193"/>
                      <a:pt x="1342" y="1126"/>
                    </a:cubicBezTo>
                    <a:cubicBezTo>
                      <a:pt x="1306" y="1078"/>
                      <a:pt x="1280" y="1024"/>
                      <a:pt x="1280" y="961"/>
                    </a:cubicBezTo>
                    <a:cubicBezTo>
                      <a:pt x="1280" y="955"/>
                      <a:pt x="1276" y="948"/>
                      <a:pt x="1274" y="942"/>
                    </a:cubicBezTo>
                    <a:cubicBezTo>
                      <a:pt x="1245" y="884"/>
                      <a:pt x="1217" y="825"/>
                      <a:pt x="1189" y="766"/>
                    </a:cubicBezTo>
                    <a:cubicBezTo>
                      <a:pt x="1184" y="755"/>
                      <a:pt x="1178" y="744"/>
                      <a:pt x="1173" y="731"/>
                    </a:cubicBezTo>
                    <a:cubicBezTo>
                      <a:pt x="1141" y="755"/>
                      <a:pt x="1111" y="778"/>
                      <a:pt x="1080" y="799"/>
                    </a:cubicBezTo>
                    <a:cubicBezTo>
                      <a:pt x="1022" y="837"/>
                      <a:pt x="960" y="866"/>
                      <a:pt x="887" y="860"/>
                    </a:cubicBezTo>
                    <a:cubicBezTo>
                      <a:pt x="855" y="857"/>
                      <a:pt x="827" y="849"/>
                      <a:pt x="804" y="824"/>
                    </a:cubicBezTo>
                    <a:cubicBezTo>
                      <a:pt x="791" y="810"/>
                      <a:pt x="775" y="799"/>
                      <a:pt x="764" y="790"/>
                    </a:cubicBezTo>
                    <a:cubicBezTo>
                      <a:pt x="750" y="825"/>
                      <a:pt x="736" y="860"/>
                      <a:pt x="721" y="894"/>
                    </a:cubicBezTo>
                    <a:cubicBezTo>
                      <a:pt x="700" y="942"/>
                      <a:pt x="672" y="987"/>
                      <a:pt x="660" y="1037"/>
                    </a:cubicBezTo>
                    <a:cubicBezTo>
                      <a:pt x="645" y="1099"/>
                      <a:pt x="615" y="1154"/>
                      <a:pt x="588" y="1211"/>
                    </a:cubicBezTo>
                    <a:cubicBezTo>
                      <a:pt x="582" y="1223"/>
                      <a:pt x="576" y="1234"/>
                      <a:pt x="570" y="1246"/>
                    </a:cubicBezTo>
                    <a:cubicBezTo>
                      <a:pt x="533" y="1322"/>
                      <a:pt x="503" y="1399"/>
                      <a:pt x="496" y="1483"/>
                    </a:cubicBezTo>
                    <a:cubicBezTo>
                      <a:pt x="493" y="1514"/>
                      <a:pt x="495" y="1545"/>
                      <a:pt x="495" y="1578"/>
                    </a:cubicBezTo>
                    <a:cubicBezTo>
                      <a:pt x="462" y="1555"/>
                      <a:pt x="447" y="1524"/>
                      <a:pt x="445" y="1486"/>
                    </a:cubicBezTo>
                    <a:cubicBezTo>
                      <a:pt x="444" y="1436"/>
                      <a:pt x="455" y="1388"/>
                      <a:pt x="471" y="1342"/>
                    </a:cubicBezTo>
                    <a:cubicBezTo>
                      <a:pt x="495" y="1274"/>
                      <a:pt x="524" y="1208"/>
                      <a:pt x="570" y="1151"/>
                    </a:cubicBezTo>
                    <a:cubicBezTo>
                      <a:pt x="563" y="1146"/>
                      <a:pt x="556" y="1143"/>
                      <a:pt x="550" y="1140"/>
                    </a:cubicBezTo>
                    <a:cubicBezTo>
                      <a:pt x="546" y="1144"/>
                      <a:pt x="542" y="1148"/>
                      <a:pt x="539" y="1152"/>
                    </a:cubicBezTo>
                    <a:cubicBezTo>
                      <a:pt x="489" y="1238"/>
                      <a:pt x="446" y="1326"/>
                      <a:pt x="426" y="1423"/>
                    </a:cubicBezTo>
                    <a:cubicBezTo>
                      <a:pt x="412" y="1486"/>
                      <a:pt x="419" y="1547"/>
                      <a:pt x="471" y="1592"/>
                    </a:cubicBezTo>
                    <a:cubicBezTo>
                      <a:pt x="510" y="1626"/>
                      <a:pt x="551" y="1659"/>
                      <a:pt x="594" y="1688"/>
                    </a:cubicBezTo>
                    <a:cubicBezTo>
                      <a:pt x="640" y="1719"/>
                      <a:pt x="684" y="1753"/>
                      <a:pt x="722" y="1793"/>
                    </a:cubicBezTo>
                    <a:cubicBezTo>
                      <a:pt x="739" y="1812"/>
                      <a:pt x="756" y="1832"/>
                      <a:pt x="770" y="1853"/>
                    </a:cubicBezTo>
                    <a:cubicBezTo>
                      <a:pt x="788" y="1880"/>
                      <a:pt x="785" y="1902"/>
                      <a:pt x="761" y="1923"/>
                    </a:cubicBezTo>
                    <a:cubicBezTo>
                      <a:pt x="741" y="1940"/>
                      <a:pt x="719" y="1953"/>
                      <a:pt x="697" y="1969"/>
                    </a:cubicBezTo>
                    <a:cubicBezTo>
                      <a:pt x="713" y="2027"/>
                      <a:pt x="759" y="2058"/>
                      <a:pt x="820" y="2068"/>
                    </a:cubicBezTo>
                    <a:cubicBezTo>
                      <a:pt x="1005" y="2098"/>
                      <a:pt x="1161" y="2048"/>
                      <a:pt x="1285" y="1903"/>
                    </a:cubicBezTo>
                    <a:cubicBezTo>
                      <a:pt x="1310" y="1875"/>
                      <a:pt x="1311" y="1846"/>
                      <a:pt x="1309" y="1813"/>
                    </a:cubicBezTo>
                    <a:cubicBezTo>
                      <a:pt x="1307" y="1781"/>
                      <a:pt x="1303" y="1748"/>
                      <a:pt x="1307" y="1716"/>
                    </a:cubicBezTo>
                    <a:cubicBezTo>
                      <a:pt x="1311" y="1691"/>
                      <a:pt x="1323" y="1665"/>
                      <a:pt x="1336" y="1643"/>
                    </a:cubicBezTo>
                    <a:cubicBezTo>
                      <a:pt x="1352" y="1619"/>
                      <a:pt x="1376" y="1614"/>
                      <a:pt x="1404" y="1625"/>
                    </a:cubicBezTo>
                    <a:cubicBezTo>
                      <a:pt x="1410" y="1627"/>
                      <a:pt x="1417" y="1631"/>
                      <a:pt x="1426" y="1635"/>
                    </a:cubicBezTo>
                    <a:close/>
                    <a:moveTo>
                      <a:pt x="750" y="2178"/>
                    </a:moveTo>
                    <a:cubicBezTo>
                      <a:pt x="749" y="2167"/>
                      <a:pt x="749" y="2157"/>
                      <a:pt x="747" y="2146"/>
                    </a:cubicBezTo>
                    <a:cubicBezTo>
                      <a:pt x="737" y="2084"/>
                      <a:pt x="710" y="2028"/>
                      <a:pt x="674" y="1978"/>
                    </a:cubicBezTo>
                    <a:cubicBezTo>
                      <a:pt x="605" y="1882"/>
                      <a:pt x="537" y="1786"/>
                      <a:pt x="476" y="1685"/>
                    </a:cubicBezTo>
                    <a:cubicBezTo>
                      <a:pt x="457" y="1651"/>
                      <a:pt x="427" y="1625"/>
                      <a:pt x="389" y="1612"/>
                    </a:cubicBezTo>
                    <a:cubicBezTo>
                      <a:pt x="376" y="1608"/>
                      <a:pt x="360" y="1608"/>
                      <a:pt x="347" y="1610"/>
                    </a:cubicBezTo>
                    <a:cubicBezTo>
                      <a:pt x="309" y="1619"/>
                      <a:pt x="289" y="1645"/>
                      <a:pt x="285" y="1682"/>
                    </a:cubicBezTo>
                    <a:cubicBezTo>
                      <a:pt x="282" y="1706"/>
                      <a:pt x="271" y="1722"/>
                      <a:pt x="245" y="1724"/>
                    </a:cubicBezTo>
                    <a:cubicBezTo>
                      <a:pt x="214" y="1727"/>
                      <a:pt x="183" y="1729"/>
                      <a:pt x="152" y="1731"/>
                    </a:cubicBezTo>
                    <a:cubicBezTo>
                      <a:pt x="107" y="1735"/>
                      <a:pt x="86" y="1750"/>
                      <a:pt x="81" y="1796"/>
                    </a:cubicBezTo>
                    <a:cubicBezTo>
                      <a:pt x="78" y="1823"/>
                      <a:pt x="82" y="1852"/>
                      <a:pt x="88" y="1879"/>
                    </a:cubicBezTo>
                    <a:cubicBezTo>
                      <a:pt x="102" y="1940"/>
                      <a:pt x="97" y="1997"/>
                      <a:pt x="62" y="2051"/>
                    </a:cubicBezTo>
                    <a:cubicBezTo>
                      <a:pt x="54" y="2064"/>
                      <a:pt x="48" y="2078"/>
                      <a:pt x="43" y="2093"/>
                    </a:cubicBezTo>
                    <a:cubicBezTo>
                      <a:pt x="35" y="2116"/>
                      <a:pt x="38" y="2130"/>
                      <a:pt x="60" y="2141"/>
                    </a:cubicBezTo>
                    <a:cubicBezTo>
                      <a:pt x="83" y="2153"/>
                      <a:pt x="108" y="2162"/>
                      <a:pt x="133" y="2168"/>
                    </a:cubicBezTo>
                    <a:cubicBezTo>
                      <a:pt x="204" y="2185"/>
                      <a:pt x="277" y="2197"/>
                      <a:pt x="348" y="2217"/>
                    </a:cubicBezTo>
                    <a:cubicBezTo>
                      <a:pt x="423" y="2238"/>
                      <a:pt x="495" y="2267"/>
                      <a:pt x="570" y="2289"/>
                    </a:cubicBezTo>
                    <a:cubicBezTo>
                      <a:pt x="594" y="2296"/>
                      <a:pt x="623" y="2296"/>
                      <a:pt x="648" y="2291"/>
                    </a:cubicBezTo>
                    <a:cubicBezTo>
                      <a:pt x="710" y="2278"/>
                      <a:pt x="749" y="2231"/>
                      <a:pt x="750" y="2178"/>
                    </a:cubicBezTo>
                    <a:close/>
                    <a:moveTo>
                      <a:pt x="1452" y="2307"/>
                    </a:moveTo>
                    <a:cubicBezTo>
                      <a:pt x="1483" y="2304"/>
                      <a:pt x="1518" y="2299"/>
                      <a:pt x="1548" y="2276"/>
                    </a:cubicBezTo>
                    <a:cubicBezTo>
                      <a:pt x="1582" y="2248"/>
                      <a:pt x="1618" y="2222"/>
                      <a:pt x="1650" y="2194"/>
                    </a:cubicBezTo>
                    <a:cubicBezTo>
                      <a:pt x="1706" y="2145"/>
                      <a:pt x="1762" y="2099"/>
                      <a:pt x="1829" y="2067"/>
                    </a:cubicBezTo>
                    <a:cubicBezTo>
                      <a:pt x="1861" y="2052"/>
                      <a:pt x="1894" y="2040"/>
                      <a:pt x="1925" y="2023"/>
                    </a:cubicBezTo>
                    <a:cubicBezTo>
                      <a:pt x="1963" y="2002"/>
                      <a:pt x="1968" y="1957"/>
                      <a:pt x="1937" y="1927"/>
                    </a:cubicBezTo>
                    <a:cubicBezTo>
                      <a:pt x="1923" y="1914"/>
                      <a:pt x="1907" y="1902"/>
                      <a:pt x="1889" y="1895"/>
                    </a:cubicBezTo>
                    <a:cubicBezTo>
                      <a:pt x="1834" y="1871"/>
                      <a:pt x="1802" y="1830"/>
                      <a:pt x="1789" y="1772"/>
                    </a:cubicBezTo>
                    <a:cubicBezTo>
                      <a:pt x="1783" y="1745"/>
                      <a:pt x="1776" y="1718"/>
                      <a:pt x="1770" y="1691"/>
                    </a:cubicBezTo>
                    <a:cubicBezTo>
                      <a:pt x="1766" y="1674"/>
                      <a:pt x="1756" y="1673"/>
                      <a:pt x="1744" y="1680"/>
                    </a:cubicBezTo>
                    <a:cubicBezTo>
                      <a:pt x="1738" y="1684"/>
                      <a:pt x="1733" y="1689"/>
                      <a:pt x="1729" y="1693"/>
                    </a:cubicBezTo>
                    <a:cubicBezTo>
                      <a:pt x="1700" y="1720"/>
                      <a:pt x="1673" y="1748"/>
                      <a:pt x="1643" y="1774"/>
                    </a:cubicBezTo>
                    <a:cubicBezTo>
                      <a:pt x="1591" y="1819"/>
                      <a:pt x="1470" y="1814"/>
                      <a:pt x="1441" y="1717"/>
                    </a:cubicBezTo>
                    <a:cubicBezTo>
                      <a:pt x="1437" y="1704"/>
                      <a:pt x="1433" y="1691"/>
                      <a:pt x="1429" y="1677"/>
                    </a:cubicBezTo>
                    <a:cubicBezTo>
                      <a:pt x="1425" y="1659"/>
                      <a:pt x="1412" y="1651"/>
                      <a:pt x="1396" y="1647"/>
                    </a:cubicBezTo>
                    <a:cubicBezTo>
                      <a:pt x="1379" y="1643"/>
                      <a:pt x="1364" y="1648"/>
                      <a:pt x="1354" y="1664"/>
                    </a:cubicBezTo>
                    <a:cubicBezTo>
                      <a:pt x="1348" y="1674"/>
                      <a:pt x="1343" y="1685"/>
                      <a:pt x="1341" y="1697"/>
                    </a:cubicBezTo>
                    <a:cubicBezTo>
                      <a:pt x="1338" y="1723"/>
                      <a:pt x="1336" y="1748"/>
                      <a:pt x="1336" y="1774"/>
                    </a:cubicBezTo>
                    <a:cubicBezTo>
                      <a:pt x="1333" y="1863"/>
                      <a:pt x="1333" y="1951"/>
                      <a:pt x="1328" y="2039"/>
                    </a:cubicBezTo>
                    <a:cubicBezTo>
                      <a:pt x="1324" y="2096"/>
                      <a:pt x="1313" y="2151"/>
                      <a:pt x="1306" y="2207"/>
                    </a:cubicBezTo>
                    <a:cubicBezTo>
                      <a:pt x="1305" y="2216"/>
                      <a:pt x="1308" y="2226"/>
                      <a:pt x="1312" y="2233"/>
                    </a:cubicBezTo>
                    <a:cubicBezTo>
                      <a:pt x="1344" y="2282"/>
                      <a:pt x="1389" y="2305"/>
                      <a:pt x="1452" y="2307"/>
                    </a:cubicBezTo>
                    <a:close/>
                    <a:moveTo>
                      <a:pt x="741" y="715"/>
                    </a:moveTo>
                    <a:cubicBezTo>
                      <a:pt x="744" y="721"/>
                      <a:pt x="747" y="728"/>
                      <a:pt x="752" y="733"/>
                    </a:cubicBezTo>
                    <a:cubicBezTo>
                      <a:pt x="766" y="749"/>
                      <a:pt x="780" y="765"/>
                      <a:pt x="796" y="780"/>
                    </a:cubicBezTo>
                    <a:cubicBezTo>
                      <a:pt x="853" y="838"/>
                      <a:pt x="913" y="853"/>
                      <a:pt x="986" y="817"/>
                    </a:cubicBezTo>
                    <a:cubicBezTo>
                      <a:pt x="1051" y="784"/>
                      <a:pt x="1111" y="742"/>
                      <a:pt x="1173" y="703"/>
                    </a:cubicBezTo>
                    <a:cubicBezTo>
                      <a:pt x="1184" y="696"/>
                      <a:pt x="1192" y="684"/>
                      <a:pt x="1198" y="672"/>
                    </a:cubicBezTo>
                    <a:cubicBezTo>
                      <a:pt x="1206" y="657"/>
                      <a:pt x="1208" y="640"/>
                      <a:pt x="1190" y="628"/>
                    </a:cubicBezTo>
                    <a:cubicBezTo>
                      <a:pt x="1175" y="618"/>
                      <a:pt x="1159" y="607"/>
                      <a:pt x="1143" y="600"/>
                    </a:cubicBezTo>
                    <a:cubicBezTo>
                      <a:pt x="1105" y="584"/>
                      <a:pt x="1065" y="572"/>
                      <a:pt x="1027" y="555"/>
                    </a:cubicBezTo>
                    <a:cubicBezTo>
                      <a:pt x="952" y="520"/>
                      <a:pt x="880" y="521"/>
                      <a:pt x="811" y="571"/>
                    </a:cubicBezTo>
                    <a:cubicBezTo>
                      <a:pt x="810" y="571"/>
                      <a:pt x="810" y="571"/>
                      <a:pt x="809" y="572"/>
                    </a:cubicBezTo>
                    <a:cubicBezTo>
                      <a:pt x="785" y="594"/>
                      <a:pt x="759" y="615"/>
                      <a:pt x="737" y="639"/>
                    </a:cubicBezTo>
                    <a:cubicBezTo>
                      <a:pt x="726" y="650"/>
                      <a:pt x="725" y="665"/>
                      <a:pt x="737" y="679"/>
                    </a:cubicBezTo>
                    <a:cubicBezTo>
                      <a:pt x="770" y="717"/>
                      <a:pt x="812" y="741"/>
                      <a:pt x="861" y="748"/>
                    </a:cubicBezTo>
                    <a:cubicBezTo>
                      <a:pt x="919" y="757"/>
                      <a:pt x="971" y="736"/>
                      <a:pt x="1021" y="708"/>
                    </a:cubicBezTo>
                    <a:cubicBezTo>
                      <a:pt x="1054" y="689"/>
                      <a:pt x="1086" y="667"/>
                      <a:pt x="1118" y="646"/>
                    </a:cubicBezTo>
                    <a:cubicBezTo>
                      <a:pt x="1121" y="653"/>
                      <a:pt x="1123" y="659"/>
                      <a:pt x="1127" y="671"/>
                    </a:cubicBezTo>
                    <a:cubicBezTo>
                      <a:pt x="1082" y="695"/>
                      <a:pt x="1036" y="721"/>
                      <a:pt x="989" y="743"/>
                    </a:cubicBezTo>
                    <a:cubicBezTo>
                      <a:pt x="948" y="763"/>
                      <a:pt x="903" y="772"/>
                      <a:pt x="857" y="764"/>
                    </a:cubicBezTo>
                    <a:cubicBezTo>
                      <a:pt x="815" y="756"/>
                      <a:pt x="778" y="737"/>
                      <a:pt x="741" y="715"/>
                    </a:cubicBezTo>
                    <a:close/>
                    <a:moveTo>
                      <a:pt x="1165" y="594"/>
                    </a:moveTo>
                    <a:cubicBezTo>
                      <a:pt x="1176" y="540"/>
                      <a:pt x="1187" y="487"/>
                      <a:pt x="1177" y="432"/>
                    </a:cubicBezTo>
                    <a:cubicBezTo>
                      <a:pt x="1169" y="387"/>
                      <a:pt x="1147" y="362"/>
                      <a:pt x="1106" y="353"/>
                    </a:cubicBezTo>
                    <a:cubicBezTo>
                      <a:pt x="1070" y="346"/>
                      <a:pt x="1014" y="359"/>
                      <a:pt x="999" y="395"/>
                    </a:cubicBezTo>
                    <a:cubicBezTo>
                      <a:pt x="979" y="443"/>
                      <a:pt x="992" y="486"/>
                      <a:pt x="1010" y="530"/>
                    </a:cubicBezTo>
                    <a:cubicBezTo>
                      <a:pt x="1012" y="535"/>
                      <a:pt x="1021" y="537"/>
                      <a:pt x="1029" y="542"/>
                    </a:cubicBezTo>
                    <a:cubicBezTo>
                      <a:pt x="1029" y="514"/>
                      <a:pt x="1027" y="490"/>
                      <a:pt x="1030" y="466"/>
                    </a:cubicBezTo>
                    <a:cubicBezTo>
                      <a:pt x="1032" y="440"/>
                      <a:pt x="1049" y="424"/>
                      <a:pt x="1072" y="415"/>
                    </a:cubicBezTo>
                    <a:cubicBezTo>
                      <a:pt x="1095" y="407"/>
                      <a:pt x="1113" y="415"/>
                      <a:pt x="1129" y="430"/>
                    </a:cubicBezTo>
                    <a:cubicBezTo>
                      <a:pt x="1153" y="452"/>
                      <a:pt x="1157" y="481"/>
                      <a:pt x="1157" y="512"/>
                    </a:cubicBezTo>
                    <a:cubicBezTo>
                      <a:pt x="1157" y="542"/>
                      <a:pt x="1143" y="563"/>
                      <a:pt x="1113" y="575"/>
                    </a:cubicBezTo>
                    <a:cubicBezTo>
                      <a:pt x="1132" y="582"/>
                      <a:pt x="1147" y="587"/>
                      <a:pt x="1165" y="594"/>
                    </a:cubicBezTo>
                    <a:close/>
                    <a:moveTo>
                      <a:pt x="1555" y="1540"/>
                    </a:moveTo>
                    <a:cubicBezTo>
                      <a:pt x="1563" y="1484"/>
                      <a:pt x="1574" y="1430"/>
                      <a:pt x="1579" y="1376"/>
                    </a:cubicBezTo>
                    <a:cubicBezTo>
                      <a:pt x="1585" y="1299"/>
                      <a:pt x="1573" y="1224"/>
                      <a:pt x="1524" y="1159"/>
                    </a:cubicBezTo>
                    <a:cubicBezTo>
                      <a:pt x="1504" y="1132"/>
                      <a:pt x="1481" y="1110"/>
                      <a:pt x="1448" y="1100"/>
                    </a:cubicBezTo>
                    <a:cubicBezTo>
                      <a:pt x="1443" y="1098"/>
                      <a:pt x="1436" y="1101"/>
                      <a:pt x="1429" y="1102"/>
                    </a:cubicBezTo>
                    <a:cubicBezTo>
                      <a:pt x="1433" y="1107"/>
                      <a:pt x="1436" y="1114"/>
                      <a:pt x="1441" y="1116"/>
                    </a:cubicBezTo>
                    <a:cubicBezTo>
                      <a:pt x="1486" y="1141"/>
                      <a:pt x="1518" y="1175"/>
                      <a:pt x="1535" y="1223"/>
                    </a:cubicBezTo>
                    <a:cubicBezTo>
                      <a:pt x="1573" y="1330"/>
                      <a:pt x="1559" y="1435"/>
                      <a:pt x="1521" y="1539"/>
                    </a:cubicBezTo>
                    <a:cubicBezTo>
                      <a:pt x="1519" y="1544"/>
                      <a:pt x="1513" y="1548"/>
                      <a:pt x="1509" y="1551"/>
                    </a:cubicBezTo>
                    <a:cubicBezTo>
                      <a:pt x="1478" y="1567"/>
                      <a:pt x="1457" y="1592"/>
                      <a:pt x="1440" y="1622"/>
                    </a:cubicBezTo>
                    <a:cubicBezTo>
                      <a:pt x="1438" y="1627"/>
                      <a:pt x="1438" y="1633"/>
                      <a:pt x="1436" y="1639"/>
                    </a:cubicBezTo>
                    <a:cubicBezTo>
                      <a:pt x="1469" y="1611"/>
                      <a:pt x="1491" y="1573"/>
                      <a:pt x="1535" y="1565"/>
                    </a:cubicBezTo>
                    <a:cubicBezTo>
                      <a:pt x="1577" y="1558"/>
                      <a:pt x="1618" y="1566"/>
                      <a:pt x="1659" y="1578"/>
                    </a:cubicBezTo>
                    <a:cubicBezTo>
                      <a:pt x="1702" y="1590"/>
                      <a:pt x="1721" y="1626"/>
                      <a:pt x="1747" y="1662"/>
                    </a:cubicBezTo>
                    <a:cubicBezTo>
                      <a:pt x="1752" y="1635"/>
                      <a:pt x="1743" y="1619"/>
                      <a:pt x="1732" y="1604"/>
                    </a:cubicBezTo>
                    <a:cubicBezTo>
                      <a:pt x="1709" y="1575"/>
                      <a:pt x="1678" y="1559"/>
                      <a:pt x="1642" y="1552"/>
                    </a:cubicBezTo>
                    <a:cubicBezTo>
                      <a:pt x="1612" y="1546"/>
                      <a:pt x="1582" y="1543"/>
                      <a:pt x="1555" y="1540"/>
                    </a:cubicBezTo>
                    <a:close/>
                    <a:moveTo>
                      <a:pt x="854" y="529"/>
                    </a:moveTo>
                    <a:cubicBezTo>
                      <a:pt x="859" y="521"/>
                      <a:pt x="864" y="515"/>
                      <a:pt x="864" y="508"/>
                    </a:cubicBezTo>
                    <a:cubicBezTo>
                      <a:pt x="864" y="481"/>
                      <a:pt x="865" y="452"/>
                      <a:pt x="859" y="425"/>
                    </a:cubicBezTo>
                    <a:cubicBezTo>
                      <a:pt x="855" y="409"/>
                      <a:pt x="842" y="393"/>
                      <a:pt x="830" y="381"/>
                    </a:cubicBezTo>
                    <a:cubicBezTo>
                      <a:pt x="806" y="359"/>
                      <a:pt x="765" y="362"/>
                      <a:pt x="746" y="387"/>
                    </a:cubicBezTo>
                    <a:cubicBezTo>
                      <a:pt x="714" y="431"/>
                      <a:pt x="695" y="535"/>
                      <a:pt x="759" y="587"/>
                    </a:cubicBezTo>
                    <a:cubicBezTo>
                      <a:pt x="765" y="584"/>
                      <a:pt x="772" y="579"/>
                      <a:pt x="780" y="575"/>
                    </a:cubicBezTo>
                    <a:cubicBezTo>
                      <a:pt x="737" y="547"/>
                      <a:pt x="738" y="506"/>
                      <a:pt x="746" y="465"/>
                    </a:cubicBezTo>
                    <a:cubicBezTo>
                      <a:pt x="750" y="440"/>
                      <a:pt x="774" y="420"/>
                      <a:pt x="795" y="420"/>
                    </a:cubicBezTo>
                    <a:cubicBezTo>
                      <a:pt x="816" y="420"/>
                      <a:pt x="834" y="435"/>
                      <a:pt x="841" y="462"/>
                    </a:cubicBezTo>
                    <a:cubicBezTo>
                      <a:pt x="846" y="483"/>
                      <a:pt x="850" y="505"/>
                      <a:pt x="854" y="529"/>
                    </a:cubicBezTo>
                    <a:close/>
                    <a:moveTo>
                      <a:pt x="1135" y="497"/>
                    </a:moveTo>
                    <a:cubicBezTo>
                      <a:pt x="1125" y="437"/>
                      <a:pt x="1116" y="428"/>
                      <a:pt x="1091" y="446"/>
                    </a:cubicBezTo>
                    <a:cubicBezTo>
                      <a:pt x="1106" y="463"/>
                      <a:pt x="1120" y="480"/>
                      <a:pt x="1135" y="497"/>
                    </a:cubicBezTo>
                    <a:close/>
                    <a:moveTo>
                      <a:pt x="803" y="459"/>
                    </a:moveTo>
                    <a:cubicBezTo>
                      <a:pt x="806" y="470"/>
                      <a:pt x="809" y="480"/>
                      <a:pt x="812" y="490"/>
                    </a:cubicBezTo>
                    <a:cubicBezTo>
                      <a:pt x="813" y="492"/>
                      <a:pt x="817" y="495"/>
                      <a:pt x="820" y="496"/>
                    </a:cubicBezTo>
                    <a:cubicBezTo>
                      <a:pt x="821" y="496"/>
                      <a:pt x="825" y="492"/>
                      <a:pt x="826" y="490"/>
                    </a:cubicBezTo>
                    <a:cubicBezTo>
                      <a:pt x="829" y="476"/>
                      <a:pt x="818" y="448"/>
                      <a:pt x="805" y="441"/>
                    </a:cubicBezTo>
                    <a:cubicBezTo>
                      <a:pt x="800" y="439"/>
                      <a:pt x="793" y="436"/>
                      <a:pt x="789" y="439"/>
                    </a:cubicBezTo>
                    <a:cubicBezTo>
                      <a:pt x="785" y="442"/>
                      <a:pt x="783" y="449"/>
                      <a:pt x="779" y="456"/>
                    </a:cubicBezTo>
                    <a:cubicBezTo>
                      <a:pt x="789" y="457"/>
                      <a:pt x="795" y="458"/>
                      <a:pt x="803" y="459"/>
                    </a:cubicBezTo>
                    <a:close/>
                    <a:moveTo>
                      <a:pt x="869" y="551"/>
                    </a:moveTo>
                    <a:cubicBezTo>
                      <a:pt x="863" y="557"/>
                      <a:pt x="861" y="568"/>
                      <a:pt x="858" y="576"/>
                    </a:cubicBezTo>
                    <a:cubicBezTo>
                      <a:pt x="862" y="578"/>
                      <a:pt x="869" y="582"/>
                      <a:pt x="871" y="581"/>
                    </a:cubicBezTo>
                    <a:cubicBezTo>
                      <a:pt x="884" y="573"/>
                      <a:pt x="896" y="564"/>
                      <a:pt x="897" y="543"/>
                    </a:cubicBezTo>
                    <a:cubicBezTo>
                      <a:pt x="885" y="546"/>
                      <a:pt x="874" y="546"/>
                      <a:pt x="869" y="551"/>
                    </a:cubicBezTo>
                    <a:close/>
                    <a:moveTo>
                      <a:pt x="947" y="580"/>
                    </a:moveTo>
                    <a:cubicBezTo>
                      <a:pt x="949" y="582"/>
                      <a:pt x="957" y="581"/>
                      <a:pt x="961" y="579"/>
                    </a:cubicBezTo>
                    <a:cubicBezTo>
                      <a:pt x="964" y="578"/>
                      <a:pt x="965" y="571"/>
                      <a:pt x="964" y="568"/>
                    </a:cubicBezTo>
                    <a:cubicBezTo>
                      <a:pt x="956" y="555"/>
                      <a:pt x="947" y="543"/>
                      <a:pt x="922" y="545"/>
                    </a:cubicBezTo>
                    <a:cubicBezTo>
                      <a:pt x="932" y="559"/>
                      <a:pt x="939" y="570"/>
                      <a:pt x="947" y="58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59" name="Freeform 22"/>
            <p:cNvSpPr>
              <a:spLocks noChangeAspect="1" noEditPoints="1"/>
            </p:cNvSpPr>
            <p:nvPr/>
          </p:nvSpPr>
          <p:spPr bwMode="auto">
            <a:xfrm>
              <a:off x="5959000" y="3319392"/>
              <a:ext cx="1615756" cy="231516"/>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60" name="Freeform 5"/>
            <p:cNvSpPr>
              <a:spLocks noChangeAspect="1" noEditPoints="1"/>
            </p:cNvSpPr>
            <p:nvPr/>
          </p:nvSpPr>
          <p:spPr bwMode="auto">
            <a:xfrm>
              <a:off x="8041624" y="3246184"/>
              <a:ext cx="321326" cy="377932"/>
            </a:xfrm>
            <a:custGeom>
              <a:avLst/>
              <a:gdLst>
                <a:gd name="T0" fmla="*/ 1849 w 2001"/>
                <a:gd name="T1" fmla="*/ 1837 h 2354"/>
                <a:gd name="T2" fmla="*/ 1927 w 2001"/>
                <a:gd name="T3" fmla="*/ 2044 h 2354"/>
                <a:gd name="T4" fmla="*/ 1268 w 2001"/>
                <a:gd name="T5" fmla="*/ 2229 h 2354"/>
                <a:gd name="T6" fmla="*/ 556 w 2001"/>
                <a:gd name="T7" fmla="*/ 2305 h 2354"/>
                <a:gd name="T8" fmla="*/ 28 w 2001"/>
                <a:gd name="T9" fmla="*/ 2069 h 2354"/>
                <a:gd name="T10" fmla="*/ 149 w 2001"/>
                <a:gd name="T11" fmla="*/ 1705 h 2354"/>
                <a:gd name="T12" fmla="*/ 284 w 2001"/>
                <a:gd name="T13" fmla="*/ 1607 h 2354"/>
                <a:gd name="T14" fmla="*/ 530 w 2001"/>
                <a:gd name="T15" fmla="*/ 989 h 2354"/>
                <a:gd name="T16" fmla="*/ 730 w 2001"/>
                <a:gd name="T17" fmla="*/ 110 h 2354"/>
                <a:gd name="T18" fmla="*/ 1368 w 2001"/>
                <a:gd name="T19" fmla="*/ 442 h 2354"/>
                <a:gd name="T20" fmla="*/ 1771 w 2001"/>
                <a:gd name="T21" fmla="*/ 1385 h 2354"/>
                <a:gd name="T22" fmla="*/ 1427 w 2001"/>
                <a:gd name="T23" fmla="*/ 1351 h 2354"/>
                <a:gd name="T24" fmla="*/ 1189 w 2001"/>
                <a:gd name="T25" fmla="*/ 766 h 2354"/>
                <a:gd name="T26" fmla="*/ 804 w 2001"/>
                <a:gd name="T27" fmla="*/ 824 h 2354"/>
                <a:gd name="T28" fmla="*/ 588 w 2001"/>
                <a:gd name="T29" fmla="*/ 1211 h 2354"/>
                <a:gd name="T30" fmla="*/ 445 w 2001"/>
                <a:gd name="T31" fmla="*/ 1486 h 2354"/>
                <a:gd name="T32" fmla="*/ 539 w 2001"/>
                <a:gd name="T33" fmla="*/ 1152 h 2354"/>
                <a:gd name="T34" fmla="*/ 722 w 2001"/>
                <a:gd name="T35" fmla="*/ 1793 h 2354"/>
                <a:gd name="T36" fmla="*/ 820 w 2001"/>
                <a:gd name="T37" fmla="*/ 2068 h 2354"/>
                <a:gd name="T38" fmla="*/ 1336 w 2001"/>
                <a:gd name="T39" fmla="*/ 1643 h 2354"/>
                <a:gd name="T40" fmla="*/ 747 w 2001"/>
                <a:gd name="T41" fmla="*/ 2146 h 2354"/>
                <a:gd name="T42" fmla="*/ 347 w 2001"/>
                <a:gd name="T43" fmla="*/ 1610 h 2354"/>
                <a:gd name="T44" fmla="*/ 81 w 2001"/>
                <a:gd name="T45" fmla="*/ 1796 h 2354"/>
                <a:gd name="T46" fmla="*/ 60 w 2001"/>
                <a:gd name="T47" fmla="*/ 2141 h 2354"/>
                <a:gd name="T48" fmla="*/ 648 w 2001"/>
                <a:gd name="T49" fmla="*/ 2291 h 2354"/>
                <a:gd name="T50" fmla="*/ 1650 w 2001"/>
                <a:gd name="T51" fmla="*/ 2194 h 2354"/>
                <a:gd name="T52" fmla="*/ 1889 w 2001"/>
                <a:gd name="T53" fmla="*/ 1895 h 2354"/>
                <a:gd name="T54" fmla="*/ 1729 w 2001"/>
                <a:gd name="T55" fmla="*/ 1693 h 2354"/>
                <a:gd name="T56" fmla="*/ 1396 w 2001"/>
                <a:gd name="T57" fmla="*/ 1647 h 2354"/>
                <a:gd name="T58" fmla="*/ 1328 w 2001"/>
                <a:gd name="T59" fmla="*/ 2039 h 2354"/>
                <a:gd name="T60" fmla="*/ 741 w 2001"/>
                <a:gd name="T61" fmla="*/ 715 h 2354"/>
                <a:gd name="T62" fmla="*/ 1173 w 2001"/>
                <a:gd name="T63" fmla="*/ 703 h 2354"/>
                <a:gd name="T64" fmla="*/ 1027 w 2001"/>
                <a:gd name="T65" fmla="*/ 555 h 2354"/>
                <a:gd name="T66" fmla="*/ 737 w 2001"/>
                <a:gd name="T67" fmla="*/ 679 h 2354"/>
                <a:gd name="T68" fmla="*/ 1127 w 2001"/>
                <a:gd name="T69" fmla="*/ 671 h 2354"/>
                <a:gd name="T70" fmla="*/ 1165 w 2001"/>
                <a:gd name="T71" fmla="*/ 594 h 2354"/>
                <a:gd name="T72" fmla="*/ 1010 w 2001"/>
                <a:gd name="T73" fmla="*/ 530 h 2354"/>
                <a:gd name="T74" fmla="*/ 1129 w 2001"/>
                <a:gd name="T75" fmla="*/ 430 h 2354"/>
                <a:gd name="T76" fmla="*/ 1555 w 2001"/>
                <a:gd name="T77" fmla="*/ 1540 h 2354"/>
                <a:gd name="T78" fmla="*/ 1429 w 2001"/>
                <a:gd name="T79" fmla="*/ 1102 h 2354"/>
                <a:gd name="T80" fmla="*/ 1509 w 2001"/>
                <a:gd name="T81" fmla="*/ 1551 h 2354"/>
                <a:gd name="T82" fmla="*/ 1659 w 2001"/>
                <a:gd name="T83" fmla="*/ 1578 h 2354"/>
                <a:gd name="T84" fmla="*/ 1555 w 2001"/>
                <a:gd name="T85" fmla="*/ 1540 h 2354"/>
                <a:gd name="T86" fmla="*/ 830 w 2001"/>
                <a:gd name="T87" fmla="*/ 381 h 2354"/>
                <a:gd name="T88" fmla="*/ 746 w 2001"/>
                <a:gd name="T89" fmla="*/ 465 h 2354"/>
                <a:gd name="T90" fmla="*/ 1135 w 2001"/>
                <a:gd name="T91" fmla="*/ 497 h 2354"/>
                <a:gd name="T92" fmla="*/ 812 w 2001"/>
                <a:gd name="T93" fmla="*/ 490 h 2354"/>
                <a:gd name="T94" fmla="*/ 789 w 2001"/>
                <a:gd name="T95" fmla="*/ 439 h 2354"/>
                <a:gd name="T96" fmla="*/ 858 w 2001"/>
                <a:gd name="T97" fmla="*/ 576 h 2354"/>
                <a:gd name="T98" fmla="*/ 947 w 2001"/>
                <a:gd name="T99" fmla="*/ 580 h 2354"/>
                <a:gd name="T100" fmla="*/ 947 w 2001"/>
                <a:gd name="T101" fmla="*/ 580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1" h="2354">
                  <a:moveTo>
                    <a:pt x="1757" y="1651"/>
                  </a:moveTo>
                  <a:cubicBezTo>
                    <a:pt x="1780" y="1654"/>
                    <a:pt x="1791" y="1669"/>
                    <a:pt x="1796" y="1687"/>
                  </a:cubicBezTo>
                  <a:cubicBezTo>
                    <a:pt x="1804" y="1718"/>
                    <a:pt x="1811" y="1749"/>
                    <a:pt x="1816" y="1781"/>
                  </a:cubicBezTo>
                  <a:cubicBezTo>
                    <a:pt x="1820" y="1805"/>
                    <a:pt x="1830" y="1824"/>
                    <a:pt x="1849" y="1837"/>
                  </a:cubicBezTo>
                  <a:cubicBezTo>
                    <a:pt x="1872" y="1853"/>
                    <a:pt x="1896" y="1868"/>
                    <a:pt x="1920" y="1882"/>
                  </a:cubicBezTo>
                  <a:cubicBezTo>
                    <a:pt x="1930" y="1888"/>
                    <a:pt x="1941" y="1893"/>
                    <a:pt x="1951" y="1900"/>
                  </a:cubicBezTo>
                  <a:cubicBezTo>
                    <a:pt x="1996" y="1930"/>
                    <a:pt x="2001" y="1985"/>
                    <a:pt x="1959" y="2022"/>
                  </a:cubicBezTo>
                  <a:cubicBezTo>
                    <a:pt x="1950" y="2031"/>
                    <a:pt x="1939" y="2039"/>
                    <a:pt x="1927" y="2044"/>
                  </a:cubicBezTo>
                  <a:cubicBezTo>
                    <a:pt x="1824" y="2085"/>
                    <a:pt x="1735" y="2147"/>
                    <a:pt x="1653" y="2221"/>
                  </a:cubicBezTo>
                  <a:cubicBezTo>
                    <a:pt x="1621" y="2250"/>
                    <a:pt x="1587" y="2276"/>
                    <a:pt x="1552" y="2302"/>
                  </a:cubicBezTo>
                  <a:cubicBezTo>
                    <a:pt x="1482" y="2354"/>
                    <a:pt x="1335" y="2331"/>
                    <a:pt x="1286" y="2242"/>
                  </a:cubicBezTo>
                  <a:cubicBezTo>
                    <a:pt x="1283" y="2236"/>
                    <a:pt x="1275" y="2229"/>
                    <a:pt x="1268" y="2229"/>
                  </a:cubicBezTo>
                  <a:cubicBezTo>
                    <a:pt x="1167" y="2221"/>
                    <a:pt x="1067" y="2212"/>
                    <a:pt x="966" y="2209"/>
                  </a:cubicBezTo>
                  <a:cubicBezTo>
                    <a:pt x="900" y="2207"/>
                    <a:pt x="834" y="2217"/>
                    <a:pt x="773" y="2245"/>
                  </a:cubicBezTo>
                  <a:cubicBezTo>
                    <a:pt x="767" y="2247"/>
                    <a:pt x="762" y="2250"/>
                    <a:pt x="758" y="2254"/>
                  </a:cubicBezTo>
                  <a:cubicBezTo>
                    <a:pt x="702" y="2317"/>
                    <a:pt x="632" y="2327"/>
                    <a:pt x="556" y="2305"/>
                  </a:cubicBezTo>
                  <a:cubicBezTo>
                    <a:pt x="495" y="2288"/>
                    <a:pt x="436" y="2265"/>
                    <a:pt x="375" y="2249"/>
                  </a:cubicBezTo>
                  <a:cubicBezTo>
                    <a:pt x="291" y="2226"/>
                    <a:pt x="206" y="2208"/>
                    <a:pt x="121" y="2188"/>
                  </a:cubicBezTo>
                  <a:cubicBezTo>
                    <a:pt x="100" y="2183"/>
                    <a:pt x="79" y="2176"/>
                    <a:pt x="59" y="2168"/>
                  </a:cubicBezTo>
                  <a:cubicBezTo>
                    <a:pt x="15" y="2150"/>
                    <a:pt x="0" y="2122"/>
                    <a:pt x="28" y="2069"/>
                  </a:cubicBezTo>
                  <a:cubicBezTo>
                    <a:pt x="35" y="2057"/>
                    <a:pt x="42" y="2044"/>
                    <a:pt x="50" y="2032"/>
                  </a:cubicBezTo>
                  <a:cubicBezTo>
                    <a:pt x="72" y="1997"/>
                    <a:pt x="74" y="1960"/>
                    <a:pt x="68" y="1920"/>
                  </a:cubicBezTo>
                  <a:cubicBezTo>
                    <a:pt x="61" y="1875"/>
                    <a:pt x="48" y="1831"/>
                    <a:pt x="57" y="1784"/>
                  </a:cubicBezTo>
                  <a:cubicBezTo>
                    <a:pt x="66" y="1734"/>
                    <a:pt x="99" y="1705"/>
                    <a:pt x="149" y="1705"/>
                  </a:cubicBezTo>
                  <a:cubicBezTo>
                    <a:pt x="170" y="1705"/>
                    <a:pt x="191" y="1706"/>
                    <a:pt x="213" y="1705"/>
                  </a:cubicBezTo>
                  <a:cubicBezTo>
                    <a:pt x="235" y="1705"/>
                    <a:pt x="252" y="1696"/>
                    <a:pt x="260" y="1673"/>
                  </a:cubicBezTo>
                  <a:cubicBezTo>
                    <a:pt x="266" y="1654"/>
                    <a:pt x="276" y="1635"/>
                    <a:pt x="283" y="1616"/>
                  </a:cubicBezTo>
                  <a:cubicBezTo>
                    <a:pt x="285" y="1614"/>
                    <a:pt x="285" y="1610"/>
                    <a:pt x="284" y="1607"/>
                  </a:cubicBezTo>
                  <a:cubicBezTo>
                    <a:pt x="270" y="1565"/>
                    <a:pt x="283" y="1525"/>
                    <a:pt x="299" y="1487"/>
                  </a:cubicBezTo>
                  <a:cubicBezTo>
                    <a:pt x="316" y="1450"/>
                    <a:pt x="335" y="1415"/>
                    <a:pt x="355" y="1379"/>
                  </a:cubicBezTo>
                  <a:cubicBezTo>
                    <a:pt x="393" y="1314"/>
                    <a:pt x="420" y="1244"/>
                    <a:pt x="436" y="1170"/>
                  </a:cubicBezTo>
                  <a:cubicBezTo>
                    <a:pt x="452" y="1101"/>
                    <a:pt x="485" y="1043"/>
                    <a:pt x="530" y="989"/>
                  </a:cubicBezTo>
                  <a:cubicBezTo>
                    <a:pt x="570" y="940"/>
                    <a:pt x="611" y="890"/>
                    <a:pt x="648" y="839"/>
                  </a:cubicBezTo>
                  <a:cubicBezTo>
                    <a:pt x="684" y="789"/>
                    <a:pt x="692" y="731"/>
                    <a:pt x="688" y="669"/>
                  </a:cubicBezTo>
                  <a:cubicBezTo>
                    <a:pt x="679" y="553"/>
                    <a:pt x="670" y="437"/>
                    <a:pt x="667" y="321"/>
                  </a:cubicBezTo>
                  <a:cubicBezTo>
                    <a:pt x="665" y="245"/>
                    <a:pt x="683" y="173"/>
                    <a:pt x="730" y="110"/>
                  </a:cubicBezTo>
                  <a:cubicBezTo>
                    <a:pt x="770" y="57"/>
                    <a:pt x="821" y="27"/>
                    <a:pt x="886" y="15"/>
                  </a:cubicBezTo>
                  <a:cubicBezTo>
                    <a:pt x="962" y="2"/>
                    <a:pt x="1037" y="0"/>
                    <a:pt x="1111" y="21"/>
                  </a:cubicBezTo>
                  <a:cubicBezTo>
                    <a:pt x="1234" y="56"/>
                    <a:pt x="1312" y="136"/>
                    <a:pt x="1340" y="261"/>
                  </a:cubicBezTo>
                  <a:cubicBezTo>
                    <a:pt x="1353" y="320"/>
                    <a:pt x="1360" y="381"/>
                    <a:pt x="1368" y="442"/>
                  </a:cubicBezTo>
                  <a:cubicBezTo>
                    <a:pt x="1378" y="513"/>
                    <a:pt x="1384" y="585"/>
                    <a:pt x="1394" y="656"/>
                  </a:cubicBezTo>
                  <a:cubicBezTo>
                    <a:pt x="1403" y="721"/>
                    <a:pt x="1435" y="778"/>
                    <a:pt x="1472" y="831"/>
                  </a:cubicBezTo>
                  <a:cubicBezTo>
                    <a:pt x="1521" y="902"/>
                    <a:pt x="1574" y="971"/>
                    <a:pt x="1624" y="1041"/>
                  </a:cubicBezTo>
                  <a:cubicBezTo>
                    <a:pt x="1698" y="1145"/>
                    <a:pt x="1749" y="1259"/>
                    <a:pt x="1771" y="1385"/>
                  </a:cubicBezTo>
                  <a:cubicBezTo>
                    <a:pt x="1786" y="1474"/>
                    <a:pt x="1785" y="1563"/>
                    <a:pt x="1757" y="1651"/>
                  </a:cubicBezTo>
                  <a:close/>
                  <a:moveTo>
                    <a:pt x="1426" y="1635"/>
                  </a:moveTo>
                  <a:cubicBezTo>
                    <a:pt x="1428" y="1613"/>
                    <a:pt x="1431" y="1593"/>
                    <a:pt x="1431" y="1572"/>
                  </a:cubicBezTo>
                  <a:cubicBezTo>
                    <a:pt x="1431" y="1499"/>
                    <a:pt x="1434" y="1424"/>
                    <a:pt x="1427" y="1351"/>
                  </a:cubicBezTo>
                  <a:cubicBezTo>
                    <a:pt x="1420" y="1269"/>
                    <a:pt x="1392" y="1193"/>
                    <a:pt x="1342" y="1126"/>
                  </a:cubicBezTo>
                  <a:cubicBezTo>
                    <a:pt x="1306" y="1078"/>
                    <a:pt x="1280" y="1024"/>
                    <a:pt x="1280" y="961"/>
                  </a:cubicBezTo>
                  <a:cubicBezTo>
                    <a:pt x="1280" y="955"/>
                    <a:pt x="1276" y="948"/>
                    <a:pt x="1274" y="942"/>
                  </a:cubicBezTo>
                  <a:cubicBezTo>
                    <a:pt x="1245" y="884"/>
                    <a:pt x="1217" y="825"/>
                    <a:pt x="1189" y="766"/>
                  </a:cubicBezTo>
                  <a:cubicBezTo>
                    <a:pt x="1184" y="755"/>
                    <a:pt x="1178" y="744"/>
                    <a:pt x="1173" y="731"/>
                  </a:cubicBezTo>
                  <a:cubicBezTo>
                    <a:pt x="1141" y="755"/>
                    <a:pt x="1111" y="778"/>
                    <a:pt x="1080" y="799"/>
                  </a:cubicBezTo>
                  <a:cubicBezTo>
                    <a:pt x="1022" y="837"/>
                    <a:pt x="960" y="866"/>
                    <a:pt x="887" y="860"/>
                  </a:cubicBezTo>
                  <a:cubicBezTo>
                    <a:pt x="855" y="857"/>
                    <a:pt x="827" y="849"/>
                    <a:pt x="804" y="824"/>
                  </a:cubicBezTo>
                  <a:cubicBezTo>
                    <a:pt x="791" y="810"/>
                    <a:pt x="775" y="799"/>
                    <a:pt x="764" y="790"/>
                  </a:cubicBezTo>
                  <a:cubicBezTo>
                    <a:pt x="750" y="825"/>
                    <a:pt x="736" y="860"/>
                    <a:pt x="721" y="894"/>
                  </a:cubicBezTo>
                  <a:cubicBezTo>
                    <a:pt x="700" y="942"/>
                    <a:pt x="672" y="987"/>
                    <a:pt x="660" y="1037"/>
                  </a:cubicBezTo>
                  <a:cubicBezTo>
                    <a:pt x="645" y="1099"/>
                    <a:pt x="615" y="1154"/>
                    <a:pt x="588" y="1211"/>
                  </a:cubicBezTo>
                  <a:cubicBezTo>
                    <a:pt x="582" y="1223"/>
                    <a:pt x="576" y="1234"/>
                    <a:pt x="570" y="1246"/>
                  </a:cubicBezTo>
                  <a:cubicBezTo>
                    <a:pt x="533" y="1322"/>
                    <a:pt x="503" y="1399"/>
                    <a:pt x="496" y="1483"/>
                  </a:cubicBezTo>
                  <a:cubicBezTo>
                    <a:pt x="493" y="1514"/>
                    <a:pt x="495" y="1545"/>
                    <a:pt x="495" y="1578"/>
                  </a:cubicBezTo>
                  <a:cubicBezTo>
                    <a:pt x="462" y="1555"/>
                    <a:pt x="447" y="1524"/>
                    <a:pt x="445" y="1486"/>
                  </a:cubicBezTo>
                  <a:cubicBezTo>
                    <a:pt x="444" y="1436"/>
                    <a:pt x="455" y="1388"/>
                    <a:pt x="471" y="1342"/>
                  </a:cubicBezTo>
                  <a:cubicBezTo>
                    <a:pt x="495" y="1274"/>
                    <a:pt x="524" y="1208"/>
                    <a:pt x="570" y="1151"/>
                  </a:cubicBezTo>
                  <a:cubicBezTo>
                    <a:pt x="563" y="1146"/>
                    <a:pt x="556" y="1143"/>
                    <a:pt x="550" y="1140"/>
                  </a:cubicBezTo>
                  <a:cubicBezTo>
                    <a:pt x="546" y="1144"/>
                    <a:pt x="542" y="1148"/>
                    <a:pt x="539" y="1152"/>
                  </a:cubicBezTo>
                  <a:cubicBezTo>
                    <a:pt x="489" y="1238"/>
                    <a:pt x="446" y="1326"/>
                    <a:pt x="426" y="1423"/>
                  </a:cubicBezTo>
                  <a:cubicBezTo>
                    <a:pt x="412" y="1486"/>
                    <a:pt x="419" y="1547"/>
                    <a:pt x="471" y="1592"/>
                  </a:cubicBezTo>
                  <a:cubicBezTo>
                    <a:pt x="510" y="1626"/>
                    <a:pt x="551" y="1659"/>
                    <a:pt x="594" y="1688"/>
                  </a:cubicBezTo>
                  <a:cubicBezTo>
                    <a:pt x="640" y="1719"/>
                    <a:pt x="684" y="1753"/>
                    <a:pt x="722" y="1793"/>
                  </a:cubicBezTo>
                  <a:cubicBezTo>
                    <a:pt x="739" y="1812"/>
                    <a:pt x="756" y="1832"/>
                    <a:pt x="770" y="1853"/>
                  </a:cubicBezTo>
                  <a:cubicBezTo>
                    <a:pt x="788" y="1880"/>
                    <a:pt x="785" y="1902"/>
                    <a:pt x="761" y="1923"/>
                  </a:cubicBezTo>
                  <a:cubicBezTo>
                    <a:pt x="741" y="1940"/>
                    <a:pt x="719" y="1953"/>
                    <a:pt x="697" y="1969"/>
                  </a:cubicBezTo>
                  <a:cubicBezTo>
                    <a:pt x="713" y="2027"/>
                    <a:pt x="759" y="2058"/>
                    <a:pt x="820" y="2068"/>
                  </a:cubicBezTo>
                  <a:cubicBezTo>
                    <a:pt x="1005" y="2098"/>
                    <a:pt x="1161" y="2048"/>
                    <a:pt x="1285" y="1903"/>
                  </a:cubicBezTo>
                  <a:cubicBezTo>
                    <a:pt x="1310" y="1875"/>
                    <a:pt x="1311" y="1846"/>
                    <a:pt x="1309" y="1813"/>
                  </a:cubicBezTo>
                  <a:cubicBezTo>
                    <a:pt x="1307" y="1781"/>
                    <a:pt x="1303" y="1748"/>
                    <a:pt x="1307" y="1716"/>
                  </a:cubicBezTo>
                  <a:cubicBezTo>
                    <a:pt x="1311" y="1691"/>
                    <a:pt x="1323" y="1665"/>
                    <a:pt x="1336" y="1643"/>
                  </a:cubicBezTo>
                  <a:cubicBezTo>
                    <a:pt x="1352" y="1619"/>
                    <a:pt x="1376" y="1614"/>
                    <a:pt x="1404" y="1625"/>
                  </a:cubicBezTo>
                  <a:cubicBezTo>
                    <a:pt x="1410" y="1627"/>
                    <a:pt x="1417" y="1631"/>
                    <a:pt x="1426" y="1635"/>
                  </a:cubicBezTo>
                  <a:close/>
                  <a:moveTo>
                    <a:pt x="750" y="2178"/>
                  </a:moveTo>
                  <a:cubicBezTo>
                    <a:pt x="749" y="2167"/>
                    <a:pt x="749" y="2157"/>
                    <a:pt x="747" y="2146"/>
                  </a:cubicBezTo>
                  <a:cubicBezTo>
                    <a:pt x="737" y="2084"/>
                    <a:pt x="710" y="2028"/>
                    <a:pt x="674" y="1978"/>
                  </a:cubicBezTo>
                  <a:cubicBezTo>
                    <a:pt x="605" y="1882"/>
                    <a:pt x="537" y="1786"/>
                    <a:pt x="476" y="1685"/>
                  </a:cubicBezTo>
                  <a:cubicBezTo>
                    <a:pt x="457" y="1651"/>
                    <a:pt x="427" y="1625"/>
                    <a:pt x="389" y="1612"/>
                  </a:cubicBezTo>
                  <a:cubicBezTo>
                    <a:pt x="376" y="1608"/>
                    <a:pt x="360" y="1608"/>
                    <a:pt x="347" y="1610"/>
                  </a:cubicBezTo>
                  <a:cubicBezTo>
                    <a:pt x="309" y="1619"/>
                    <a:pt x="289" y="1645"/>
                    <a:pt x="285" y="1682"/>
                  </a:cubicBezTo>
                  <a:cubicBezTo>
                    <a:pt x="282" y="1706"/>
                    <a:pt x="271" y="1722"/>
                    <a:pt x="245" y="1724"/>
                  </a:cubicBezTo>
                  <a:cubicBezTo>
                    <a:pt x="214" y="1727"/>
                    <a:pt x="183" y="1729"/>
                    <a:pt x="152" y="1731"/>
                  </a:cubicBezTo>
                  <a:cubicBezTo>
                    <a:pt x="107" y="1735"/>
                    <a:pt x="86" y="1750"/>
                    <a:pt x="81" y="1796"/>
                  </a:cubicBezTo>
                  <a:cubicBezTo>
                    <a:pt x="78" y="1823"/>
                    <a:pt x="82" y="1852"/>
                    <a:pt x="88" y="1879"/>
                  </a:cubicBezTo>
                  <a:cubicBezTo>
                    <a:pt x="102" y="1940"/>
                    <a:pt x="97" y="1997"/>
                    <a:pt x="62" y="2051"/>
                  </a:cubicBezTo>
                  <a:cubicBezTo>
                    <a:pt x="54" y="2064"/>
                    <a:pt x="48" y="2078"/>
                    <a:pt x="43" y="2093"/>
                  </a:cubicBezTo>
                  <a:cubicBezTo>
                    <a:pt x="35" y="2116"/>
                    <a:pt x="38" y="2130"/>
                    <a:pt x="60" y="2141"/>
                  </a:cubicBezTo>
                  <a:cubicBezTo>
                    <a:pt x="83" y="2153"/>
                    <a:pt x="108" y="2162"/>
                    <a:pt x="133" y="2168"/>
                  </a:cubicBezTo>
                  <a:cubicBezTo>
                    <a:pt x="204" y="2185"/>
                    <a:pt x="277" y="2197"/>
                    <a:pt x="348" y="2217"/>
                  </a:cubicBezTo>
                  <a:cubicBezTo>
                    <a:pt x="423" y="2238"/>
                    <a:pt x="495" y="2267"/>
                    <a:pt x="570" y="2289"/>
                  </a:cubicBezTo>
                  <a:cubicBezTo>
                    <a:pt x="594" y="2296"/>
                    <a:pt x="623" y="2296"/>
                    <a:pt x="648" y="2291"/>
                  </a:cubicBezTo>
                  <a:cubicBezTo>
                    <a:pt x="710" y="2278"/>
                    <a:pt x="749" y="2231"/>
                    <a:pt x="750" y="2178"/>
                  </a:cubicBezTo>
                  <a:close/>
                  <a:moveTo>
                    <a:pt x="1452" y="2307"/>
                  </a:moveTo>
                  <a:cubicBezTo>
                    <a:pt x="1483" y="2304"/>
                    <a:pt x="1518" y="2299"/>
                    <a:pt x="1548" y="2276"/>
                  </a:cubicBezTo>
                  <a:cubicBezTo>
                    <a:pt x="1582" y="2248"/>
                    <a:pt x="1618" y="2222"/>
                    <a:pt x="1650" y="2194"/>
                  </a:cubicBezTo>
                  <a:cubicBezTo>
                    <a:pt x="1706" y="2145"/>
                    <a:pt x="1762" y="2099"/>
                    <a:pt x="1829" y="2067"/>
                  </a:cubicBezTo>
                  <a:cubicBezTo>
                    <a:pt x="1861" y="2052"/>
                    <a:pt x="1894" y="2040"/>
                    <a:pt x="1925" y="2023"/>
                  </a:cubicBezTo>
                  <a:cubicBezTo>
                    <a:pt x="1963" y="2002"/>
                    <a:pt x="1968" y="1957"/>
                    <a:pt x="1937" y="1927"/>
                  </a:cubicBezTo>
                  <a:cubicBezTo>
                    <a:pt x="1923" y="1914"/>
                    <a:pt x="1907" y="1902"/>
                    <a:pt x="1889" y="1895"/>
                  </a:cubicBezTo>
                  <a:cubicBezTo>
                    <a:pt x="1834" y="1871"/>
                    <a:pt x="1802" y="1830"/>
                    <a:pt x="1789" y="1772"/>
                  </a:cubicBezTo>
                  <a:cubicBezTo>
                    <a:pt x="1783" y="1745"/>
                    <a:pt x="1776" y="1718"/>
                    <a:pt x="1770" y="1691"/>
                  </a:cubicBezTo>
                  <a:cubicBezTo>
                    <a:pt x="1766" y="1674"/>
                    <a:pt x="1756" y="1673"/>
                    <a:pt x="1744" y="1680"/>
                  </a:cubicBezTo>
                  <a:cubicBezTo>
                    <a:pt x="1738" y="1684"/>
                    <a:pt x="1733" y="1689"/>
                    <a:pt x="1729" y="1693"/>
                  </a:cubicBezTo>
                  <a:cubicBezTo>
                    <a:pt x="1700" y="1720"/>
                    <a:pt x="1673" y="1748"/>
                    <a:pt x="1643" y="1774"/>
                  </a:cubicBezTo>
                  <a:cubicBezTo>
                    <a:pt x="1591" y="1819"/>
                    <a:pt x="1470" y="1814"/>
                    <a:pt x="1441" y="1717"/>
                  </a:cubicBezTo>
                  <a:cubicBezTo>
                    <a:pt x="1437" y="1704"/>
                    <a:pt x="1433" y="1691"/>
                    <a:pt x="1429" y="1677"/>
                  </a:cubicBezTo>
                  <a:cubicBezTo>
                    <a:pt x="1425" y="1659"/>
                    <a:pt x="1412" y="1651"/>
                    <a:pt x="1396" y="1647"/>
                  </a:cubicBezTo>
                  <a:cubicBezTo>
                    <a:pt x="1379" y="1643"/>
                    <a:pt x="1364" y="1648"/>
                    <a:pt x="1354" y="1664"/>
                  </a:cubicBezTo>
                  <a:cubicBezTo>
                    <a:pt x="1348" y="1674"/>
                    <a:pt x="1343" y="1685"/>
                    <a:pt x="1341" y="1697"/>
                  </a:cubicBezTo>
                  <a:cubicBezTo>
                    <a:pt x="1338" y="1723"/>
                    <a:pt x="1336" y="1748"/>
                    <a:pt x="1336" y="1774"/>
                  </a:cubicBezTo>
                  <a:cubicBezTo>
                    <a:pt x="1333" y="1863"/>
                    <a:pt x="1333" y="1951"/>
                    <a:pt x="1328" y="2039"/>
                  </a:cubicBezTo>
                  <a:cubicBezTo>
                    <a:pt x="1324" y="2096"/>
                    <a:pt x="1313" y="2151"/>
                    <a:pt x="1306" y="2207"/>
                  </a:cubicBezTo>
                  <a:cubicBezTo>
                    <a:pt x="1305" y="2216"/>
                    <a:pt x="1308" y="2226"/>
                    <a:pt x="1312" y="2233"/>
                  </a:cubicBezTo>
                  <a:cubicBezTo>
                    <a:pt x="1344" y="2282"/>
                    <a:pt x="1389" y="2305"/>
                    <a:pt x="1452" y="2307"/>
                  </a:cubicBezTo>
                  <a:close/>
                  <a:moveTo>
                    <a:pt x="741" y="715"/>
                  </a:moveTo>
                  <a:cubicBezTo>
                    <a:pt x="744" y="721"/>
                    <a:pt x="747" y="728"/>
                    <a:pt x="752" y="733"/>
                  </a:cubicBezTo>
                  <a:cubicBezTo>
                    <a:pt x="766" y="749"/>
                    <a:pt x="780" y="765"/>
                    <a:pt x="796" y="780"/>
                  </a:cubicBezTo>
                  <a:cubicBezTo>
                    <a:pt x="853" y="838"/>
                    <a:pt x="913" y="853"/>
                    <a:pt x="986" y="817"/>
                  </a:cubicBezTo>
                  <a:cubicBezTo>
                    <a:pt x="1051" y="784"/>
                    <a:pt x="1111" y="742"/>
                    <a:pt x="1173" y="703"/>
                  </a:cubicBezTo>
                  <a:cubicBezTo>
                    <a:pt x="1184" y="696"/>
                    <a:pt x="1192" y="684"/>
                    <a:pt x="1198" y="672"/>
                  </a:cubicBezTo>
                  <a:cubicBezTo>
                    <a:pt x="1206" y="657"/>
                    <a:pt x="1208" y="640"/>
                    <a:pt x="1190" y="628"/>
                  </a:cubicBezTo>
                  <a:cubicBezTo>
                    <a:pt x="1175" y="618"/>
                    <a:pt x="1159" y="607"/>
                    <a:pt x="1143" y="600"/>
                  </a:cubicBezTo>
                  <a:cubicBezTo>
                    <a:pt x="1105" y="584"/>
                    <a:pt x="1065" y="572"/>
                    <a:pt x="1027" y="555"/>
                  </a:cubicBezTo>
                  <a:cubicBezTo>
                    <a:pt x="952" y="520"/>
                    <a:pt x="880" y="521"/>
                    <a:pt x="811" y="571"/>
                  </a:cubicBezTo>
                  <a:cubicBezTo>
                    <a:pt x="810" y="571"/>
                    <a:pt x="810" y="571"/>
                    <a:pt x="809" y="572"/>
                  </a:cubicBezTo>
                  <a:cubicBezTo>
                    <a:pt x="785" y="594"/>
                    <a:pt x="759" y="615"/>
                    <a:pt x="737" y="639"/>
                  </a:cubicBezTo>
                  <a:cubicBezTo>
                    <a:pt x="726" y="650"/>
                    <a:pt x="725" y="665"/>
                    <a:pt x="737" y="679"/>
                  </a:cubicBezTo>
                  <a:cubicBezTo>
                    <a:pt x="770" y="717"/>
                    <a:pt x="812" y="741"/>
                    <a:pt x="861" y="748"/>
                  </a:cubicBezTo>
                  <a:cubicBezTo>
                    <a:pt x="919" y="757"/>
                    <a:pt x="971" y="736"/>
                    <a:pt x="1021" y="708"/>
                  </a:cubicBezTo>
                  <a:cubicBezTo>
                    <a:pt x="1054" y="689"/>
                    <a:pt x="1086" y="667"/>
                    <a:pt x="1118" y="646"/>
                  </a:cubicBezTo>
                  <a:cubicBezTo>
                    <a:pt x="1121" y="653"/>
                    <a:pt x="1123" y="659"/>
                    <a:pt x="1127" y="671"/>
                  </a:cubicBezTo>
                  <a:cubicBezTo>
                    <a:pt x="1082" y="695"/>
                    <a:pt x="1036" y="721"/>
                    <a:pt x="989" y="743"/>
                  </a:cubicBezTo>
                  <a:cubicBezTo>
                    <a:pt x="948" y="763"/>
                    <a:pt x="903" y="772"/>
                    <a:pt x="857" y="764"/>
                  </a:cubicBezTo>
                  <a:cubicBezTo>
                    <a:pt x="815" y="756"/>
                    <a:pt x="778" y="737"/>
                    <a:pt x="741" y="715"/>
                  </a:cubicBezTo>
                  <a:close/>
                  <a:moveTo>
                    <a:pt x="1165" y="594"/>
                  </a:moveTo>
                  <a:cubicBezTo>
                    <a:pt x="1176" y="540"/>
                    <a:pt x="1187" y="487"/>
                    <a:pt x="1177" y="432"/>
                  </a:cubicBezTo>
                  <a:cubicBezTo>
                    <a:pt x="1169" y="387"/>
                    <a:pt x="1147" y="362"/>
                    <a:pt x="1106" y="353"/>
                  </a:cubicBezTo>
                  <a:cubicBezTo>
                    <a:pt x="1070" y="346"/>
                    <a:pt x="1014" y="359"/>
                    <a:pt x="999" y="395"/>
                  </a:cubicBezTo>
                  <a:cubicBezTo>
                    <a:pt x="979" y="443"/>
                    <a:pt x="992" y="486"/>
                    <a:pt x="1010" y="530"/>
                  </a:cubicBezTo>
                  <a:cubicBezTo>
                    <a:pt x="1012" y="535"/>
                    <a:pt x="1021" y="537"/>
                    <a:pt x="1029" y="542"/>
                  </a:cubicBezTo>
                  <a:cubicBezTo>
                    <a:pt x="1029" y="514"/>
                    <a:pt x="1027" y="490"/>
                    <a:pt x="1030" y="466"/>
                  </a:cubicBezTo>
                  <a:cubicBezTo>
                    <a:pt x="1032" y="440"/>
                    <a:pt x="1049" y="424"/>
                    <a:pt x="1072" y="415"/>
                  </a:cubicBezTo>
                  <a:cubicBezTo>
                    <a:pt x="1095" y="407"/>
                    <a:pt x="1113" y="415"/>
                    <a:pt x="1129" y="430"/>
                  </a:cubicBezTo>
                  <a:cubicBezTo>
                    <a:pt x="1153" y="452"/>
                    <a:pt x="1157" y="481"/>
                    <a:pt x="1157" y="512"/>
                  </a:cubicBezTo>
                  <a:cubicBezTo>
                    <a:pt x="1157" y="542"/>
                    <a:pt x="1143" y="563"/>
                    <a:pt x="1113" y="575"/>
                  </a:cubicBezTo>
                  <a:cubicBezTo>
                    <a:pt x="1132" y="582"/>
                    <a:pt x="1147" y="587"/>
                    <a:pt x="1165" y="594"/>
                  </a:cubicBezTo>
                  <a:close/>
                  <a:moveTo>
                    <a:pt x="1555" y="1540"/>
                  </a:moveTo>
                  <a:cubicBezTo>
                    <a:pt x="1563" y="1484"/>
                    <a:pt x="1574" y="1430"/>
                    <a:pt x="1579" y="1376"/>
                  </a:cubicBezTo>
                  <a:cubicBezTo>
                    <a:pt x="1585" y="1299"/>
                    <a:pt x="1573" y="1224"/>
                    <a:pt x="1524" y="1159"/>
                  </a:cubicBezTo>
                  <a:cubicBezTo>
                    <a:pt x="1504" y="1132"/>
                    <a:pt x="1481" y="1110"/>
                    <a:pt x="1448" y="1100"/>
                  </a:cubicBezTo>
                  <a:cubicBezTo>
                    <a:pt x="1443" y="1098"/>
                    <a:pt x="1436" y="1101"/>
                    <a:pt x="1429" y="1102"/>
                  </a:cubicBezTo>
                  <a:cubicBezTo>
                    <a:pt x="1433" y="1107"/>
                    <a:pt x="1436" y="1114"/>
                    <a:pt x="1441" y="1116"/>
                  </a:cubicBezTo>
                  <a:cubicBezTo>
                    <a:pt x="1486" y="1141"/>
                    <a:pt x="1518" y="1175"/>
                    <a:pt x="1535" y="1223"/>
                  </a:cubicBezTo>
                  <a:cubicBezTo>
                    <a:pt x="1573" y="1330"/>
                    <a:pt x="1559" y="1435"/>
                    <a:pt x="1521" y="1539"/>
                  </a:cubicBezTo>
                  <a:cubicBezTo>
                    <a:pt x="1519" y="1544"/>
                    <a:pt x="1513" y="1548"/>
                    <a:pt x="1509" y="1551"/>
                  </a:cubicBezTo>
                  <a:cubicBezTo>
                    <a:pt x="1478" y="1567"/>
                    <a:pt x="1457" y="1592"/>
                    <a:pt x="1440" y="1622"/>
                  </a:cubicBezTo>
                  <a:cubicBezTo>
                    <a:pt x="1438" y="1627"/>
                    <a:pt x="1438" y="1633"/>
                    <a:pt x="1436" y="1639"/>
                  </a:cubicBezTo>
                  <a:cubicBezTo>
                    <a:pt x="1469" y="1611"/>
                    <a:pt x="1491" y="1573"/>
                    <a:pt x="1535" y="1565"/>
                  </a:cubicBezTo>
                  <a:cubicBezTo>
                    <a:pt x="1577" y="1558"/>
                    <a:pt x="1618" y="1566"/>
                    <a:pt x="1659" y="1578"/>
                  </a:cubicBezTo>
                  <a:cubicBezTo>
                    <a:pt x="1702" y="1590"/>
                    <a:pt x="1721" y="1626"/>
                    <a:pt x="1747" y="1662"/>
                  </a:cubicBezTo>
                  <a:cubicBezTo>
                    <a:pt x="1752" y="1635"/>
                    <a:pt x="1743" y="1619"/>
                    <a:pt x="1732" y="1604"/>
                  </a:cubicBezTo>
                  <a:cubicBezTo>
                    <a:pt x="1709" y="1575"/>
                    <a:pt x="1678" y="1559"/>
                    <a:pt x="1642" y="1552"/>
                  </a:cubicBezTo>
                  <a:cubicBezTo>
                    <a:pt x="1612" y="1546"/>
                    <a:pt x="1582" y="1543"/>
                    <a:pt x="1555" y="1540"/>
                  </a:cubicBezTo>
                  <a:close/>
                  <a:moveTo>
                    <a:pt x="854" y="529"/>
                  </a:moveTo>
                  <a:cubicBezTo>
                    <a:pt x="859" y="521"/>
                    <a:pt x="864" y="515"/>
                    <a:pt x="864" y="508"/>
                  </a:cubicBezTo>
                  <a:cubicBezTo>
                    <a:pt x="864" y="481"/>
                    <a:pt x="865" y="452"/>
                    <a:pt x="859" y="425"/>
                  </a:cubicBezTo>
                  <a:cubicBezTo>
                    <a:pt x="855" y="409"/>
                    <a:pt x="842" y="393"/>
                    <a:pt x="830" y="381"/>
                  </a:cubicBezTo>
                  <a:cubicBezTo>
                    <a:pt x="806" y="359"/>
                    <a:pt x="765" y="362"/>
                    <a:pt x="746" y="387"/>
                  </a:cubicBezTo>
                  <a:cubicBezTo>
                    <a:pt x="714" y="431"/>
                    <a:pt x="695" y="535"/>
                    <a:pt x="759" y="587"/>
                  </a:cubicBezTo>
                  <a:cubicBezTo>
                    <a:pt x="765" y="584"/>
                    <a:pt x="772" y="579"/>
                    <a:pt x="780" y="575"/>
                  </a:cubicBezTo>
                  <a:cubicBezTo>
                    <a:pt x="737" y="547"/>
                    <a:pt x="738" y="506"/>
                    <a:pt x="746" y="465"/>
                  </a:cubicBezTo>
                  <a:cubicBezTo>
                    <a:pt x="750" y="440"/>
                    <a:pt x="774" y="420"/>
                    <a:pt x="795" y="420"/>
                  </a:cubicBezTo>
                  <a:cubicBezTo>
                    <a:pt x="816" y="420"/>
                    <a:pt x="834" y="435"/>
                    <a:pt x="841" y="462"/>
                  </a:cubicBezTo>
                  <a:cubicBezTo>
                    <a:pt x="846" y="483"/>
                    <a:pt x="850" y="505"/>
                    <a:pt x="854" y="529"/>
                  </a:cubicBezTo>
                  <a:close/>
                  <a:moveTo>
                    <a:pt x="1135" y="497"/>
                  </a:moveTo>
                  <a:cubicBezTo>
                    <a:pt x="1125" y="437"/>
                    <a:pt x="1116" y="428"/>
                    <a:pt x="1091" y="446"/>
                  </a:cubicBezTo>
                  <a:cubicBezTo>
                    <a:pt x="1106" y="463"/>
                    <a:pt x="1120" y="480"/>
                    <a:pt x="1135" y="497"/>
                  </a:cubicBezTo>
                  <a:close/>
                  <a:moveTo>
                    <a:pt x="803" y="459"/>
                  </a:moveTo>
                  <a:cubicBezTo>
                    <a:pt x="806" y="470"/>
                    <a:pt x="809" y="480"/>
                    <a:pt x="812" y="490"/>
                  </a:cubicBezTo>
                  <a:cubicBezTo>
                    <a:pt x="813" y="492"/>
                    <a:pt x="817" y="495"/>
                    <a:pt x="820" y="496"/>
                  </a:cubicBezTo>
                  <a:cubicBezTo>
                    <a:pt x="821" y="496"/>
                    <a:pt x="825" y="492"/>
                    <a:pt x="826" y="490"/>
                  </a:cubicBezTo>
                  <a:cubicBezTo>
                    <a:pt x="829" y="476"/>
                    <a:pt x="818" y="448"/>
                    <a:pt x="805" y="441"/>
                  </a:cubicBezTo>
                  <a:cubicBezTo>
                    <a:pt x="800" y="439"/>
                    <a:pt x="793" y="436"/>
                    <a:pt x="789" y="439"/>
                  </a:cubicBezTo>
                  <a:cubicBezTo>
                    <a:pt x="785" y="442"/>
                    <a:pt x="783" y="449"/>
                    <a:pt x="779" y="456"/>
                  </a:cubicBezTo>
                  <a:cubicBezTo>
                    <a:pt x="789" y="457"/>
                    <a:pt x="795" y="458"/>
                    <a:pt x="803" y="459"/>
                  </a:cubicBezTo>
                  <a:close/>
                  <a:moveTo>
                    <a:pt x="869" y="551"/>
                  </a:moveTo>
                  <a:cubicBezTo>
                    <a:pt x="863" y="557"/>
                    <a:pt x="861" y="568"/>
                    <a:pt x="858" y="576"/>
                  </a:cubicBezTo>
                  <a:cubicBezTo>
                    <a:pt x="862" y="578"/>
                    <a:pt x="869" y="582"/>
                    <a:pt x="871" y="581"/>
                  </a:cubicBezTo>
                  <a:cubicBezTo>
                    <a:pt x="884" y="573"/>
                    <a:pt x="896" y="564"/>
                    <a:pt x="897" y="543"/>
                  </a:cubicBezTo>
                  <a:cubicBezTo>
                    <a:pt x="885" y="546"/>
                    <a:pt x="874" y="546"/>
                    <a:pt x="869" y="551"/>
                  </a:cubicBezTo>
                  <a:close/>
                  <a:moveTo>
                    <a:pt x="947" y="580"/>
                  </a:moveTo>
                  <a:cubicBezTo>
                    <a:pt x="949" y="582"/>
                    <a:pt x="957" y="581"/>
                    <a:pt x="961" y="579"/>
                  </a:cubicBezTo>
                  <a:cubicBezTo>
                    <a:pt x="964" y="578"/>
                    <a:pt x="965" y="571"/>
                    <a:pt x="964" y="568"/>
                  </a:cubicBezTo>
                  <a:cubicBezTo>
                    <a:pt x="956" y="555"/>
                    <a:pt x="947" y="543"/>
                    <a:pt x="922" y="545"/>
                  </a:cubicBezTo>
                  <a:cubicBezTo>
                    <a:pt x="932" y="559"/>
                    <a:pt x="939" y="570"/>
                    <a:pt x="947" y="58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61" name="Freeform 5"/>
            <p:cNvSpPr>
              <a:spLocks/>
            </p:cNvSpPr>
            <p:nvPr/>
          </p:nvSpPr>
          <p:spPr bwMode="auto">
            <a:xfrm>
              <a:off x="5591493" y="3422035"/>
              <a:ext cx="158750" cy="1579204"/>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5"/>
            <p:cNvSpPr>
              <a:spLocks/>
            </p:cNvSpPr>
            <p:nvPr/>
          </p:nvSpPr>
          <p:spPr bwMode="auto">
            <a:xfrm flipH="1">
              <a:off x="9875838" y="3422035"/>
              <a:ext cx="158750" cy="1579204"/>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cxnSp>
          <p:nvCxnSpPr>
            <p:cNvPr id="29" name="Straight Connector 28"/>
            <p:cNvCxnSpPr/>
            <p:nvPr/>
          </p:nvCxnSpPr>
          <p:spPr>
            <a:xfrm>
              <a:off x="10034588" y="4211637"/>
              <a:ext cx="155448" cy="0"/>
            </a:xfrm>
            <a:prstGeom prst="line">
              <a:avLst/>
            </a:pr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3" name="Straight Connector 62"/>
            <p:cNvCxnSpPr>
              <a:stCxn id="8" idx="3"/>
            </p:cNvCxnSpPr>
            <p:nvPr/>
          </p:nvCxnSpPr>
          <p:spPr>
            <a:xfrm>
              <a:off x="9875838" y="2658663"/>
              <a:ext cx="314198" cy="0"/>
            </a:xfrm>
            <a:prstGeom prst="line">
              <a:avLst/>
            </a:prstGeom>
            <a:noFill/>
            <a:ln w="28575" cap="flat">
              <a:solidFill>
                <a:schemeClr val="accent2"/>
              </a:solidFill>
              <a:prstDash val="solid"/>
              <a:miter lim="800000"/>
              <a:headEnd/>
              <a:tailEnd type="triangle" w="lg" len="med"/>
            </a:ln>
            <a:extLst>
              <a:ext uri="{909E8E84-426E-40DD-AFC4-6F175D3DCCD1}">
                <a14:hiddenFill xmlns:a14="http://schemas.microsoft.com/office/drawing/2010/main">
                  <a:solidFill>
                    <a:srgbClr val="FFFFFF"/>
                  </a:solidFill>
                </a14:hiddenFill>
              </a:ext>
            </a:extLst>
          </p:spPr>
        </p:cxnSp>
      </p:grpSp>
      <p:sp>
        <p:nvSpPr>
          <p:cNvPr id="4" name="Rectangle 3"/>
          <p:cNvSpPr/>
          <p:nvPr/>
        </p:nvSpPr>
        <p:spPr>
          <a:xfrm>
            <a:off x="239785" y="3052197"/>
            <a:ext cx="4959110" cy="3647152"/>
          </a:xfrm>
          <a:prstGeom prst="rect">
            <a:avLst/>
          </a:prstGeom>
        </p:spPr>
        <p:txBody>
          <a:bodyPr wrap="square">
            <a:spAutoFit/>
          </a:bodyPr>
          <a:lstStyle/>
          <a:p>
            <a:pPr marL="0" lvl="1" defTabSz="462206">
              <a:lnSpc>
                <a:spcPct val="90000"/>
              </a:lnSpc>
              <a:spcBef>
                <a:spcPts val="1470"/>
              </a:spcBef>
              <a:buClr>
                <a:srgbClr val="EFEFEF"/>
              </a:buClr>
            </a:pPr>
            <a:r>
              <a:rPr lang="en-US" sz="2353" b="1" dirty="0">
                <a:gradFill>
                  <a:gsLst>
                    <a:gs pos="87129">
                      <a:schemeClr val="accent2"/>
                    </a:gs>
                    <a:gs pos="75248">
                      <a:schemeClr val="accent2"/>
                    </a:gs>
                  </a:gsLst>
                  <a:lin ang="5400000" scaled="0"/>
                </a:gradFill>
                <a:cs typeface="Segoe UI" pitchFamily="34" charset="0"/>
              </a:rPr>
              <a:t>Docker Hub</a:t>
            </a:r>
          </a:p>
          <a:p>
            <a:pPr marL="0" lvl="1" defTabSz="462206">
              <a:lnSpc>
                <a:spcPct val="90000"/>
              </a:lnSpc>
              <a:spcBef>
                <a:spcPts val="294"/>
              </a:spcBef>
              <a:buClr>
                <a:srgbClr val="EFEFEF"/>
              </a:buClr>
            </a:pPr>
            <a:r>
              <a:rPr lang="en-US" sz="1372" dirty="0">
                <a:gradFill>
                  <a:gsLst>
                    <a:gs pos="7921">
                      <a:schemeClr val="tx1"/>
                    </a:gs>
                    <a:gs pos="16814">
                      <a:schemeClr val="tx1"/>
                    </a:gs>
                  </a:gsLst>
                  <a:lin ang="5400000" scaled="0"/>
                </a:gradFill>
                <a:latin typeface="Segoe UI"/>
                <a:cs typeface="Segoe UI" pitchFamily="34" charset="0"/>
              </a:rPr>
              <a:t>Huge collection of open and curated applications available for download. </a:t>
            </a:r>
            <a:r>
              <a:rPr lang="en-US" sz="1372" dirty="0">
                <a:gradFill>
                  <a:gsLst>
                    <a:gs pos="7921">
                      <a:schemeClr val="tx1"/>
                    </a:gs>
                    <a:gs pos="16814">
                      <a:schemeClr val="tx1"/>
                    </a:gs>
                  </a:gsLst>
                  <a:lin ang="5400000" scaled="0"/>
                </a:gradFill>
                <a:latin typeface="Segoe UI"/>
                <a:cs typeface="Segoe UI" pitchFamily="34" charset="0"/>
                <a:hlinkClick r:id="rId3"/>
              </a:rPr>
              <a:t>https://hub.docker.com</a:t>
            </a:r>
            <a:r>
              <a:rPr lang="en-US" sz="1372" dirty="0">
                <a:gradFill>
                  <a:gsLst>
                    <a:gs pos="7921">
                      <a:schemeClr val="tx1"/>
                    </a:gs>
                    <a:gs pos="16814">
                      <a:schemeClr val="tx1"/>
                    </a:gs>
                  </a:gsLst>
                  <a:lin ang="5400000" scaled="0"/>
                </a:gradFill>
                <a:latin typeface="Segoe UI"/>
                <a:cs typeface="Segoe UI" pitchFamily="34" charset="0"/>
              </a:rPr>
              <a:t> </a:t>
            </a:r>
          </a:p>
          <a:p>
            <a:pPr marL="0" lvl="1" defTabSz="462206">
              <a:lnSpc>
                <a:spcPct val="90000"/>
              </a:lnSpc>
              <a:spcBef>
                <a:spcPts val="1470"/>
              </a:spcBef>
              <a:buClr>
                <a:srgbClr val="EFEFEF"/>
              </a:buClr>
            </a:pPr>
            <a:r>
              <a:rPr lang="en-US" sz="2353" b="1" dirty="0">
                <a:gradFill>
                  <a:gsLst>
                    <a:gs pos="87129">
                      <a:schemeClr val="accent2"/>
                    </a:gs>
                    <a:gs pos="75248">
                      <a:schemeClr val="accent2"/>
                    </a:gs>
                  </a:gsLst>
                  <a:lin ang="5400000" scaled="0"/>
                </a:gradFill>
                <a:cs typeface="Segoe UI" pitchFamily="34" charset="0"/>
              </a:rPr>
              <a:t>Collaboration</a:t>
            </a:r>
          </a:p>
          <a:p>
            <a:pPr marL="0" lvl="1" defTabSz="462206">
              <a:lnSpc>
                <a:spcPct val="90000"/>
              </a:lnSpc>
              <a:spcBef>
                <a:spcPts val="294"/>
              </a:spcBef>
              <a:buClr>
                <a:srgbClr val="EFEFEF"/>
              </a:buClr>
            </a:pPr>
            <a:r>
              <a:rPr lang="en-US" sz="1372" dirty="0">
                <a:gradFill>
                  <a:gsLst>
                    <a:gs pos="7921">
                      <a:schemeClr val="tx1"/>
                    </a:gs>
                    <a:gs pos="16814">
                      <a:schemeClr val="tx1"/>
                    </a:gs>
                  </a:gsLst>
                  <a:lin ang="5400000" scaled="0"/>
                </a:gradFill>
                <a:latin typeface="Segoe UI"/>
                <a:cs typeface="Segoe UI" pitchFamily="34" charset="0"/>
              </a:rPr>
              <a:t>Bring Windows Server containers to the Docker ecosystem to expand the reach of both developer communities</a:t>
            </a:r>
          </a:p>
          <a:p>
            <a:pPr marL="0" lvl="1" defTabSz="462206">
              <a:lnSpc>
                <a:spcPct val="90000"/>
              </a:lnSpc>
              <a:spcBef>
                <a:spcPts val="1470"/>
              </a:spcBef>
              <a:buClr>
                <a:srgbClr val="EFEFEF"/>
              </a:buClr>
            </a:pPr>
            <a:r>
              <a:rPr lang="en-US" sz="2353" b="1" dirty="0">
                <a:gradFill>
                  <a:gsLst>
                    <a:gs pos="87129">
                      <a:schemeClr val="accent2"/>
                    </a:gs>
                    <a:gs pos="75248">
                      <a:schemeClr val="accent2"/>
                    </a:gs>
                  </a:gsLst>
                  <a:lin ang="5400000" scaled="0"/>
                </a:gradFill>
                <a:cs typeface="Segoe UI" pitchFamily="34" charset="0"/>
              </a:rPr>
              <a:t>Docker Engine</a:t>
            </a:r>
          </a:p>
          <a:p>
            <a:pPr marL="0" lvl="1" defTabSz="462206">
              <a:lnSpc>
                <a:spcPct val="90000"/>
              </a:lnSpc>
              <a:spcBef>
                <a:spcPts val="294"/>
              </a:spcBef>
              <a:buClr>
                <a:srgbClr val="EFEFEF"/>
              </a:buClr>
            </a:pPr>
            <a:r>
              <a:rPr lang="en-US" sz="1372" dirty="0">
                <a:gradFill>
                  <a:gsLst>
                    <a:gs pos="7921">
                      <a:schemeClr val="tx1"/>
                    </a:gs>
                    <a:gs pos="16814">
                      <a:schemeClr val="tx1"/>
                    </a:gs>
                  </a:gsLst>
                  <a:lin ang="5400000" scaled="0"/>
                </a:gradFill>
                <a:latin typeface="Segoe UI"/>
                <a:cs typeface="Segoe UI" pitchFamily="34" charset="0"/>
              </a:rPr>
              <a:t>Docker Engine for Windows Server containers is developed under the Docker open source project</a:t>
            </a:r>
          </a:p>
          <a:p>
            <a:pPr marL="0" lvl="1" defTabSz="462206">
              <a:lnSpc>
                <a:spcPct val="90000"/>
              </a:lnSpc>
              <a:spcBef>
                <a:spcPts val="1470"/>
              </a:spcBef>
              <a:buClr>
                <a:srgbClr val="EFEFEF"/>
              </a:buClr>
            </a:pPr>
            <a:r>
              <a:rPr lang="en-US" sz="2353" b="1" dirty="0">
                <a:gradFill>
                  <a:gsLst>
                    <a:gs pos="87129">
                      <a:schemeClr val="accent2"/>
                    </a:gs>
                    <a:gs pos="75248">
                      <a:schemeClr val="accent2"/>
                    </a:gs>
                  </a:gsLst>
                  <a:lin ang="5400000" scaled="0"/>
                </a:gradFill>
                <a:cs typeface="Segoe UI" pitchFamily="34" charset="0"/>
              </a:rPr>
              <a:t>Docker Client</a:t>
            </a:r>
          </a:p>
          <a:p>
            <a:pPr marL="0" lvl="1" defTabSz="462206">
              <a:lnSpc>
                <a:spcPct val="90000"/>
              </a:lnSpc>
              <a:spcBef>
                <a:spcPts val="294"/>
              </a:spcBef>
              <a:buClr>
                <a:srgbClr val="EFEFEF"/>
              </a:buClr>
            </a:pPr>
            <a:r>
              <a:rPr lang="en-US" sz="1372" dirty="0">
                <a:gradFill>
                  <a:gsLst>
                    <a:gs pos="7921">
                      <a:schemeClr val="tx1"/>
                    </a:gs>
                    <a:gs pos="16814">
                      <a:schemeClr val="tx1"/>
                    </a:gs>
                  </a:gsLst>
                  <a:lin ang="5400000" scaled="0"/>
                </a:gradFill>
                <a:latin typeface="Segoe UI"/>
                <a:cs typeface="Segoe UI" pitchFamily="34" charset="0"/>
              </a:rPr>
              <a:t>Windows customers can use the same standard Docker client and interface on multiple development environments</a:t>
            </a:r>
          </a:p>
        </p:txBody>
      </p:sp>
    </p:spTree>
    <p:extLst>
      <p:ext uri="{BB962C8B-B14F-4D97-AF65-F5344CB8AC3E}">
        <p14:creationId xmlns:p14="http://schemas.microsoft.com/office/powerpoint/2010/main" val="30125098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endParaRPr lang="en-GB" sz="3200" dirty="0">
              <a:latin typeface="+mn-lt"/>
            </a:endParaRPr>
          </a:p>
          <a:p>
            <a:endParaRPr lang="en-GB" sz="3200" dirty="0">
              <a:latin typeface="+mn-lt"/>
            </a:endParaRPr>
          </a:p>
          <a:p>
            <a:endParaRPr lang="en-GB" sz="3200" dirty="0">
              <a:latin typeface="+mn-lt"/>
            </a:endParaRPr>
          </a:p>
          <a:p>
            <a:endParaRPr lang="en-GB" sz="3200" dirty="0">
              <a:latin typeface="+mn-lt"/>
            </a:endParaRPr>
          </a:p>
          <a:p>
            <a:r>
              <a:rPr lang="en-GB" sz="3200" dirty="0">
                <a:latin typeface="+mn-lt"/>
              </a:rPr>
              <a:t>Open source project:</a:t>
            </a:r>
          </a:p>
          <a:p>
            <a:pPr marL="336145" lvl="1" indent="0">
              <a:buNone/>
            </a:pPr>
            <a:r>
              <a:rPr lang="en-GB" sz="3200" dirty="0">
                <a:hlinkClick r:id="rId2"/>
              </a:rPr>
              <a:t>https://github.com/Microsoft/Docker-PowerShell/</a:t>
            </a:r>
            <a:endParaRPr lang="en-GB" sz="3200" dirty="0"/>
          </a:p>
          <a:p>
            <a:r>
              <a:rPr lang="en-GB" sz="3200" dirty="0">
                <a:latin typeface="+mn-lt"/>
              </a:rPr>
              <a:t>Executes commands against the Docker Engine API as specified by the (DOCKER_HOST) environment variable</a:t>
            </a:r>
            <a:endParaRPr lang="en-GB" sz="3600" dirty="0">
              <a:latin typeface="+mn-lt"/>
            </a:endParaRPr>
          </a:p>
          <a:p>
            <a:pPr marL="0" indent="0">
              <a:buNone/>
            </a:pPr>
            <a:r>
              <a:rPr lang="en-GB" sz="3200" dirty="0">
                <a:latin typeface="+mn-lt"/>
              </a:rPr>
              <a:t>Example: </a:t>
            </a:r>
          </a:p>
          <a:p>
            <a:pPr marL="0" indent="0">
              <a:buNone/>
            </a:pPr>
            <a:r>
              <a:rPr lang="en-GB" sz="3200" dirty="0">
                <a:solidFill>
                  <a:srgbClr val="0000FF"/>
                </a:solidFill>
                <a:latin typeface="Lucida Console" panose="020B0609040504020204" pitchFamily="49" charset="0"/>
              </a:rPr>
              <a:t>		Get-Container</a:t>
            </a:r>
            <a:r>
              <a:rPr lang="en-GB" sz="3200" dirty="0">
                <a:solidFill>
                  <a:prstClr val="black"/>
                </a:solidFill>
                <a:latin typeface="Lucida Console" panose="020B0609040504020204" pitchFamily="49" charset="0"/>
              </a:rPr>
              <a:t> </a:t>
            </a:r>
            <a:r>
              <a:rPr lang="en-GB" sz="3200" dirty="0">
                <a:solidFill>
                  <a:srgbClr val="A9A9A9"/>
                </a:solidFill>
                <a:latin typeface="Lucida Console" panose="020B0609040504020204" pitchFamily="49" charset="0"/>
              </a:rPr>
              <a:t>|</a:t>
            </a:r>
            <a:r>
              <a:rPr lang="en-GB" sz="3200" dirty="0">
                <a:solidFill>
                  <a:prstClr val="black"/>
                </a:solidFill>
                <a:latin typeface="Lucida Console" panose="020B0609040504020204" pitchFamily="49" charset="0"/>
              </a:rPr>
              <a:t> </a:t>
            </a:r>
            <a:r>
              <a:rPr lang="en-GB" sz="3200" dirty="0">
                <a:solidFill>
                  <a:srgbClr val="0000FF"/>
                </a:solidFill>
                <a:latin typeface="Lucida Console" panose="020B0609040504020204" pitchFamily="49" charset="0"/>
              </a:rPr>
              <a:t>Stop-Container </a:t>
            </a:r>
          </a:p>
          <a:p>
            <a:endParaRPr lang="en-GB" sz="2400" dirty="0"/>
          </a:p>
          <a:p>
            <a:pPr marL="0" indent="0">
              <a:buNone/>
            </a:pPr>
            <a:endParaRPr lang="en-GB" sz="2400" dirty="0"/>
          </a:p>
        </p:txBody>
      </p:sp>
      <p:sp>
        <p:nvSpPr>
          <p:cNvPr id="2" name="Title 1"/>
          <p:cNvSpPr>
            <a:spLocks noGrp="1"/>
          </p:cNvSpPr>
          <p:nvPr>
            <p:ph type="title"/>
          </p:nvPr>
        </p:nvSpPr>
        <p:spPr/>
        <p:txBody>
          <a:bodyPr/>
          <a:lstStyle/>
          <a:p>
            <a:r>
              <a:rPr lang="en-US" dirty="0"/>
              <a:t>PowerShell For Docker</a:t>
            </a:r>
            <a:endParaRPr lang="en-GB" dirty="0"/>
          </a:p>
        </p:txBody>
      </p:sp>
      <p:grpSp>
        <p:nvGrpSpPr>
          <p:cNvPr id="10" name="Group 9"/>
          <p:cNvGrpSpPr/>
          <p:nvPr/>
        </p:nvGrpSpPr>
        <p:grpSpPr>
          <a:xfrm>
            <a:off x="2473230" y="1115036"/>
            <a:ext cx="7171399" cy="2242051"/>
            <a:chOff x="2473230" y="1189178"/>
            <a:chExt cx="7171399" cy="2242051"/>
          </a:xfrm>
        </p:grpSpPr>
        <p:sp>
          <p:nvSpPr>
            <p:cNvPr id="4" name="Rectangle 3"/>
            <p:cNvSpPr/>
            <p:nvPr/>
          </p:nvSpPr>
          <p:spPr bwMode="auto">
            <a:xfrm>
              <a:off x="2473230" y="2745434"/>
              <a:ext cx="7171399"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5" name="Rectangle 4"/>
            <p:cNvSpPr/>
            <p:nvPr/>
          </p:nvSpPr>
          <p:spPr bwMode="auto">
            <a:xfrm>
              <a:off x="2473230" y="1971382"/>
              <a:ext cx="7171399"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6" name="Rectangle 5"/>
            <p:cNvSpPr/>
            <p:nvPr/>
          </p:nvSpPr>
          <p:spPr bwMode="auto">
            <a:xfrm>
              <a:off x="2476689" y="1189178"/>
              <a:ext cx="1703207"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7" name="Rectangle 6"/>
            <p:cNvSpPr/>
            <p:nvPr/>
          </p:nvSpPr>
          <p:spPr bwMode="auto">
            <a:xfrm>
              <a:off x="6119845" y="1189178"/>
              <a:ext cx="1703207"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8" name="Rectangle 7"/>
            <p:cNvSpPr/>
            <p:nvPr/>
          </p:nvSpPr>
          <p:spPr bwMode="auto">
            <a:xfrm>
              <a:off x="4298267" y="1189178"/>
              <a:ext cx="1703207"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9" name="Rectangle 8"/>
            <p:cNvSpPr/>
            <p:nvPr/>
          </p:nvSpPr>
          <p:spPr bwMode="auto">
            <a:xfrm>
              <a:off x="7941421" y="1189178"/>
              <a:ext cx="1703207" cy="685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grpSp>
      <p:grpSp>
        <p:nvGrpSpPr>
          <p:cNvPr id="18" name="Group 17"/>
          <p:cNvGrpSpPr/>
          <p:nvPr/>
        </p:nvGrpSpPr>
        <p:grpSpPr>
          <a:xfrm>
            <a:off x="1589162" y="1106753"/>
            <a:ext cx="8964248" cy="2242053"/>
            <a:chOff x="2725985" y="1189176"/>
            <a:chExt cx="8964248" cy="2242053"/>
          </a:xfrm>
        </p:grpSpPr>
        <p:sp>
          <p:nvSpPr>
            <p:cNvPr id="11" name="Rectangle 10"/>
            <p:cNvSpPr/>
            <p:nvPr/>
          </p:nvSpPr>
          <p:spPr bwMode="auto">
            <a:xfrm>
              <a:off x="2725985" y="2739048"/>
              <a:ext cx="896424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12" name="Rectangle 11"/>
            <p:cNvSpPr/>
            <p:nvPr/>
          </p:nvSpPr>
          <p:spPr bwMode="auto">
            <a:xfrm>
              <a:off x="2725985" y="1971381"/>
              <a:ext cx="8964248"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13" name="Rectangle 12"/>
            <p:cNvSpPr/>
            <p:nvPr/>
          </p:nvSpPr>
          <p:spPr bwMode="auto">
            <a:xfrm>
              <a:off x="2731916" y="1189176"/>
              <a:ext cx="170320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14" name="Rectangle 13"/>
            <p:cNvSpPr/>
            <p:nvPr/>
          </p:nvSpPr>
          <p:spPr bwMode="auto">
            <a:xfrm>
              <a:off x="8173247" y="1189176"/>
              <a:ext cx="170320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15" name="Rectangle 14"/>
            <p:cNvSpPr/>
            <p:nvPr/>
          </p:nvSpPr>
          <p:spPr bwMode="auto">
            <a:xfrm>
              <a:off x="6359470" y="1189176"/>
              <a:ext cx="170320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6" name="Rectangle 15"/>
            <p:cNvSpPr/>
            <p:nvPr/>
          </p:nvSpPr>
          <p:spPr bwMode="auto">
            <a:xfrm>
              <a:off x="9987024" y="1189176"/>
              <a:ext cx="170320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7" name="Rectangle 16"/>
            <p:cNvSpPr/>
            <p:nvPr/>
          </p:nvSpPr>
          <p:spPr bwMode="auto">
            <a:xfrm>
              <a:off x="4545693" y="1189176"/>
              <a:ext cx="1703207" cy="692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PowerShell</a:t>
              </a:r>
            </a:p>
          </p:txBody>
        </p:sp>
      </p:grpSp>
    </p:spTree>
    <p:extLst>
      <p:ext uri="{BB962C8B-B14F-4D97-AF65-F5344CB8AC3E}">
        <p14:creationId xmlns:p14="http://schemas.microsoft.com/office/powerpoint/2010/main" val="290904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Windows Server Containers</a:t>
            </a:r>
          </a:p>
        </p:txBody>
      </p:sp>
    </p:spTree>
    <p:extLst>
      <p:ext uri="{BB962C8B-B14F-4D97-AF65-F5344CB8AC3E}">
        <p14:creationId xmlns:p14="http://schemas.microsoft.com/office/powerpoint/2010/main" val="36658781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531020"/>
            <a:ext cx="11653523" cy="1795962"/>
          </a:xfrm>
        </p:spPr>
        <p:txBody>
          <a:bodyPr anchor="ctr"/>
          <a:lstStyle/>
          <a:p>
            <a:r>
              <a:rPr lang="en-US" sz="7058" dirty="0"/>
              <a:t>Hyper-V Containers</a:t>
            </a:r>
          </a:p>
        </p:txBody>
      </p:sp>
    </p:spTree>
    <p:extLst>
      <p:ext uri="{BB962C8B-B14F-4D97-AF65-F5344CB8AC3E}">
        <p14:creationId xmlns:p14="http://schemas.microsoft.com/office/powerpoint/2010/main" val="59178497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12509" y="2768791"/>
            <a:ext cx="2728372" cy="1003260"/>
          </a:xfrm>
          <a:prstGeom prst="rect">
            <a:avLst/>
          </a:prstGeom>
          <a:noFill/>
          <a:ln>
            <a:noFill/>
          </a:ln>
        </p:spPr>
      </p:pic>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Hyper-V Containers</a:t>
            </a:r>
          </a:p>
        </p:txBody>
      </p:sp>
      <p:sp>
        <p:nvSpPr>
          <p:cNvPr id="31" name="Rectangle 30"/>
          <p:cNvSpPr/>
          <p:nvPr/>
        </p:nvSpPr>
        <p:spPr bwMode="auto">
          <a:xfrm>
            <a:off x="452341" y="2768790"/>
            <a:ext cx="2258991"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Host </a:t>
            </a:r>
            <a:br>
              <a:rPr lang="en-US" sz="1961" b="1" dirty="0">
                <a:gradFill>
                  <a:gsLst>
                    <a:gs pos="0">
                      <a:srgbClr val="FFFFFF"/>
                    </a:gs>
                    <a:gs pos="100000">
                      <a:srgbClr val="FFFFFF"/>
                    </a:gs>
                  </a:gsLst>
                  <a:lin ang="5400000" scaled="0"/>
                </a:gradFill>
                <a:latin typeface="+mj-lt"/>
                <a:ea typeface="Segoe UI" pitchFamily="34" charset="0"/>
                <a:cs typeface="Segoe UI" pitchFamily="34" charset="0"/>
              </a:rPr>
            </a:b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System</a:t>
            </a:r>
          </a:p>
        </p:txBody>
      </p:sp>
      <p:sp>
        <p:nvSpPr>
          <p:cNvPr id="51" name="Rectangle 50"/>
          <p:cNvSpPr/>
          <p:nvPr/>
        </p:nvSpPr>
        <p:spPr bwMode="auto">
          <a:xfrm>
            <a:off x="452343" y="3837703"/>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121" name="Group 120"/>
          <p:cNvGrpSpPr/>
          <p:nvPr/>
        </p:nvGrpSpPr>
        <p:grpSpPr>
          <a:xfrm>
            <a:off x="8533409" y="2746391"/>
            <a:ext cx="2062654" cy="941332"/>
            <a:chOff x="8704522" y="2618402"/>
            <a:chExt cx="2104015" cy="960208"/>
          </a:xfrm>
        </p:grpSpPr>
        <p:sp>
          <p:nvSpPr>
            <p:cNvPr id="122" name="TextBox 121"/>
            <p:cNvSpPr txBox="1"/>
            <p:nvPr/>
          </p:nvSpPr>
          <p:spPr>
            <a:xfrm>
              <a:off x="9101708" y="2618402"/>
              <a:ext cx="1706829"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Virtual </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machine(s)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6" name="Group 5"/>
          <p:cNvGrpSpPr/>
          <p:nvPr/>
        </p:nvGrpSpPr>
        <p:grpSpPr>
          <a:xfrm>
            <a:off x="3265583" y="1744742"/>
            <a:ext cx="1783177" cy="1216769"/>
            <a:chOff x="6212938" y="884801"/>
            <a:chExt cx="1818933" cy="1241168"/>
          </a:xfrm>
        </p:grpSpPr>
        <p:sp>
          <p:nvSpPr>
            <p:cNvPr id="18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86" name="TextBox 185"/>
            <p:cNvSpPr txBox="1"/>
            <p:nvPr/>
          </p:nvSpPr>
          <p:spPr>
            <a:xfrm>
              <a:off x="6212938" y="884801"/>
              <a:ext cx="1818933"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Hyper-V</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container(s)</a:t>
              </a:r>
            </a:p>
          </p:txBody>
        </p:sp>
      </p:grpSp>
      <p:grpSp>
        <p:nvGrpSpPr>
          <p:cNvPr id="5" name="Group 4"/>
          <p:cNvGrpSpPr/>
          <p:nvPr/>
        </p:nvGrpSpPr>
        <p:grpSpPr>
          <a:xfrm>
            <a:off x="2797734" y="3086959"/>
            <a:ext cx="2728372" cy="685828"/>
            <a:chOff x="2853834" y="3148362"/>
            <a:chExt cx="2783082" cy="699580"/>
          </a:xfrm>
        </p:grpSpPr>
        <p:grpSp>
          <p:nvGrpSpPr>
            <p:cNvPr id="4" name="Group 3"/>
            <p:cNvGrpSpPr/>
            <p:nvPr/>
          </p:nvGrpSpPr>
          <p:grpSpPr>
            <a:xfrm>
              <a:off x="2853834" y="3148362"/>
              <a:ext cx="1346027" cy="699580"/>
              <a:chOff x="3641119" y="1483199"/>
              <a:chExt cx="1389888" cy="722376"/>
            </a:xfrm>
          </p:grpSpPr>
          <p:sp>
            <p:nvSpPr>
              <p:cNvPr id="3" name="Rectangle 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72" name="Group 71"/>
            <p:cNvGrpSpPr/>
            <p:nvPr/>
          </p:nvGrpSpPr>
          <p:grpSpPr>
            <a:xfrm>
              <a:off x="4290889" y="3148362"/>
              <a:ext cx="1346027" cy="699580"/>
              <a:chOff x="3641119" y="1483199"/>
              <a:chExt cx="1389888" cy="722376"/>
            </a:xfrm>
          </p:grpSpPr>
          <p:sp>
            <p:nvSpPr>
              <p:cNvPr id="73" name="Rectangle 7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0" name="Group 9"/>
          <p:cNvGrpSpPr/>
          <p:nvPr/>
        </p:nvGrpSpPr>
        <p:grpSpPr>
          <a:xfrm>
            <a:off x="541984" y="2378368"/>
            <a:ext cx="2079706" cy="451012"/>
            <a:chOff x="552852" y="2469221"/>
            <a:chExt cx="1920086" cy="416397"/>
          </a:xfrm>
        </p:grpSpPr>
        <p:sp>
          <p:nvSpPr>
            <p:cNvPr id="116" name="Freeform 9"/>
            <p:cNvSpPr>
              <a:spLocks noChangeAspect="1" noEditPoints="1"/>
            </p:cNvSpPr>
            <p:nvPr/>
          </p:nvSpPr>
          <p:spPr bwMode="auto">
            <a:xfrm>
              <a:off x="552852" y="2469221"/>
              <a:ext cx="929460" cy="416397"/>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2" name="Freeform 9"/>
            <p:cNvSpPr>
              <a:spLocks noChangeAspect="1" noEditPoints="1"/>
            </p:cNvSpPr>
            <p:nvPr/>
          </p:nvSpPr>
          <p:spPr bwMode="auto">
            <a:xfrm>
              <a:off x="1543478" y="2469221"/>
              <a:ext cx="929460" cy="416397"/>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cxnSp>
        <p:nvCxnSpPr>
          <p:cNvPr id="124" name="Straight Connector 123"/>
          <p:cNvCxnSpPr/>
          <p:nvPr/>
        </p:nvCxnSpPr>
        <p:spPr>
          <a:xfrm>
            <a:off x="541984" y="2914089"/>
            <a:ext cx="207970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57844" y="1056415"/>
            <a:ext cx="2409697" cy="1216769"/>
            <a:chOff x="6064981" y="884801"/>
            <a:chExt cx="2458016" cy="1241168"/>
          </a:xfrm>
        </p:grpSpPr>
        <p:sp>
          <p:nvSpPr>
            <p:cNvPr id="131"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32" name="TextBox 131"/>
            <p:cNvSpPr txBox="1"/>
            <p:nvPr/>
          </p:nvSpPr>
          <p:spPr>
            <a:xfrm>
              <a:off x="6064981" y="884801"/>
              <a:ext cx="2458016" cy="960220"/>
            </a:xfrm>
            <a:prstGeom prst="rect">
              <a:avLst/>
            </a:prstGeom>
            <a:noFill/>
          </p:spPr>
          <p:txBody>
            <a:bodyPr wrap="squar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Windows Server</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container(s)</a:t>
              </a:r>
            </a:p>
          </p:txBody>
        </p:sp>
      </p:grpSp>
    </p:spTree>
    <p:extLst>
      <p:ext uri="{BB962C8B-B14F-4D97-AF65-F5344CB8AC3E}">
        <p14:creationId xmlns:p14="http://schemas.microsoft.com/office/powerpoint/2010/main" val="867949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fade">
                                      <p:cBhvr>
                                        <p:cTn id="24" dur="500"/>
                                        <p:tgtEl>
                                          <p:spTgt spid="120"/>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anim calcmode="lin" valueType="num">
                                      <p:cBhvr additive="base">
                                        <p:cTn id="27" dur="500" fill="hold"/>
                                        <p:tgtEl>
                                          <p:spTgt spid="121"/>
                                        </p:tgtEl>
                                        <p:attrNameLst>
                                          <p:attrName>ppt_x</p:attrName>
                                        </p:attrNameLst>
                                      </p:cBhvr>
                                      <p:tavLst>
                                        <p:tav tm="0">
                                          <p:val>
                                            <p:strVal val="1+#ppt_w/2"/>
                                          </p:val>
                                        </p:tav>
                                        <p:tav tm="100000">
                                          <p:val>
                                            <p:strVal val="#ppt_x"/>
                                          </p:val>
                                        </p:tav>
                                      </p:tavLst>
                                    </p:anim>
                                    <p:anim calcmode="lin" valueType="num">
                                      <p:cBhvr additive="base">
                                        <p:cTn id="28"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25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12509" y="2768791"/>
            <a:ext cx="2728372" cy="1003260"/>
          </a:xfrm>
          <a:prstGeom prst="rect">
            <a:avLst/>
          </a:prstGeom>
          <a:noFill/>
          <a:ln>
            <a:noFill/>
          </a:ln>
        </p:spPr>
      </p:pic>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Hyper-V Containers using nested virtualization</a:t>
            </a:r>
          </a:p>
        </p:txBody>
      </p:sp>
      <p:sp>
        <p:nvSpPr>
          <p:cNvPr id="31" name="Rectangle 30"/>
          <p:cNvSpPr/>
          <p:nvPr/>
        </p:nvSpPr>
        <p:spPr bwMode="auto">
          <a:xfrm>
            <a:off x="452341" y="2768790"/>
            <a:ext cx="2258991"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Host </a:t>
            </a:r>
            <a:br>
              <a:rPr lang="en-US" sz="1961" b="1" dirty="0">
                <a:gradFill>
                  <a:gsLst>
                    <a:gs pos="0">
                      <a:srgbClr val="FFFFFF"/>
                    </a:gs>
                    <a:gs pos="100000">
                      <a:srgbClr val="FFFFFF"/>
                    </a:gs>
                  </a:gsLst>
                  <a:lin ang="5400000" scaled="0"/>
                </a:gradFill>
                <a:latin typeface="+mj-lt"/>
                <a:ea typeface="Segoe UI" pitchFamily="34" charset="0"/>
                <a:cs typeface="Segoe UI" pitchFamily="34" charset="0"/>
              </a:rPr>
            </a:b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System</a:t>
            </a:r>
          </a:p>
        </p:txBody>
      </p:sp>
      <p:sp>
        <p:nvSpPr>
          <p:cNvPr id="51" name="Rectangle 50"/>
          <p:cNvSpPr/>
          <p:nvPr/>
        </p:nvSpPr>
        <p:spPr bwMode="auto">
          <a:xfrm>
            <a:off x="452343" y="3837703"/>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121" name="Group 120"/>
          <p:cNvGrpSpPr/>
          <p:nvPr/>
        </p:nvGrpSpPr>
        <p:grpSpPr>
          <a:xfrm>
            <a:off x="8533409" y="2746391"/>
            <a:ext cx="2062654" cy="941332"/>
            <a:chOff x="8704522" y="2618402"/>
            <a:chExt cx="2104015" cy="960208"/>
          </a:xfrm>
        </p:grpSpPr>
        <p:sp>
          <p:nvSpPr>
            <p:cNvPr id="122" name="TextBox 121"/>
            <p:cNvSpPr txBox="1"/>
            <p:nvPr/>
          </p:nvSpPr>
          <p:spPr>
            <a:xfrm>
              <a:off x="9101708" y="2618402"/>
              <a:ext cx="1706829"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Virtual </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machine(s)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
        <p:nvSpPr>
          <p:cNvPr id="173" name="Freeform 9"/>
          <p:cNvSpPr>
            <a:spLocks noChangeAspect="1" noEditPoints="1"/>
          </p:cNvSpPr>
          <p:nvPr/>
        </p:nvSpPr>
        <p:spPr bwMode="auto">
          <a:xfrm>
            <a:off x="6384319" y="2161344"/>
            <a:ext cx="1184753" cy="530768"/>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6" name="Group 5"/>
          <p:cNvGrpSpPr/>
          <p:nvPr/>
        </p:nvGrpSpPr>
        <p:grpSpPr>
          <a:xfrm>
            <a:off x="5096133" y="1042070"/>
            <a:ext cx="4476847" cy="1004851"/>
            <a:chOff x="5198318" y="1100969"/>
            <a:chExt cx="4566616" cy="1025000"/>
          </a:xfrm>
        </p:grpSpPr>
        <p:sp>
          <p:nvSpPr>
            <p:cNvPr id="18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86" name="TextBox 185"/>
            <p:cNvSpPr txBox="1"/>
            <p:nvPr/>
          </p:nvSpPr>
          <p:spPr>
            <a:xfrm>
              <a:off x="5198318" y="1100969"/>
              <a:ext cx="4566616" cy="627814"/>
            </a:xfrm>
            <a:prstGeom prst="rect">
              <a:avLst/>
            </a:prstGeom>
            <a:noFill/>
          </p:spPr>
          <p:txBody>
            <a:bodyPr wrap="squar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Windows Server container(s)</a:t>
              </a:r>
            </a:p>
          </p:txBody>
        </p:sp>
      </p:grpSp>
      <p:pic>
        <p:nvPicPr>
          <p:cNvPr id="60" name="Picture 59"/>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97733" y="2768791"/>
            <a:ext cx="2728372" cy="1003260"/>
          </a:xfrm>
          <a:prstGeom prst="rect">
            <a:avLst/>
          </a:prstGeom>
          <a:noFill/>
          <a:ln>
            <a:noFill/>
          </a:ln>
        </p:spPr>
      </p:pic>
      <p:sp>
        <p:nvSpPr>
          <p:cNvPr id="61" name="Rectangle 60"/>
          <p:cNvSpPr/>
          <p:nvPr/>
        </p:nvSpPr>
        <p:spPr bwMode="auto">
          <a:xfrm>
            <a:off x="2797733" y="2138794"/>
            <a:ext cx="2728372"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4" name="Group 3"/>
          <p:cNvGrpSpPr/>
          <p:nvPr/>
        </p:nvGrpSpPr>
        <p:grpSpPr>
          <a:xfrm>
            <a:off x="3480636" y="1361833"/>
            <a:ext cx="1362566" cy="708176"/>
            <a:chOff x="3641119" y="1483199"/>
            <a:chExt cx="1389888" cy="722376"/>
          </a:xfrm>
        </p:grpSpPr>
        <p:sp>
          <p:nvSpPr>
            <p:cNvPr id="3" name="Rectangle 2"/>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5" name="Group 4"/>
          <p:cNvGrpSpPr/>
          <p:nvPr/>
        </p:nvGrpSpPr>
        <p:grpSpPr>
          <a:xfrm>
            <a:off x="453820" y="1482717"/>
            <a:ext cx="2271031" cy="941332"/>
            <a:chOff x="299323" y="1630909"/>
            <a:chExt cx="2316570" cy="960208"/>
          </a:xfrm>
        </p:grpSpPr>
        <p:sp>
          <p:nvSpPr>
            <p:cNvPr id="65" name="Freeform 17"/>
            <p:cNvSpPr>
              <a:spLocks noChangeAspect="1"/>
            </p:cNvSpPr>
            <p:nvPr/>
          </p:nvSpPr>
          <p:spPr bwMode="auto">
            <a:xfrm rot="5400000" flipH="1">
              <a:off x="2220653" y="1912426"/>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66" name="TextBox 65"/>
            <p:cNvSpPr txBox="1"/>
            <p:nvPr/>
          </p:nvSpPr>
          <p:spPr>
            <a:xfrm>
              <a:off x="299323" y="1630909"/>
              <a:ext cx="1818933"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Hyper-V</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container(s)</a:t>
              </a:r>
            </a:p>
          </p:txBody>
        </p:sp>
      </p:grpSp>
    </p:spTree>
    <p:extLst>
      <p:ext uri="{BB962C8B-B14F-4D97-AF65-F5344CB8AC3E}">
        <p14:creationId xmlns:p14="http://schemas.microsoft.com/office/powerpoint/2010/main" val="2305356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70795" y="1754733"/>
            <a:ext cx="11653523" cy="1451605"/>
          </a:xfrm>
        </p:spPr>
        <p:txBody>
          <a:bodyPr>
            <a:normAutofit/>
          </a:bodyPr>
          <a:lstStyle/>
          <a:p>
            <a:pPr marL="0" indent="0">
              <a:buNone/>
            </a:pPr>
            <a:r>
              <a:rPr lang="en-GB" sz="2200" dirty="0">
                <a:solidFill>
                  <a:srgbClr val="0000FF"/>
                </a:solidFill>
                <a:latin typeface="Lucida Console" panose="020B0609040504020204" pitchFamily="49" charset="0"/>
              </a:rPr>
              <a:t>Install-</a:t>
            </a:r>
            <a:r>
              <a:rPr lang="en-GB" sz="2200" dirty="0" err="1">
                <a:solidFill>
                  <a:srgbClr val="0000FF"/>
                </a:solidFill>
                <a:latin typeface="Lucida Console" panose="020B0609040504020204" pitchFamily="49" charset="0"/>
              </a:rPr>
              <a:t>NanoServerPackage</a:t>
            </a:r>
            <a:r>
              <a:rPr lang="en-GB" sz="2200" dirty="0">
                <a:solidFill>
                  <a:prstClr val="black"/>
                </a:solidFill>
                <a:latin typeface="Lucida Console" panose="020B0609040504020204" pitchFamily="49" charset="0"/>
              </a:rPr>
              <a:t> </a:t>
            </a:r>
            <a:r>
              <a:rPr lang="en-GB" sz="2200" dirty="0">
                <a:solidFill>
                  <a:srgbClr val="8A2BE2"/>
                </a:solidFill>
                <a:latin typeface="Lucida Console" panose="020B0609040504020204" pitchFamily="49" charset="0"/>
              </a:rPr>
              <a:t>Microsoft-</a:t>
            </a:r>
            <a:r>
              <a:rPr lang="en-GB" sz="2200" dirty="0" err="1">
                <a:solidFill>
                  <a:srgbClr val="8A2BE2"/>
                </a:solidFill>
                <a:latin typeface="Lucida Console" panose="020B0609040504020204" pitchFamily="49" charset="0"/>
              </a:rPr>
              <a:t>NanoServer</a:t>
            </a:r>
            <a:r>
              <a:rPr lang="en-GB" sz="2200" dirty="0">
                <a:solidFill>
                  <a:srgbClr val="8A2BE2"/>
                </a:solidFill>
                <a:latin typeface="Lucida Console" panose="020B0609040504020204" pitchFamily="49" charset="0"/>
              </a:rPr>
              <a:t>-Compute-Package </a:t>
            </a:r>
          </a:p>
          <a:p>
            <a:pPr marL="0" indent="0">
              <a:buNone/>
            </a:pPr>
            <a:endParaRPr lang="en-GB" sz="2200" dirty="0"/>
          </a:p>
          <a:p>
            <a:pPr marL="0" indent="0">
              <a:buNone/>
            </a:pPr>
            <a:r>
              <a:rPr lang="en-GB" sz="2200" dirty="0" err="1">
                <a:latin typeface="Lucida Console" panose="020B0609040504020204" pitchFamily="49" charset="0"/>
              </a:rPr>
              <a:t>docker</a:t>
            </a:r>
            <a:r>
              <a:rPr lang="en-GB" sz="2200" dirty="0">
                <a:latin typeface="Lucida Console" panose="020B0609040504020204" pitchFamily="49" charset="0"/>
              </a:rPr>
              <a:t> run -d --isolation=</a:t>
            </a:r>
            <a:r>
              <a:rPr lang="en-GB" sz="2200" dirty="0" err="1">
                <a:latin typeface="Lucida Console" panose="020B0609040504020204" pitchFamily="49" charset="0"/>
              </a:rPr>
              <a:t>hyperv</a:t>
            </a:r>
            <a:r>
              <a:rPr lang="en-GB" sz="2200" dirty="0">
                <a:latin typeface="Lucida Console" panose="020B0609040504020204" pitchFamily="49" charset="0"/>
              </a:rPr>
              <a:t> </a:t>
            </a:r>
            <a:r>
              <a:rPr lang="en-GB" sz="2200" dirty="0" err="1">
                <a:latin typeface="Lucida Console" panose="020B0609040504020204" pitchFamily="49" charset="0"/>
              </a:rPr>
              <a:t>nanoserver</a:t>
            </a:r>
            <a:r>
              <a:rPr lang="en-GB" sz="2200" dirty="0">
                <a:latin typeface="Lucida Console" panose="020B0609040504020204" pitchFamily="49" charset="0"/>
              </a:rPr>
              <a:t> </a:t>
            </a:r>
            <a:r>
              <a:rPr lang="en-GB" sz="2200" dirty="0" err="1">
                <a:latin typeface="Lucida Console" panose="020B0609040504020204" pitchFamily="49" charset="0"/>
              </a:rPr>
              <a:t>cmd</a:t>
            </a:r>
            <a:r>
              <a:rPr lang="en-GB" sz="2200" dirty="0">
                <a:latin typeface="Lucida Console" panose="020B0609040504020204" pitchFamily="49" charset="0"/>
              </a:rPr>
              <a:t> </a:t>
            </a:r>
            <a:endParaRPr lang="en-GB" dirty="0"/>
          </a:p>
          <a:p>
            <a:pPr marL="0" indent="0">
              <a:buNone/>
            </a:pPr>
            <a:endParaRPr lang="en-GB" dirty="0"/>
          </a:p>
          <a:p>
            <a:endParaRPr lang="en-GB" dirty="0"/>
          </a:p>
        </p:txBody>
      </p:sp>
      <p:sp>
        <p:nvSpPr>
          <p:cNvPr id="3" name="Title 2"/>
          <p:cNvSpPr>
            <a:spLocks noGrp="1"/>
          </p:cNvSpPr>
          <p:nvPr>
            <p:ph type="title"/>
          </p:nvPr>
        </p:nvSpPr>
        <p:spPr/>
        <p:txBody>
          <a:bodyPr/>
          <a:lstStyle/>
          <a:p>
            <a:r>
              <a:rPr lang="en-GB" dirty="0"/>
              <a:t>Creating Hyper-V Containers:</a:t>
            </a:r>
          </a:p>
        </p:txBody>
      </p:sp>
      <p:graphicFrame>
        <p:nvGraphicFramePr>
          <p:cNvPr id="5" name="Table 4"/>
          <p:cNvGraphicFramePr>
            <a:graphicFrameLocks noGrp="1"/>
          </p:cNvGraphicFramePr>
          <p:nvPr>
            <p:extLst>
              <p:ext uri="{D42A27DB-BD31-4B8C-83A1-F6EECF244321}">
                <p14:modId xmlns:p14="http://schemas.microsoft.com/office/powerpoint/2010/main" val="2263201463"/>
              </p:ext>
            </p:extLst>
          </p:nvPr>
        </p:nvGraphicFramePr>
        <p:xfrm>
          <a:off x="475013" y="3894415"/>
          <a:ext cx="11008425" cy="2000250"/>
        </p:xfrm>
        <a:graphic>
          <a:graphicData uri="http://schemas.openxmlformats.org/drawingml/2006/table">
            <a:tbl>
              <a:tblPr firstRow="1" firstCol="1" bandRow="1">
                <a:tableStyleId>{F2DE63D5-997A-4646-A377-4702673A728D}</a:tableStyleId>
              </a:tblPr>
              <a:tblGrid>
                <a:gridCol w="3669475">
                  <a:extLst>
                    <a:ext uri="{9D8B030D-6E8A-4147-A177-3AD203B41FA5}">
                      <a16:colId xmlns:a16="http://schemas.microsoft.com/office/drawing/2014/main" val="1721688848"/>
                    </a:ext>
                  </a:extLst>
                </a:gridCol>
                <a:gridCol w="3669475">
                  <a:extLst>
                    <a:ext uri="{9D8B030D-6E8A-4147-A177-3AD203B41FA5}">
                      <a16:colId xmlns:a16="http://schemas.microsoft.com/office/drawing/2014/main" val="1525549568"/>
                    </a:ext>
                  </a:extLst>
                </a:gridCol>
                <a:gridCol w="3669475">
                  <a:extLst>
                    <a:ext uri="{9D8B030D-6E8A-4147-A177-3AD203B41FA5}">
                      <a16:colId xmlns:a16="http://schemas.microsoft.com/office/drawing/2014/main" val="2439805049"/>
                    </a:ext>
                  </a:extLst>
                </a:gridCol>
              </a:tblGrid>
              <a:tr h="0">
                <a:tc>
                  <a:txBody>
                    <a:bodyPr/>
                    <a:lstStyle/>
                    <a:p>
                      <a:r>
                        <a:rPr lang="en-GB" sz="2000" dirty="0"/>
                        <a:t>Host Operating System</a:t>
                      </a:r>
                    </a:p>
                  </a:txBody>
                  <a:tcPr marL="47625" marR="47625" marT="47625" marB="47625"/>
                </a:tc>
                <a:tc>
                  <a:txBody>
                    <a:bodyPr/>
                    <a:lstStyle/>
                    <a:p>
                      <a:r>
                        <a:rPr lang="en-GB" sz="2000" dirty="0"/>
                        <a:t>Windows Server container</a:t>
                      </a:r>
                    </a:p>
                  </a:txBody>
                  <a:tcPr marL="47625" marR="47625" marT="47625" marB="47625"/>
                </a:tc>
                <a:tc>
                  <a:txBody>
                    <a:bodyPr/>
                    <a:lstStyle/>
                    <a:p>
                      <a:r>
                        <a:rPr lang="en-GB" sz="2000"/>
                        <a:t>Hyper-V container</a:t>
                      </a:r>
                    </a:p>
                  </a:txBody>
                  <a:tcPr marL="47625" marR="47625" marT="47625" marB="47625"/>
                </a:tc>
                <a:extLst>
                  <a:ext uri="{0D108BD9-81ED-4DB2-BD59-A6C34878D82A}">
                    <a16:rowId xmlns:a16="http://schemas.microsoft.com/office/drawing/2014/main" val="543547116"/>
                  </a:ext>
                </a:extLst>
              </a:tr>
              <a:tr h="0">
                <a:tc>
                  <a:txBody>
                    <a:bodyPr/>
                    <a:lstStyle/>
                    <a:p>
                      <a:r>
                        <a:rPr lang="en-GB" sz="2000"/>
                        <a:t>Windows Server 2016 Full UI</a:t>
                      </a:r>
                    </a:p>
                  </a:txBody>
                  <a:tcPr marL="47625" marR="47625" marT="47625" marB="47625"/>
                </a:tc>
                <a:tc>
                  <a:txBody>
                    <a:bodyPr/>
                    <a:lstStyle/>
                    <a:p>
                      <a:r>
                        <a:rPr lang="en-GB" sz="2000"/>
                        <a:t>Server Core image</a:t>
                      </a:r>
                    </a:p>
                  </a:txBody>
                  <a:tcPr marL="47625" marR="47625" marT="47625" marB="47625"/>
                </a:tc>
                <a:tc>
                  <a:txBody>
                    <a:bodyPr/>
                    <a:lstStyle/>
                    <a:p>
                      <a:r>
                        <a:rPr lang="en-GB" sz="2000"/>
                        <a:t>Nano Server image</a:t>
                      </a:r>
                    </a:p>
                  </a:txBody>
                  <a:tcPr marL="47625" marR="47625" marT="47625" marB="47625"/>
                </a:tc>
                <a:extLst>
                  <a:ext uri="{0D108BD9-81ED-4DB2-BD59-A6C34878D82A}">
                    <a16:rowId xmlns:a16="http://schemas.microsoft.com/office/drawing/2014/main" val="2044530214"/>
                  </a:ext>
                </a:extLst>
              </a:tr>
              <a:tr h="0">
                <a:tc>
                  <a:txBody>
                    <a:bodyPr/>
                    <a:lstStyle/>
                    <a:p>
                      <a:r>
                        <a:rPr lang="en-GB" sz="2000"/>
                        <a:t>Windows Server 2016 Core</a:t>
                      </a:r>
                    </a:p>
                  </a:txBody>
                  <a:tcPr marL="47625" marR="47625" marT="47625" marB="47625"/>
                </a:tc>
                <a:tc>
                  <a:txBody>
                    <a:bodyPr/>
                    <a:lstStyle/>
                    <a:p>
                      <a:r>
                        <a:rPr lang="en-GB" sz="2000"/>
                        <a:t>Server Core image</a:t>
                      </a:r>
                    </a:p>
                  </a:txBody>
                  <a:tcPr marL="47625" marR="47625" marT="47625" marB="47625"/>
                </a:tc>
                <a:tc>
                  <a:txBody>
                    <a:bodyPr/>
                    <a:lstStyle/>
                    <a:p>
                      <a:r>
                        <a:rPr lang="en-GB" sz="2000"/>
                        <a:t>Nano Server image</a:t>
                      </a:r>
                    </a:p>
                  </a:txBody>
                  <a:tcPr marL="47625" marR="47625" marT="47625" marB="47625"/>
                </a:tc>
                <a:extLst>
                  <a:ext uri="{0D108BD9-81ED-4DB2-BD59-A6C34878D82A}">
                    <a16:rowId xmlns:a16="http://schemas.microsoft.com/office/drawing/2014/main" val="3437216707"/>
                  </a:ext>
                </a:extLst>
              </a:tr>
              <a:tr h="0">
                <a:tc>
                  <a:txBody>
                    <a:bodyPr/>
                    <a:lstStyle/>
                    <a:p>
                      <a:r>
                        <a:rPr lang="en-GB" sz="2000"/>
                        <a:t>Windows Server 2016 Nano</a:t>
                      </a:r>
                    </a:p>
                  </a:txBody>
                  <a:tcPr marL="47625" marR="47625" marT="47625" marB="47625"/>
                </a:tc>
                <a:tc>
                  <a:txBody>
                    <a:bodyPr/>
                    <a:lstStyle/>
                    <a:p>
                      <a:r>
                        <a:rPr lang="en-GB" sz="2000"/>
                        <a:t>Nano Server image</a:t>
                      </a:r>
                    </a:p>
                  </a:txBody>
                  <a:tcPr marL="47625" marR="47625" marT="47625" marB="47625"/>
                </a:tc>
                <a:tc>
                  <a:txBody>
                    <a:bodyPr/>
                    <a:lstStyle/>
                    <a:p>
                      <a:r>
                        <a:rPr lang="en-GB" sz="2000"/>
                        <a:t>Nano Server image</a:t>
                      </a:r>
                    </a:p>
                  </a:txBody>
                  <a:tcPr marL="47625" marR="47625" marT="47625" marB="47625"/>
                </a:tc>
                <a:extLst>
                  <a:ext uri="{0D108BD9-81ED-4DB2-BD59-A6C34878D82A}">
                    <a16:rowId xmlns:a16="http://schemas.microsoft.com/office/drawing/2014/main" val="1851473523"/>
                  </a:ext>
                </a:extLst>
              </a:tr>
              <a:tr h="0">
                <a:tc>
                  <a:txBody>
                    <a:bodyPr/>
                    <a:lstStyle/>
                    <a:p>
                      <a:r>
                        <a:rPr lang="en-GB" sz="2000" dirty="0"/>
                        <a:t>Windows 10</a:t>
                      </a:r>
                    </a:p>
                  </a:txBody>
                  <a:tcPr marL="47625" marR="47625" marT="47625" marB="47625"/>
                </a:tc>
                <a:tc>
                  <a:txBody>
                    <a:bodyPr/>
                    <a:lstStyle/>
                    <a:p>
                      <a:r>
                        <a:rPr lang="en-GB" sz="2000" dirty="0"/>
                        <a:t>Not Available</a:t>
                      </a:r>
                    </a:p>
                  </a:txBody>
                  <a:tcPr marL="47625" marR="47625" marT="47625" marB="47625"/>
                </a:tc>
                <a:tc>
                  <a:txBody>
                    <a:bodyPr/>
                    <a:lstStyle/>
                    <a:p>
                      <a:r>
                        <a:rPr lang="en-GB" sz="2000" dirty="0"/>
                        <a:t>Nano Server image</a:t>
                      </a:r>
                    </a:p>
                  </a:txBody>
                  <a:tcPr marL="47625" marR="47625" marT="47625" marB="47625"/>
                </a:tc>
                <a:extLst>
                  <a:ext uri="{0D108BD9-81ED-4DB2-BD59-A6C34878D82A}">
                    <a16:rowId xmlns:a16="http://schemas.microsoft.com/office/drawing/2014/main" val="2157140477"/>
                  </a:ext>
                </a:extLst>
              </a:tr>
            </a:tbl>
          </a:graphicData>
        </a:graphic>
      </p:graphicFrame>
      <p:sp>
        <p:nvSpPr>
          <p:cNvPr id="2" name="Rectangle 1"/>
          <p:cNvSpPr/>
          <p:nvPr/>
        </p:nvSpPr>
        <p:spPr>
          <a:xfrm>
            <a:off x="1788195" y="6074424"/>
            <a:ext cx="5851282" cy="369332"/>
          </a:xfrm>
          <a:prstGeom prst="rect">
            <a:avLst/>
          </a:prstGeom>
        </p:spPr>
        <p:txBody>
          <a:bodyPr wrap="none">
            <a:spAutoFit/>
          </a:bodyPr>
          <a:lstStyle/>
          <a:p>
            <a:r>
              <a:rPr lang="en-GB" dirty="0"/>
              <a:t>Hyper-V is the default and only option on Windows 10 </a:t>
            </a:r>
          </a:p>
        </p:txBody>
      </p:sp>
      <p:cxnSp>
        <p:nvCxnSpPr>
          <p:cNvPr id="7" name="Straight Arrow Connector 6"/>
          <p:cNvCxnSpPr>
            <a:cxnSpLocks/>
          </p:cNvCxnSpPr>
          <p:nvPr/>
        </p:nvCxnSpPr>
        <p:spPr>
          <a:xfrm flipH="1" flipV="1">
            <a:off x="2220686" y="5714905"/>
            <a:ext cx="439387" cy="359519"/>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590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Docker for Windows</a:t>
            </a:r>
          </a:p>
        </p:txBody>
      </p:sp>
    </p:spTree>
    <p:extLst>
      <p:ext uri="{BB962C8B-B14F-4D97-AF65-F5344CB8AC3E}">
        <p14:creationId xmlns:p14="http://schemas.microsoft.com/office/powerpoint/2010/main" val="3914361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6" y="2099412"/>
            <a:ext cx="11653523" cy="1796217"/>
          </a:xfrm>
        </p:spPr>
        <p:txBody>
          <a:bodyPr/>
          <a:lstStyle/>
          <a:p>
            <a:r>
              <a:rPr lang="en-GB" dirty="0"/>
              <a:t>Containers Overview</a:t>
            </a:r>
          </a:p>
        </p:txBody>
      </p:sp>
    </p:spTree>
    <p:extLst>
      <p:ext uri="{BB962C8B-B14F-4D97-AF65-F5344CB8AC3E}">
        <p14:creationId xmlns:p14="http://schemas.microsoft.com/office/powerpoint/2010/main" val="3212686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Docker for Windows</a:t>
            </a:r>
          </a:p>
        </p:txBody>
      </p:sp>
      <p:sp>
        <p:nvSpPr>
          <p:cNvPr id="4" name="Rectangle 3"/>
          <p:cNvSpPr/>
          <p:nvPr/>
        </p:nvSpPr>
        <p:spPr bwMode="auto">
          <a:xfrm>
            <a:off x="794479" y="1439056"/>
            <a:ext cx="10478124" cy="5076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244182" y="5784026"/>
            <a:ext cx="9533746" cy="58461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Hyper-V</a:t>
            </a:r>
          </a:p>
        </p:txBody>
      </p:sp>
      <p:sp>
        <p:nvSpPr>
          <p:cNvPr id="6" name="Rectangle 5"/>
          <p:cNvSpPr/>
          <p:nvPr/>
        </p:nvSpPr>
        <p:spPr bwMode="auto">
          <a:xfrm>
            <a:off x="4519535" y="1614788"/>
            <a:ext cx="6258394" cy="4022780"/>
          </a:xfrm>
          <a:prstGeom prst="rect">
            <a:avLst/>
          </a:prstGeom>
          <a:solidFill>
            <a:schemeClr val="accent5"/>
          </a:solid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Linux VM: </a:t>
            </a:r>
            <a:r>
              <a:rPr lang="en-GB" sz="2400" dirty="0" err="1">
                <a:gradFill>
                  <a:gsLst>
                    <a:gs pos="0">
                      <a:srgbClr val="FFFFFF"/>
                    </a:gs>
                    <a:gs pos="100000">
                      <a:srgbClr val="FFFFFF"/>
                    </a:gs>
                  </a:gsLst>
                  <a:lin ang="5400000" scaled="0"/>
                </a:gradFill>
                <a:ea typeface="Segoe UI" pitchFamily="34" charset="0"/>
                <a:cs typeface="Segoe UI" pitchFamily="34" charset="0"/>
              </a:rPr>
              <a:t>MobyLinuxVM</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244182" y="1614788"/>
            <a:ext cx="3087975" cy="402278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Windows 10</a:t>
            </a:r>
          </a:p>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Parent OS</a:t>
            </a:r>
          </a:p>
        </p:txBody>
      </p:sp>
      <p:sp>
        <p:nvSpPr>
          <p:cNvPr id="8" name="Rectangle 7"/>
          <p:cNvSpPr/>
          <p:nvPr/>
        </p:nvSpPr>
        <p:spPr bwMode="auto">
          <a:xfrm>
            <a:off x="1431559" y="4895103"/>
            <a:ext cx="2765687" cy="539646"/>
          </a:xfrm>
          <a:prstGeom prst="rect">
            <a:avLst/>
          </a:prstGeom>
          <a:solidFill>
            <a:schemeClr val="accent2"/>
          </a:solidFill>
          <a:ln w="381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Docker CLI</a:t>
            </a:r>
          </a:p>
        </p:txBody>
      </p:sp>
      <p:sp>
        <p:nvSpPr>
          <p:cNvPr id="9" name="Rectangle 8"/>
          <p:cNvSpPr/>
          <p:nvPr/>
        </p:nvSpPr>
        <p:spPr bwMode="auto">
          <a:xfrm>
            <a:off x="5457221" y="2429702"/>
            <a:ext cx="1257274"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A</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(v1.1)</a:t>
            </a:r>
          </a:p>
        </p:txBody>
      </p:sp>
      <p:sp>
        <p:nvSpPr>
          <p:cNvPr id="15" name="Rectangle 14"/>
          <p:cNvSpPr/>
          <p:nvPr/>
        </p:nvSpPr>
        <p:spPr bwMode="auto">
          <a:xfrm>
            <a:off x="4781860" y="4882653"/>
            <a:ext cx="5828637" cy="5520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5457220" y="3664369"/>
            <a:ext cx="1257275"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B</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(v1.9)</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8734710" y="3674010"/>
            <a:ext cx="1211786" cy="98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C</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(v5.3)</a:t>
            </a:r>
          </a:p>
        </p:txBody>
      </p:sp>
      <p:sp>
        <p:nvSpPr>
          <p:cNvPr id="18" name="Rectangle 17"/>
          <p:cNvSpPr/>
          <p:nvPr/>
        </p:nvSpPr>
        <p:spPr bwMode="auto">
          <a:xfrm>
            <a:off x="7118710" y="3674949"/>
            <a:ext cx="1211786"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C</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(v5.2)</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8668139" y="2429701"/>
            <a:ext cx="1278357"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B</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(v1.8)</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7118710" y="2429701"/>
            <a:ext cx="1219283"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B</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(v1.7)</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69786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Docker for Windows (with </a:t>
            </a:r>
            <a:r>
              <a:rPr lang="en-GB" dirty="0" err="1"/>
              <a:t>Nanoserver</a:t>
            </a:r>
            <a:r>
              <a:rPr lang="en-GB" dirty="0"/>
              <a:t>)</a:t>
            </a:r>
          </a:p>
        </p:txBody>
      </p:sp>
      <p:sp>
        <p:nvSpPr>
          <p:cNvPr id="4" name="Rectangle 3"/>
          <p:cNvSpPr/>
          <p:nvPr/>
        </p:nvSpPr>
        <p:spPr bwMode="auto">
          <a:xfrm>
            <a:off x="794479" y="1439056"/>
            <a:ext cx="10478124" cy="5076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244182" y="5784026"/>
            <a:ext cx="9533746" cy="58461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Hyper-V</a:t>
            </a:r>
          </a:p>
        </p:txBody>
      </p:sp>
      <p:sp>
        <p:nvSpPr>
          <p:cNvPr id="6" name="Rectangle 5"/>
          <p:cNvSpPr/>
          <p:nvPr/>
        </p:nvSpPr>
        <p:spPr bwMode="auto">
          <a:xfrm>
            <a:off x="3875479" y="1614788"/>
            <a:ext cx="3348000" cy="4022780"/>
          </a:xfrm>
          <a:prstGeom prst="rect">
            <a:avLst/>
          </a:prstGeom>
          <a:solidFill>
            <a:schemeClr val="accent5"/>
          </a:solidFill>
          <a:ln w="571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Linux VM: </a:t>
            </a:r>
            <a:r>
              <a:rPr lang="en-GB" sz="2400" dirty="0" err="1">
                <a:gradFill>
                  <a:gsLst>
                    <a:gs pos="0">
                      <a:srgbClr val="FFFFFF"/>
                    </a:gs>
                    <a:gs pos="100000">
                      <a:srgbClr val="FFFFFF"/>
                    </a:gs>
                  </a:gsLst>
                  <a:lin ang="5400000" scaled="0"/>
                </a:gradFill>
                <a:ea typeface="Segoe UI" pitchFamily="34" charset="0"/>
                <a:cs typeface="Segoe UI" pitchFamily="34" charset="0"/>
              </a:rPr>
              <a:t>MobyVM</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244183" y="1614788"/>
            <a:ext cx="2443920" cy="402278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Windows 10</a:t>
            </a:r>
          </a:p>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Parent OS</a:t>
            </a:r>
          </a:p>
        </p:txBody>
      </p:sp>
      <p:sp>
        <p:nvSpPr>
          <p:cNvPr id="8" name="Rectangle 7"/>
          <p:cNvSpPr/>
          <p:nvPr/>
        </p:nvSpPr>
        <p:spPr bwMode="auto">
          <a:xfrm>
            <a:off x="1431559" y="4895103"/>
            <a:ext cx="2076139" cy="539646"/>
          </a:xfrm>
          <a:prstGeom prst="rect">
            <a:avLst/>
          </a:prstGeom>
          <a:solidFill>
            <a:schemeClr val="accent2"/>
          </a:solidFill>
          <a:ln w="381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Docker CLI</a:t>
            </a:r>
          </a:p>
        </p:txBody>
      </p:sp>
      <p:sp>
        <p:nvSpPr>
          <p:cNvPr id="9" name="Rectangle 8"/>
          <p:cNvSpPr/>
          <p:nvPr/>
        </p:nvSpPr>
        <p:spPr bwMode="auto">
          <a:xfrm>
            <a:off x="4137806" y="2429700"/>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A</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(v1.1)</a:t>
            </a:r>
          </a:p>
        </p:txBody>
      </p:sp>
      <p:sp>
        <p:nvSpPr>
          <p:cNvPr id="15" name="Rectangle 14"/>
          <p:cNvSpPr/>
          <p:nvPr/>
        </p:nvSpPr>
        <p:spPr bwMode="auto">
          <a:xfrm>
            <a:off x="4137808" y="4882653"/>
            <a:ext cx="2699737" cy="5520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16" name="Rectangle 15"/>
          <p:cNvSpPr/>
          <p:nvPr/>
        </p:nvSpPr>
        <p:spPr bwMode="auto">
          <a:xfrm>
            <a:off x="4137807" y="3674949"/>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B</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(v1.9)</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577545" y="3656842"/>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C</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(v5.2)</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5577545" y="2429699"/>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B</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(v1.7)</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425845" y="1614788"/>
            <a:ext cx="3348000" cy="4022780"/>
          </a:xfrm>
          <a:prstGeom prst="rect">
            <a:avLst/>
          </a:prstGeom>
          <a:solidFill>
            <a:schemeClr val="accent5"/>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err="1">
                <a:gradFill>
                  <a:gsLst>
                    <a:gs pos="0">
                      <a:srgbClr val="FFFFFF"/>
                    </a:gs>
                    <a:gs pos="100000">
                      <a:srgbClr val="FFFFFF"/>
                    </a:gs>
                  </a:gsLst>
                  <a:lin ang="5400000" scaled="0"/>
                </a:gradFill>
                <a:ea typeface="Segoe UI" pitchFamily="34" charset="0"/>
                <a:cs typeface="Segoe UI" pitchFamily="34" charset="0"/>
              </a:rPr>
              <a:t>Nanoserver</a:t>
            </a:r>
            <a:r>
              <a:rPr lang="en-GB" sz="2400" dirty="0">
                <a:gradFill>
                  <a:gsLst>
                    <a:gs pos="0">
                      <a:srgbClr val="FFFFFF"/>
                    </a:gs>
                    <a:gs pos="100000">
                      <a:srgbClr val="FFFFFF"/>
                    </a:gs>
                  </a:gsLst>
                  <a:lin ang="5400000" scaled="0"/>
                </a:gradFill>
                <a:ea typeface="Segoe UI" pitchFamily="34" charset="0"/>
                <a:cs typeface="Segoe UI" pitchFamily="34" charset="0"/>
              </a:rPr>
              <a:t> VM</a:t>
            </a:r>
          </a:p>
        </p:txBody>
      </p:sp>
      <p:sp>
        <p:nvSpPr>
          <p:cNvPr id="22" name="Rectangle 21"/>
          <p:cNvSpPr/>
          <p:nvPr/>
        </p:nvSpPr>
        <p:spPr bwMode="auto">
          <a:xfrm>
            <a:off x="7737944" y="2429700"/>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G</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(v2.1)</a:t>
            </a:r>
          </a:p>
        </p:txBody>
      </p:sp>
      <p:sp>
        <p:nvSpPr>
          <p:cNvPr id="23" name="Rectangle 22"/>
          <p:cNvSpPr/>
          <p:nvPr/>
        </p:nvSpPr>
        <p:spPr bwMode="auto">
          <a:xfrm>
            <a:off x="7737946" y="4882653"/>
            <a:ext cx="2699737" cy="55209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4" name="Rectangle 23"/>
          <p:cNvSpPr/>
          <p:nvPr/>
        </p:nvSpPr>
        <p:spPr bwMode="auto">
          <a:xfrm>
            <a:off x="7737945" y="3674949"/>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H</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(v1.4)</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177683" y="3656842"/>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I</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(v7.3)</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9177683" y="2429699"/>
            <a:ext cx="1260000" cy="994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App H</a:t>
            </a:r>
            <a:br>
              <a:rPr lang="en-GB" sz="2400" dirty="0">
                <a:gradFill>
                  <a:gsLst>
                    <a:gs pos="0">
                      <a:srgbClr val="FFFFFF"/>
                    </a:gs>
                    <a:gs pos="100000">
                      <a:srgbClr val="FFFFFF"/>
                    </a:gs>
                  </a:gsLst>
                  <a:lin ang="5400000" scaled="0"/>
                </a:gradFill>
                <a:ea typeface="Segoe UI" pitchFamily="34" charset="0"/>
                <a:cs typeface="Segoe UI" pitchFamily="34" charset="0"/>
              </a:rPr>
            </a:br>
            <a:r>
              <a:rPr lang="en-GB" sz="2400" dirty="0">
                <a:gradFill>
                  <a:gsLst>
                    <a:gs pos="0">
                      <a:srgbClr val="FFFFFF"/>
                    </a:gs>
                    <a:gs pos="100000">
                      <a:srgbClr val="FFFFFF"/>
                    </a:gs>
                  </a:gsLst>
                  <a:lin ang="5400000" scaled="0"/>
                </a:gradFill>
                <a:ea typeface="Segoe UI" pitchFamily="34" charset="0"/>
                <a:cs typeface="Segoe UI" pitchFamily="34" charset="0"/>
              </a:rPr>
              <a:t>(v1.3)</a:t>
            </a:r>
            <a:br>
              <a:rPr lang="en-GB" sz="2400" dirty="0">
                <a:gradFill>
                  <a:gsLst>
                    <a:gs pos="0">
                      <a:srgbClr val="FFFFFF"/>
                    </a:gs>
                    <a:gs pos="100000">
                      <a:srgbClr val="FFFFFF"/>
                    </a:gs>
                  </a:gsLst>
                  <a:lin ang="5400000" scaled="0"/>
                </a:gradFill>
                <a:ea typeface="Segoe UI" pitchFamily="34" charset="0"/>
                <a:cs typeface="Segoe UI" pitchFamily="34" charset="0"/>
              </a:rPr>
            </a:b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8373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Docker for Windows</a:t>
            </a:r>
          </a:p>
        </p:txBody>
      </p:sp>
    </p:spTree>
    <p:extLst>
      <p:ext uri="{BB962C8B-B14F-4D97-AF65-F5344CB8AC3E}">
        <p14:creationId xmlns:p14="http://schemas.microsoft.com/office/powerpoint/2010/main" val="33523191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and Containers</a:t>
            </a:r>
          </a:p>
        </p:txBody>
      </p:sp>
    </p:spTree>
    <p:extLst>
      <p:ext uri="{BB962C8B-B14F-4D97-AF65-F5344CB8AC3E}">
        <p14:creationId xmlns:p14="http://schemas.microsoft.com/office/powerpoint/2010/main" val="33974105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0" y="4377"/>
            <a:ext cx="12192000" cy="6889457"/>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Freeform 82"/>
          <p:cNvSpPr>
            <a:spLocks/>
          </p:cNvSpPr>
          <p:nvPr/>
        </p:nvSpPr>
        <p:spPr bwMode="auto">
          <a:xfrm>
            <a:off x="8569013" y="263741"/>
            <a:ext cx="3689974" cy="2116585"/>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127">
              <a:defRPr/>
            </a:pPr>
            <a:endParaRPr lang="en-US" sz="1799" kern="0">
              <a:solidFill>
                <a:srgbClr val="000000"/>
              </a:solidFill>
            </a:endParaRPr>
          </a:p>
        </p:txBody>
      </p:sp>
      <p:sp>
        <p:nvSpPr>
          <p:cNvPr id="28" name="Freeform 82"/>
          <p:cNvSpPr>
            <a:spLocks/>
          </p:cNvSpPr>
          <p:nvPr/>
        </p:nvSpPr>
        <p:spPr bwMode="auto">
          <a:xfrm>
            <a:off x="9128592" y="860954"/>
            <a:ext cx="2617150" cy="1501208"/>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defTabSz="914127">
              <a:defRPr/>
            </a:pPr>
            <a:endParaRPr lang="en-US" sz="1799" kern="0">
              <a:solidFill>
                <a:srgbClr val="000000"/>
              </a:solidFill>
            </a:endParaRPr>
          </a:p>
        </p:txBody>
      </p:sp>
      <p:sp>
        <p:nvSpPr>
          <p:cNvPr id="4" name="Title 3"/>
          <p:cNvSpPr>
            <a:spLocks noGrp="1"/>
          </p:cNvSpPr>
          <p:nvPr>
            <p:ph type="title" idx="4294967295"/>
          </p:nvPr>
        </p:nvSpPr>
        <p:spPr>
          <a:xfrm>
            <a:off x="536575" y="290513"/>
            <a:ext cx="11655425" cy="898525"/>
          </a:xfrm>
        </p:spPr>
        <p:txBody>
          <a:bodyPr>
            <a:normAutofit fontScale="90000"/>
          </a:bodyPr>
          <a:lstStyle/>
          <a:p>
            <a:r>
              <a:rPr lang="de-DE" dirty="0"/>
              <a:t>Microsoft Azure &amp; Azure Stack</a:t>
            </a:r>
          </a:p>
        </p:txBody>
      </p:sp>
      <p:sp>
        <p:nvSpPr>
          <p:cNvPr id="165" name="AutoShape 51"/>
          <p:cNvSpPr>
            <a:spLocks noChangeAspect="1" noChangeArrowheads="1" noTextEdit="1"/>
          </p:cNvSpPr>
          <p:nvPr/>
        </p:nvSpPr>
        <p:spPr bwMode="auto">
          <a:xfrm>
            <a:off x="717453" y="3728588"/>
            <a:ext cx="1086293" cy="236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de-DE" sz="1765"/>
          </a:p>
        </p:txBody>
      </p:sp>
      <p:grpSp>
        <p:nvGrpSpPr>
          <p:cNvPr id="296" name="Group 295"/>
          <p:cNvGrpSpPr/>
          <p:nvPr/>
        </p:nvGrpSpPr>
        <p:grpSpPr>
          <a:xfrm>
            <a:off x="-1556" y="2639960"/>
            <a:ext cx="3641727" cy="3030103"/>
            <a:chOff x="-1588" y="2774950"/>
            <a:chExt cx="3714751" cy="3090863"/>
          </a:xfrm>
        </p:grpSpPr>
        <p:sp>
          <p:nvSpPr>
            <p:cNvPr id="118" name="AutoShape 3"/>
            <p:cNvSpPr>
              <a:spLocks noChangeAspect="1" noChangeArrowheads="1" noTextEdit="1"/>
            </p:cNvSpPr>
            <p:nvPr/>
          </p:nvSpPr>
          <p:spPr bwMode="auto">
            <a:xfrm>
              <a:off x="0" y="2774950"/>
              <a:ext cx="3713163"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de-DE" sz="1765"/>
            </a:p>
          </p:txBody>
        </p:sp>
        <p:sp>
          <p:nvSpPr>
            <p:cNvPr id="119" name="Freeform 5"/>
            <p:cNvSpPr>
              <a:spLocks/>
            </p:cNvSpPr>
            <p:nvPr/>
          </p:nvSpPr>
          <p:spPr bwMode="auto">
            <a:xfrm>
              <a:off x="-1588" y="2776538"/>
              <a:ext cx="3713163" cy="3089275"/>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0" name="Rectangle 6"/>
            <p:cNvSpPr>
              <a:spLocks noChangeArrowheads="1"/>
            </p:cNvSpPr>
            <p:nvPr/>
          </p:nvSpPr>
          <p:spPr bwMode="auto">
            <a:xfrm>
              <a:off x="454025" y="31861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1" name="Rectangle 7"/>
            <p:cNvSpPr>
              <a:spLocks noChangeArrowheads="1"/>
            </p:cNvSpPr>
            <p:nvPr/>
          </p:nvSpPr>
          <p:spPr bwMode="auto">
            <a:xfrm>
              <a:off x="322263" y="31861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2" name="Rectangle 8"/>
            <p:cNvSpPr>
              <a:spLocks noChangeArrowheads="1"/>
            </p:cNvSpPr>
            <p:nvPr/>
          </p:nvSpPr>
          <p:spPr bwMode="auto">
            <a:xfrm>
              <a:off x="190500" y="31861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3" name="Rectangle 9"/>
            <p:cNvSpPr>
              <a:spLocks noChangeArrowheads="1"/>
            </p:cNvSpPr>
            <p:nvPr/>
          </p:nvSpPr>
          <p:spPr bwMode="auto">
            <a:xfrm>
              <a:off x="57150" y="31861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4" name="Rectangle 10"/>
            <p:cNvSpPr>
              <a:spLocks noChangeArrowheads="1"/>
            </p:cNvSpPr>
            <p:nvPr/>
          </p:nvSpPr>
          <p:spPr bwMode="auto">
            <a:xfrm>
              <a:off x="454025" y="33099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5" name="Rectangle 11"/>
            <p:cNvSpPr>
              <a:spLocks noChangeArrowheads="1"/>
            </p:cNvSpPr>
            <p:nvPr/>
          </p:nvSpPr>
          <p:spPr bwMode="auto">
            <a:xfrm>
              <a:off x="322263" y="33099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6" name="Rectangle 12"/>
            <p:cNvSpPr>
              <a:spLocks noChangeArrowheads="1"/>
            </p:cNvSpPr>
            <p:nvPr/>
          </p:nvSpPr>
          <p:spPr bwMode="auto">
            <a:xfrm>
              <a:off x="190500" y="33099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7" name="Rectangle 13"/>
            <p:cNvSpPr>
              <a:spLocks noChangeArrowheads="1"/>
            </p:cNvSpPr>
            <p:nvPr/>
          </p:nvSpPr>
          <p:spPr bwMode="auto">
            <a:xfrm>
              <a:off x="57150" y="33099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8" name="Rectangle 14"/>
            <p:cNvSpPr>
              <a:spLocks noChangeArrowheads="1"/>
            </p:cNvSpPr>
            <p:nvPr/>
          </p:nvSpPr>
          <p:spPr bwMode="auto">
            <a:xfrm>
              <a:off x="454025" y="3432175"/>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29" name="Rectangle 15"/>
            <p:cNvSpPr>
              <a:spLocks noChangeArrowheads="1"/>
            </p:cNvSpPr>
            <p:nvPr/>
          </p:nvSpPr>
          <p:spPr bwMode="auto">
            <a:xfrm>
              <a:off x="322263" y="3432175"/>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0" name="Rectangle 16"/>
            <p:cNvSpPr>
              <a:spLocks noChangeArrowheads="1"/>
            </p:cNvSpPr>
            <p:nvPr/>
          </p:nvSpPr>
          <p:spPr bwMode="auto">
            <a:xfrm>
              <a:off x="190500" y="3432175"/>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1" name="Rectangle 17"/>
            <p:cNvSpPr>
              <a:spLocks noChangeArrowheads="1"/>
            </p:cNvSpPr>
            <p:nvPr/>
          </p:nvSpPr>
          <p:spPr bwMode="auto">
            <a:xfrm>
              <a:off x="57150" y="3432175"/>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2" name="Rectangle 18"/>
            <p:cNvSpPr>
              <a:spLocks noChangeArrowheads="1"/>
            </p:cNvSpPr>
            <p:nvPr/>
          </p:nvSpPr>
          <p:spPr bwMode="auto">
            <a:xfrm>
              <a:off x="454025" y="35544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3" name="Rectangle 19"/>
            <p:cNvSpPr>
              <a:spLocks noChangeArrowheads="1"/>
            </p:cNvSpPr>
            <p:nvPr/>
          </p:nvSpPr>
          <p:spPr bwMode="auto">
            <a:xfrm>
              <a:off x="322263" y="35544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4" name="Rectangle 20"/>
            <p:cNvSpPr>
              <a:spLocks noChangeArrowheads="1"/>
            </p:cNvSpPr>
            <p:nvPr/>
          </p:nvSpPr>
          <p:spPr bwMode="auto">
            <a:xfrm>
              <a:off x="190500" y="35544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5" name="Rectangle 21"/>
            <p:cNvSpPr>
              <a:spLocks noChangeArrowheads="1"/>
            </p:cNvSpPr>
            <p:nvPr/>
          </p:nvSpPr>
          <p:spPr bwMode="auto">
            <a:xfrm>
              <a:off x="57150" y="35544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6" name="Rectangle 22"/>
            <p:cNvSpPr>
              <a:spLocks noChangeArrowheads="1"/>
            </p:cNvSpPr>
            <p:nvPr/>
          </p:nvSpPr>
          <p:spPr bwMode="auto">
            <a:xfrm>
              <a:off x="454025" y="36782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7" name="Rectangle 23"/>
            <p:cNvSpPr>
              <a:spLocks noChangeArrowheads="1"/>
            </p:cNvSpPr>
            <p:nvPr/>
          </p:nvSpPr>
          <p:spPr bwMode="auto">
            <a:xfrm>
              <a:off x="322263" y="36782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8" name="Rectangle 24"/>
            <p:cNvSpPr>
              <a:spLocks noChangeArrowheads="1"/>
            </p:cNvSpPr>
            <p:nvPr/>
          </p:nvSpPr>
          <p:spPr bwMode="auto">
            <a:xfrm>
              <a:off x="190500" y="36782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39" name="Rectangle 25"/>
            <p:cNvSpPr>
              <a:spLocks noChangeArrowheads="1"/>
            </p:cNvSpPr>
            <p:nvPr/>
          </p:nvSpPr>
          <p:spPr bwMode="auto">
            <a:xfrm>
              <a:off x="57150" y="36782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0" name="Rectangle 26"/>
            <p:cNvSpPr>
              <a:spLocks noChangeArrowheads="1"/>
            </p:cNvSpPr>
            <p:nvPr/>
          </p:nvSpPr>
          <p:spPr bwMode="auto">
            <a:xfrm>
              <a:off x="454025" y="38004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1" name="Rectangle 27"/>
            <p:cNvSpPr>
              <a:spLocks noChangeArrowheads="1"/>
            </p:cNvSpPr>
            <p:nvPr/>
          </p:nvSpPr>
          <p:spPr bwMode="auto">
            <a:xfrm>
              <a:off x="322263" y="38004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2" name="Rectangle 28"/>
            <p:cNvSpPr>
              <a:spLocks noChangeArrowheads="1"/>
            </p:cNvSpPr>
            <p:nvPr/>
          </p:nvSpPr>
          <p:spPr bwMode="auto">
            <a:xfrm>
              <a:off x="190500" y="38004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3" name="Rectangle 29"/>
            <p:cNvSpPr>
              <a:spLocks noChangeArrowheads="1"/>
            </p:cNvSpPr>
            <p:nvPr/>
          </p:nvSpPr>
          <p:spPr bwMode="auto">
            <a:xfrm>
              <a:off x="57150" y="38004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4" name="Rectangle 30"/>
            <p:cNvSpPr>
              <a:spLocks noChangeArrowheads="1"/>
            </p:cNvSpPr>
            <p:nvPr/>
          </p:nvSpPr>
          <p:spPr bwMode="auto">
            <a:xfrm>
              <a:off x="454025" y="39227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5" name="Rectangle 31"/>
            <p:cNvSpPr>
              <a:spLocks noChangeArrowheads="1"/>
            </p:cNvSpPr>
            <p:nvPr/>
          </p:nvSpPr>
          <p:spPr bwMode="auto">
            <a:xfrm>
              <a:off x="322263" y="39227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6" name="Rectangle 32"/>
            <p:cNvSpPr>
              <a:spLocks noChangeArrowheads="1"/>
            </p:cNvSpPr>
            <p:nvPr/>
          </p:nvSpPr>
          <p:spPr bwMode="auto">
            <a:xfrm>
              <a:off x="190500" y="39227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7" name="Rectangle 33"/>
            <p:cNvSpPr>
              <a:spLocks noChangeArrowheads="1"/>
            </p:cNvSpPr>
            <p:nvPr/>
          </p:nvSpPr>
          <p:spPr bwMode="auto">
            <a:xfrm>
              <a:off x="57150" y="3922713"/>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8" name="Rectangle 34"/>
            <p:cNvSpPr>
              <a:spLocks noChangeArrowheads="1"/>
            </p:cNvSpPr>
            <p:nvPr/>
          </p:nvSpPr>
          <p:spPr bwMode="auto">
            <a:xfrm>
              <a:off x="454025" y="4044950"/>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49" name="Rectangle 35"/>
            <p:cNvSpPr>
              <a:spLocks noChangeArrowheads="1"/>
            </p:cNvSpPr>
            <p:nvPr/>
          </p:nvSpPr>
          <p:spPr bwMode="auto">
            <a:xfrm>
              <a:off x="322263" y="4044950"/>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0" name="Rectangle 36"/>
            <p:cNvSpPr>
              <a:spLocks noChangeArrowheads="1"/>
            </p:cNvSpPr>
            <p:nvPr/>
          </p:nvSpPr>
          <p:spPr bwMode="auto">
            <a:xfrm>
              <a:off x="190500" y="4044950"/>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1" name="Rectangle 37"/>
            <p:cNvSpPr>
              <a:spLocks noChangeArrowheads="1"/>
            </p:cNvSpPr>
            <p:nvPr/>
          </p:nvSpPr>
          <p:spPr bwMode="auto">
            <a:xfrm>
              <a:off x="57150" y="4044950"/>
              <a:ext cx="80963" cy="8255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2" name="Rectangle 38"/>
            <p:cNvSpPr>
              <a:spLocks noChangeArrowheads="1"/>
            </p:cNvSpPr>
            <p:nvPr/>
          </p:nvSpPr>
          <p:spPr bwMode="auto">
            <a:xfrm>
              <a:off x="454025" y="41687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3" name="Rectangle 39"/>
            <p:cNvSpPr>
              <a:spLocks noChangeArrowheads="1"/>
            </p:cNvSpPr>
            <p:nvPr/>
          </p:nvSpPr>
          <p:spPr bwMode="auto">
            <a:xfrm>
              <a:off x="322263" y="41687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4" name="Rectangle 40"/>
            <p:cNvSpPr>
              <a:spLocks noChangeArrowheads="1"/>
            </p:cNvSpPr>
            <p:nvPr/>
          </p:nvSpPr>
          <p:spPr bwMode="auto">
            <a:xfrm>
              <a:off x="190500" y="41687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5" name="Rectangle 41"/>
            <p:cNvSpPr>
              <a:spLocks noChangeArrowheads="1"/>
            </p:cNvSpPr>
            <p:nvPr/>
          </p:nvSpPr>
          <p:spPr bwMode="auto">
            <a:xfrm>
              <a:off x="57150" y="4168775"/>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6" name="Rectangle 42"/>
            <p:cNvSpPr>
              <a:spLocks noChangeArrowheads="1"/>
            </p:cNvSpPr>
            <p:nvPr/>
          </p:nvSpPr>
          <p:spPr bwMode="auto">
            <a:xfrm>
              <a:off x="454025" y="42910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7" name="Rectangle 43"/>
            <p:cNvSpPr>
              <a:spLocks noChangeArrowheads="1"/>
            </p:cNvSpPr>
            <p:nvPr/>
          </p:nvSpPr>
          <p:spPr bwMode="auto">
            <a:xfrm>
              <a:off x="322263" y="42910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8" name="Rectangle 44"/>
            <p:cNvSpPr>
              <a:spLocks noChangeArrowheads="1"/>
            </p:cNvSpPr>
            <p:nvPr/>
          </p:nvSpPr>
          <p:spPr bwMode="auto">
            <a:xfrm>
              <a:off x="190500" y="42910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59" name="Rectangle 45"/>
            <p:cNvSpPr>
              <a:spLocks noChangeArrowheads="1"/>
            </p:cNvSpPr>
            <p:nvPr/>
          </p:nvSpPr>
          <p:spPr bwMode="auto">
            <a:xfrm>
              <a:off x="57150" y="4291013"/>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0" name="Rectangle 46"/>
            <p:cNvSpPr>
              <a:spLocks noChangeArrowheads="1"/>
            </p:cNvSpPr>
            <p:nvPr/>
          </p:nvSpPr>
          <p:spPr bwMode="auto">
            <a:xfrm>
              <a:off x="454025" y="44148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1" name="Rectangle 47"/>
            <p:cNvSpPr>
              <a:spLocks noChangeArrowheads="1"/>
            </p:cNvSpPr>
            <p:nvPr/>
          </p:nvSpPr>
          <p:spPr bwMode="auto">
            <a:xfrm>
              <a:off x="322263" y="44148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2" name="Rectangle 48"/>
            <p:cNvSpPr>
              <a:spLocks noChangeArrowheads="1"/>
            </p:cNvSpPr>
            <p:nvPr/>
          </p:nvSpPr>
          <p:spPr bwMode="auto">
            <a:xfrm>
              <a:off x="190500" y="44148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3" name="Rectangle 49"/>
            <p:cNvSpPr>
              <a:spLocks noChangeArrowheads="1"/>
            </p:cNvSpPr>
            <p:nvPr/>
          </p:nvSpPr>
          <p:spPr bwMode="auto">
            <a:xfrm>
              <a:off x="57150" y="4414838"/>
              <a:ext cx="80963" cy="8096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6" name="Rectangle 53"/>
            <p:cNvSpPr>
              <a:spLocks noChangeArrowheads="1"/>
            </p:cNvSpPr>
            <p:nvPr/>
          </p:nvSpPr>
          <p:spPr bwMode="auto">
            <a:xfrm>
              <a:off x="1341438" y="3798888"/>
              <a:ext cx="66675" cy="207963"/>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7" name="Rectangle 54"/>
            <p:cNvSpPr>
              <a:spLocks noChangeArrowheads="1"/>
            </p:cNvSpPr>
            <p:nvPr/>
          </p:nvSpPr>
          <p:spPr bwMode="auto">
            <a:xfrm>
              <a:off x="1462088" y="3860801"/>
              <a:ext cx="26988" cy="146050"/>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8" name="Rectangle 55"/>
            <p:cNvSpPr>
              <a:spLocks noChangeArrowheads="1"/>
            </p:cNvSpPr>
            <p:nvPr/>
          </p:nvSpPr>
          <p:spPr bwMode="auto">
            <a:xfrm>
              <a:off x="955674" y="3927476"/>
              <a:ext cx="385763" cy="88900"/>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69" name="Rectangle 56"/>
            <p:cNvSpPr>
              <a:spLocks noChangeArrowheads="1"/>
            </p:cNvSpPr>
            <p:nvPr/>
          </p:nvSpPr>
          <p:spPr bwMode="auto">
            <a:xfrm>
              <a:off x="890588" y="3927476"/>
              <a:ext cx="171450" cy="88900"/>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3" name="Rectangle 60"/>
            <p:cNvSpPr>
              <a:spLocks noChangeArrowheads="1"/>
            </p:cNvSpPr>
            <p:nvPr/>
          </p:nvSpPr>
          <p:spPr bwMode="auto">
            <a:xfrm>
              <a:off x="847726" y="4108451"/>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4" name="Rectangle 61"/>
            <p:cNvSpPr>
              <a:spLocks noChangeArrowheads="1"/>
            </p:cNvSpPr>
            <p:nvPr/>
          </p:nvSpPr>
          <p:spPr bwMode="auto">
            <a:xfrm>
              <a:off x="1009651" y="4108451"/>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5" name="Rectangle 62"/>
            <p:cNvSpPr>
              <a:spLocks noChangeArrowheads="1"/>
            </p:cNvSpPr>
            <p:nvPr/>
          </p:nvSpPr>
          <p:spPr bwMode="auto">
            <a:xfrm>
              <a:off x="1282701" y="4108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6" name="Rectangle 63"/>
            <p:cNvSpPr>
              <a:spLocks noChangeArrowheads="1"/>
            </p:cNvSpPr>
            <p:nvPr/>
          </p:nvSpPr>
          <p:spPr bwMode="auto">
            <a:xfrm>
              <a:off x="1446213" y="4108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7" name="Rectangle 64"/>
            <p:cNvSpPr>
              <a:spLocks noChangeArrowheads="1"/>
            </p:cNvSpPr>
            <p:nvPr/>
          </p:nvSpPr>
          <p:spPr bwMode="auto">
            <a:xfrm>
              <a:off x="1609726" y="4108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8" name="Rectangle 65"/>
            <p:cNvSpPr>
              <a:spLocks noChangeArrowheads="1"/>
            </p:cNvSpPr>
            <p:nvPr/>
          </p:nvSpPr>
          <p:spPr bwMode="auto">
            <a:xfrm>
              <a:off x="847726" y="4295776"/>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79" name="Rectangle 66"/>
            <p:cNvSpPr>
              <a:spLocks noChangeArrowheads="1"/>
            </p:cNvSpPr>
            <p:nvPr/>
          </p:nvSpPr>
          <p:spPr bwMode="auto">
            <a:xfrm>
              <a:off x="1009651" y="4295776"/>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0" name="Rectangle 67"/>
            <p:cNvSpPr>
              <a:spLocks noChangeArrowheads="1"/>
            </p:cNvSpPr>
            <p:nvPr/>
          </p:nvSpPr>
          <p:spPr bwMode="auto">
            <a:xfrm>
              <a:off x="1282701" y="4295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1" name="Rectangle 68"/>
            <p:cNvSpPr>
              <a:spLocks noChangeArrowheads="1"/>
            </p:cNvSpPr>
            <p:nvPr/>
          </p:nvSpPr>
          <p:spPr bwMode="auto">
            <a:xfrm>
              <a:off x="1446213" y="4295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2" name="Rectangle 69"/>
            <p:cNvSpPr>
              <a:spLocks noChangeArrowheads="1"/>
            </p:cNvSpPr>
            <p:nvPr/>
          </p:nvSpPr>
          <p:spPr bwMode="auto">
            <a:xfrm>
              <a:off x="1609726" y="4295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3" name="Rectangle 70"/>
            <p:cNvSpPr>
              <a:spLocks noChangeArrowheads="1"/>
            </p:cNvSpPr>
            <p:nvPr/>
          </p:nvSpPr>
          <p:spPr bwMode="auto">
            <a:xfrm>
              <a:off x="847726" y="4483101"/>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4" name="Rectangle 71"/>
            <p:cNvSpPr>
              <a:spLocks noChangeArrowheads="1"/>
            </p:cNvSpPr>
            <p:nvPr/>
          </p:nvSpPr>
          <p:spPr bwMode="auto">
            <a:xfrm>
              <a:off x="1009651" y="4483101"/>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5" name="Rectangle 72"/>
            <p:cNvSpPr>
              <a:spLocks noChangeArrowheads="1"/>
            </p:cNvSpPr>
            <p:nvPr/>
          </p:nvSpPr>
          <p:spPr bwMode="auto">
            <a:xfrm>
              <a:off x="1282701" y="44831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6" name="Rectangle 73"/>
            <p:cNvSpPr>
              <a:spLocks noChangeArrowheads="1"/>
            </p:cNvSpPr>
            <p:nvPr/>
          </p:nvSpPr>
          <p:spPr bwMode="auto">
            <a:xfrm>
              <a:off x="1446213" y="44831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7" name="Rectangle 74"/>
            <p:cNvSpPr>
              <a:spLocks noChangeArrowheads="1"/>
            </p:cNvSpPr>
            <p:nvPr/>
          </p:nvSpPr>
          <p:spPr bwMode="auto">
            <a:xfrm>
              <a:off x="1609726" y="44831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8" name="Rectangle 75"/>
            <p:cNvSpPr>
              <a:spLocks noChangeArrowheads="1"/>
            </p:cNvSpPr>
            <p:nvPr/>
          </p:nvSpPr>
          <p:spPr bwMode="auto">
            <a:xfrm>
              <a:off x="847726" y="4670426"/>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89" name="Rectangle 76"/>
            <p:cNvSpPr>
              <a:spLocks noChangeArrowheads="1"/>
            </p:cNvSpPr>
            <p:nvPr/>
          </p:nvSpPr>
          <p:spPr bwMode="auto">
            <a:xfrm>
              <a:off x="1009651" y="4670426"/>
              <a:ext cx="98425" cy="96838"/>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0" name="Rectangle 77"/>
            <p:cNvSpPr>
              <a:spLocks noChangeArrowheads="1"/>
            </p:cNvSpPr>
            <p:nvPr/>
          </p:nvSpPr>
          <p:spPr bwMode="auto">
            <a:xfrm>
              <a:off x="1282701" y="46704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1" name="Rectangle 78"/>
            <p:cNvSpPr>
              <a:spLocks noChangeArrowheads="1"/>
            </p:cNvSpPr>
            <p:nvPr/>
          </p:nvSpPr>
          <p:spPr bwMode="auto">
            <a:xfrm>
              <a:off x="1446213" y="46704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2" name="Rectangle 79"/>
            <p:cNvSpPr>
              <a:spLocks noChangeArrowheads="1"/>
            </p:cNvSpPr>
            <p:nvPr/>
          </p:nvSpPr>
          <p:spPr bwMode="auto">
            <a:xfrm>
              <a:off x="1609726" y="46704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3" name="Rectangle 80"/>
            <p:cNvSpPr>
              <a:spLocks noChangeArrowheads="1"/>
            </p:cNvSpPr>
            <p:nvPr/>
          </p:nvSpPr>
          <p:spPr bwMode="auto">
            <a:xfrm>
              <a:off x="847726" y="4857751"/>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4" name="Rectangle 81"/>
            <p:cNvSpPr>
              <a:spLocks noChangeArrowheads="1"/>
            </p:cNvSpPr>
            <p:nvPr/>
          </p:nvSpPr>
          <p:spPr bwMode="auto">
            <a:xfrm>
              <a:off x="1009651" y="4857751"/>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5" name="Rectangle 82"/>
            <p:cNvSpPr>
              <a:spLocks noChangeArrowheads="1"/>
            </p:cNvSpPr>
            <p:nvPr/>
          </p:nvSpPr>
          <p:spPr bwMode="auto">
            <a:xfrm>
              <a:off x="1282701" y="4857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6" name="Rectangle 83"/>
            <p:cNvSpPr>
              <a:spLocks noChangeArrowheads="1"/>
            </p:cNvSpPr>
            <p:nvPr/>
          </p:nvSpPr>
          <p:spPr bwMode="auto">
            <a:xfrm>
              <a:off x="1446213" y="4857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7" name="Rectangle 84"/>
            <p:cNvSpPr>
              <a:spLocks noChangeArrowheads="1"/>
            </p:cNvSpPr>
            <p:nvPr/>
          </p:nvSpPr>
          <p:spPr bwMode="auto">
            <a:xfrm>
              <a:off x="1609726" y="4857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8" name="Rectangle 85"/>
            <p:cNvSpPr>
              <a:spLocks noChangeArrowheads="1"/>
            </p:cNvSpPr>
            <p:nvPr/>
          </p:nvSpPr>
          <p:spPr bwMode="auto">
            <a:xfrm>
              <a:off x="847726" y="5045076"/>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199" name="Rectangle 86"/>
            <p:cNvSpPr>
              <a:spLocks noChangeArrowheads="1"/>
            </p:cNvSpPr>
            <p:nvPr/>
          </p:nvSpPr>
          <p:spPr bwMode="auto">
            <a:xfrm>
              <a:off x="1009651" y="5045076"/>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0" name="Rectangle 87"/>
            <p:cNvSpPr>
              <a:spLocks noChangeArrowheads="1"/>
            </p:cNvSpPr>
            <p:nvPr/>
          </p:nvSpPr>
          <p:spPr bwMode="auto">
            <a:xfrm>
              <a:off x="1282701" y="50450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1" name="Rectangle 88"/>
            <p:cNvSpPr>
              <a:spLocks noChangeArrowheads="1"/>
            </p:cNvSpPr>
            <p:nvPr/>
          </p:nvSpPr>
          <p:spPr bwMode="auto">
            <a:xfrm>
              <a:off x="1446213" y="50450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2" name="Rectangle 89"/>
            <p:cNvSpPr>
              <a:spLocks noChangeArrowheads="1"/>
            </p:cNvSpPr>
            <p:nvPr/>
          </p:nvSpPr>
          <p:spPr bwMode="auto">
            <a:xfrm>
              <a:off x="1609726" y="50450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3" name="Rectangle 90"/>
            <p:cNvSpPr>
              <a:spLocks noChangeArrowheads="1"/>
            </p:cNvSpPr>
            <p:nvPr/>
          </p:nvSpPr>
          <p:spPr bwMode="auto">
            <a:xfrm>
              <a:off x="847726" y="5232401"/>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4" name="Rectangle 91"/>
            <p:cNvSpPr>
              <a:spLocks noChangeArrowheads="1"/>
            </p:cNvSpPr>
            <p:nvPr/>
          </p:nvSpPr>
          <p:spPr bwMode="auto">
            <a:xfrm>
              <a:off x="1009651" y="5232401"/>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5" name="Rectangle 92"/>
            <p:cNvSpPr>
              <a:spLocks noChangeArrowheads="1"/>
            </p:cNvSpPr>
            <p:nvPr/>
          </p:nvSpPr>
          <p:spPr bwMode="auto">
            <a:xfrm>
              <a:off x="1282701" y="52324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6" name="Rectangle 93"/>
            <p:cNvSpPr>
              <a:spLocks noChangeArrowheads="1"/>
            </p:cNvSpPr>
            <p:nvPr/>
          </p:nvSpPr>
          <p:spPr bwMode="auto">
            <a:xfrm>
              <a:off x="1446213" y="52324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7" name="Rectangle 94"/>
            <p:cNvSpPr>
              <a:spLocks noChangeArrowheads="1"/>
            </p:cNvSpPr>
            <p:nvPr/>
          </p:nvSpPr>
          <p:spPr bwMode="auto">
            <a:xfrm>
              <a:off x="1609726" y="52324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8" name="Rectangle 95"/>
            <p:cNvSpPr>
              <a:spLocks noChangeArrowheads="1"/>
            </p:cNvSpPr>
            <p:nvPr/>
          </p:nvSpPr>
          <p:spPr bwMode="auto">
            <a:xfrm>
              <a:off x="847726" y="5419726"/>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09" name="Rectangle 96"/>
            <p:cNvSpPr>
              <a:spLocks noChangeArrowheads="1"/>
            </p:cNvSpPr>
            <p:nvPr/>
          </p:nvSpPr>
          <p:spPr bwMode="auto">
            <a:xfrm>
              <a:off x="1009651" y="5419726"/>
              <a:ext cx="98425" cy="98425"/>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10" name="Rectangle 97"/>
            <p:cNvSpPr>
              <a:spLocks noChangeArrowheads="1"/>
            </p:cNvSpPr>
            <p:nvPr/>
          </p:nvSpPr>
          <p:spPr bwMode="auto">
            <a:xfrm>
              <a:off x="1282701" y="54197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11" name="Rectangle 98"/>
            <p:cNvSpPr>
              <a:spLocks noChangeArrowheads="1"/>
            </p:cNvSpPr>
            <p:nvPr/>
          </p:nvSpPr>
          <p:spPr bwMode="auto">
            <a:xfrm>
              <a:off x="1446213" y="54197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12" name="Rectangle 99"/>
            <p:cNvSpPr>
              <a:spLocks noChangeArrowheads="1"/>
            </p:cNvSpPr>
            <p:nvPr/>
          </p:nvSpPr>
          <p:spPr bwMode="auto">
            <a:xfrm>
              <a:off x="1609726" y="54197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28" name="Rectangle 115"/>
            <p:cNvSpPr>
              <a:spLocks noChangeArrowheads="1"/>
            </p:cNvSpPr>
            <p:nvPr/>
          </p:nvSpPr>
          <p:spPr bwMode="auto">
            <a:xfrm>
              <a:off x="733426" y="3994151"/>
              <a:ext cx="1104900" cy="23813"/>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29" name="Rectangle 116"/>
            <p:cNvSpPr>
              <a:spLocks noChangeArrowheads="1"/>
            </p:cNvSpPr>
            <p:nvPr/>
          </p:nvSpPr>
          <p:spPr bwMode="auto">
            <a:xfrm>
              <a:off x="1192212" y="3954463"/>
              <a:ext cx="80963" cy="39688"/>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2" name="Rectangle 62"/>
            <p:cNvSpPr>
              <a:spLocks noChangeArrowheads="1"/>
            </p:cNvSpPr>
            <p:nvPr/>
          </p:nvSpPr>
          <p:spPr bwMode="auto">
            <a:xfrm>
              <a:off x="1290639" y="4114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3" name="Rectangle 63"/>
            <p:cNvSpPr>
              <a:spLocks noChangeArrowheads="1"/>
            </p:cNvSpPr>
            <p:nvPr/>
          </p:nvSpPr>
          <p:spPr bwMode="auto">
            <a:xfrm>
              <a:off x="1454151" y="4114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4" name="Rectangle 64"/>
            <p:cNvSpPr>
              <a:spLocks noChangeArrowheads="1"/>
            </p:cNvSpPr>
            <p:nvPr/>
          </p:nvSpPr>
          <p:spPr bwMode="auto">
            <a:xfrm>
              <a:off x="1617664" y="4114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5" name="Rectangle 67"/>
            <p:cNvSpPr>
              <a:spLocks noChangeArrowheads="1"/>
            </p:cNvSpPr>
            <p:nvPr/>
          </p:nvSpPr>
          <p:spPr bwMode="auto">
            <a:xfrm>
              <a:off x="1290639" y="4302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6" name="Rectangle 68"/>
            <p:cNvSpPr>
              <a:spLocks noChangeArrowheads="1"/>
            </p:cNvSpPr>
            <p:nvPr/>
          </p:nvSpPr>
          <p:spPr bwMode="auto">
            <a:xfrm>
              <a:off x="1454151" y="4302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7" name="Rectangle 69"/>
            <p:cNvSpPr>
              <a:spLocks noChangeArrowheads="1"/>
            </p:cNvSpPr>
            <p:nvPr/>
          </p:nvSpPr>
          <p:spPr bwMode="auto">
            <a:xfrm>
              <a:off x="1617664" y="4302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8" name="Rectangle 72"/>
            <p:cNvSpPr>
              <a:spLocks noChangeArrowheads="1"/>
            </p:cNvSpPr>
            <p:nvPr/>
          </p:nvSpPr>
          <p:spPr bwMode="auto">
            <a:xfrm>
              <a:off x="1290639" y="4489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39" name="Rectangle 73"/>
            <p:cNvSpPr>
              <a:spLocks noChangeArrowheads="1"/>
            </p:cNvSpPr>
            <p:nvPr/>
          </p:nvSpPr>
          <p:spPr bwMode="auto">
            <a:xfrm>
              <a:off x="1454151" y="4489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0" name="Rectangle 74"/>
            <p:cNvSpPr>
              <a:spLocks noChangeArrowheads="1"/>
            </p:cNvSpPr>
            <p:nvPr/>
          </p:nvSpPr>
          <p:spPr bwMode="auto">
            <a:xfrm>
              <a:off x="1617664" y="44894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1" name="Rectangle 77"/>
            <p:cNvSpPr>
              <a:spLocks noChangeArrowheads="1"/>
            </p:cNvSpPr>
            <p:nvPr/>
          </p:nvSpPr>
          <p:spPr bwMode="auto">
            <a:xfrm>
              <a:off x="1290639" y="4676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2" name="Rectangle 78"/>
            <p:cNvSpPr>
              <a:spLocks noChangeArrowheads="1"/>
            </p:cNvSpPr>
            <p:nvPr/>
          </p:nvSpPr>
          <p:spPr bwMode="auto">
            <a:xfrm>
              <a:off x="1454151" y="4676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3" name="Rectangle 79"/>
            <p:cNvSpPr>
              <a:spLocks noChangeArrowheads="1"/>
            </p:cNvSpPr>
            <p:nvPr/>
          </p:nvSpPr>
          <p:spPr bwMode="auto">
            <a:xfrm>
              <a:off x="1617664" y="46767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4" name="Rectangle 82"/>
            <p:cNvSpPr>
              <a:spLocks noChangeArrowheads="1"/>
            </p:cNvSpPr>
            <p:nvPr/>
          </p:nvSpPr>
          <p:spPr bwMode="auto">
            <a:xfrm>
              <a:off x="1290639" y="4864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5" name="Rectangle 83"/>
            <p:cNvSpPr>
              <a:spLocks noChangeArrowheads="1"/>
            </p:cNvSpPr>
            <p:nvPr/>
          </p:nvSpPr>
          <p:spPr bwMode="auto">
            <a:xfrm>
              <a:off x="1454151" y="4864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6" name="Rectangle 84"/>
            <p:cNvSpPr>
              <a:spLocks noChangeArrowheads="1"/>
            </p:cNvSpPr>
            <p:nvPr/>
          </p:nvSpPr>
          <p:spPr bwMode="auto">
            <a:xfrm>
              <a:off x="1617664" y="4864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7" name="Rectangle 87"/>
            <p:cNvSpPr>
              <a:spLocks noChangeArrowheads="1"/>
            </p:cNvSpPr>
            <p:nvPr/>
          </p:nvSpPr>
          <p:spPr bwMode="auto">
            <a:xfrm>
              <a:off x="1290639" y="5051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8" name="Rectangle 88"/>
            <p:cNvSpPr>
              <a:spLocks noChangeArrowheads="1"/>
            </p:cNvSpPr>
            <p:nvPr/>
          </p:nvSpPr>
          <p:spPr bwMode="auto">
            <a:xfrm>
              <a:off x="1454151" y="5051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49" name="Rectangle 89"/>
            <p:cNvSpPr>
              <a:spLocks noChangeArrowheads="1"/>
            </p:cNvSpPr>
            <p:nvPr/>
          </p:nvSpPr>
          <p:spPr bwMode="auto">
            <a:xfrm>
              <a:off x="1617664" y="5051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0" name="Rectangle 92"/>
            <p:cNvSpPr>
              <a:spLocks noChangeArrowheads="1"/>
            </p:cNvSpPr>
            <p:nvPr/>
          </p:nvSpPr>
          <p:spPr bwMode="auto">
            <a:xfrm>
              <a:off x="1290639" y="5238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1" name="Rectangle 93"/>
            <p:cNvSpPr>
              <a:spLocks noChangeArrowheads="1"/>
            </p:cNvSpPr>
            <p:nvPr/>
          </p:nvSpPr>
          <p:spPr bwMode="auto">
            <a:xfrm>
              <a:off x="1454151" y="5238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2" name="Rectangle 94"/>
            <p:cNvSpPr>
              <a:spLocks noChangeArrowheads="1"/>
            </p:cNvSpPr>
            <p:nvPr/>
          </p:nvSpPr>
          <p:spPr bwMode="auto">
            <a:xfrm>
              <a:off x="1617664" y="52387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3" name="Rectangle 97"/>
            <p:cNvSpPr>
              <a:spLocks noChangeArrowheads="1"/>
            </p:cNvSpPr>
            <p:nvPr/>
          </p:nvSpPr>
          <p:spPr bwMode="auto">
            <a:xfrm>
              <a:off x="1290639" y="54260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4" name="Rectangle 98"/>
            <p:cNvSpPr>
              <a:spLocks noChangeArrowheads="1"/>
            </p:cNvSpPr>
            <p:nvPr/>
          </p:nvSpPr>
          <p:spPr bwMode="auto">
            <a:xfrm>
              <a:off x="1454151" y="54260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5" name="Rectangle 59"/>
            <p:cNvSpPr>
              <a:spLocks noChangeArrowheads="1"/>
            </p:cNvSpPr>
            <p:nvPr/>
          </p:nvSpPr>
          <p:spPr bwMode="auto">
            <a:xfrm>
              <a:off x="1216027" y="4016377"/>
              <a:ext cx="590550" cy="1743760"/>
            </a:xfrm>
            <a:prstGeom prst="rect">
              <a:avLst/>
            </a:prstGeom>
            <a:solidFill>
              <a:srgbClr val="045BA6"/>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6" name="Rectangle 62"/>
            <p:cNvSpPr>
              <a:spLocks noChangeArrowheads="1"/>
            </p:cNvSpPr>
            <p:nvPr/>
          </p:nvSpPr>
          <p:spPr bwMode="auto">
            <a:xfrm>
              <a:off x="1298577" y="41211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7" name="Rectangle 63"/>
            <p:cNvSpPr>
              <a:spLocks noChangeArrowheads="1"/>
            </p:cNvSpPr>
            <p:nvPr/>
          </p:nvSpPr>
          <p:spPr bwMode="auto">
            <a:xfrm>
              <a:off x="1462089" y="41211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8" name="Rectangle 64"/>
            <p:cNvSpPr>
              <a:spLocks noChangeArrowheads="1"/>
            </p:cNvSpPr>
            <p:nvPr/>
          </p:nvSpPr>
          <p:spPr bwMode="auto">
            <a:xfrm>
              <a:off x="1625602" y="412115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59" name="Rectangle 67"/>
            <p:cNvSpPr>
              <a:spLocks noChangeArrowheads="1"/>
            </p:cNvSpPr>
            <p:nvPr/>
          </p:nvSpPr>
          <p:spPr bwMode="auto">
            <a:xfrm>
              <a:off x="1298577" y="43084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0" name="Rectangle 68"/>
            <p:cNvSpPr>
              <a:spLocks noChangeArrowheads="1"/>
            </p:cNvSpPr>
            <p:nvPr/>
          </p:nvSpPr>
          <p:spPr bwMode="auto">
            <a:xfrm>
              <a:off x="1462089" y="43084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1" name="Rectangle 69"/>
            <p:cNvSpPr>
              <a:spLocks noChangeArrowheads="1"/>
            </p:cNvSpPr>
            <p:nvPr/>
          </p:nvSpPr>
          <p:spPr bwMode="auto">
            <a:xfrm>
              <a:off x="1625602" y="430847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2" name="Rectangle 72"/>
            <p:cNvSpPr>
              <a:spLocks noChangeArrowheads="1"/>
            </p:cNvSpPr>
            <p:nvPr/>
          </p:nvSpPr>
          <p:spPr bwMode="auto">
            <a:xfrm>
              <a:off x="1298577" y="4495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3" name="Rectangle 73"/>
            <p:cNvSpPr>
              <a:spLocks noChangeArrowheads="1"/>
            </p:cNvSpPr>
            <p:nvPr/>
          </p:nvSpPr>
          <p:spPr bwMode="auto">
            <a:xfrm>
              <a:off x="1462089" y="4495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4" name="Rectangle 74"/>
            <p:cNvSpPr>
              <a:spLocks noChangeArrowheads="1"/>
            </p:cNvSpPr>
            <p:nvPr/>
          </p:nvSpPr>
          <p:spPr bwMode="auto">
            <a:xfrm>
              <a:off x="1625602" y="4495801"/>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5" name="Rectangle 77"/>
            <p:cNvSpPr>
              <a:spLocks noChangeArrowheads="1"/>
            </p:cNvSpPr>
            <p:nvPr/>
          </p:nvSpPr>
          <p:spPr bwMode="auto">
            <a:xfrm>
              <a:off x="1298577" y="4683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6" name="Rectangle 78"/>
            <p:cNvSpPr>
              <a:spLocks noChangeArrowheads="1"/>
            </p:cNvSpPr>
            <p:nvPr/>
          </p:nvSpPr>
          <p:spPr bwMode="auto">
            <a:xfrm>
              <a:off x="1462089" y="4683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7" name="Rectangle 79"/>
            <p:cNvSpPr>
              <a:spLocks noChangeArrowheads="1"/>
            </p:cNvSpPr>
            <p:nvPr/>
          </p:nvSpPr>
          <p:spPr bwMode="auto">
            <a:xfrm>
              <a:off x="1625602" y="4683126"/>
              <a:ext cx="98425" cy="96838"/>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8" name="Rectangle 82"/>
            <p:cNvSpPr>
              <a:spLocks noChangeArrowheads="1"/>
            </p:cNvSpPr>
            <p:nvPr/>
          </p:nvSpPr>
          <p:spPr bwMode="auto">
            <a:xfrm>
              <a:off x="1298577" y="48704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69" name="Rectangle 83"/>
            <p:cNvSpPr>
              <a:spLocks noChangeArrowheads="1"/>
            </p:cNvSpPr>
            <p:nvPr/>
          </p:nvSpPr>
          <p:spPr bwMode="auto">
            <a:xfrm>
              <a:off x="1462089" y="48704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0" name="Rectangle 84"/>
            <p:cNvSpPr>
              <a:spLocks noChangeArrowheads="1"/>
            </p:cNvSpPr>
            <p:nvPr/>
          </p:nvSpPr>
          <p:spPr bwMode="auto">
            <a:xfrm>
              <a:off x="1625602" y="487045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1" name="Rectangle 87"/>
            <p:cNvSpPr>
              <a:spLocks noChangeArrowheads="1"/>
            </p:cNvSpPr>
            <p:nvPr/>
          </p:nvSpPr>
          <p:spPr bwMode="auto">
            <a:xfrm>
              <a:off x="1298577" y="50577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2" name="Rectangle 88"/>
            <p:cNvSpPr>
              <a:spLocks noChangeArrowheads="1"/>
            </p:cNvSpPr>
            <p:nvPr/>
          </p:nvSpPr>
          <p:spPr bwMode="auto">
            <a:xfrm>
              <a:off x="1462089" y="50577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3" name="Rectangle 89"/>
            <p:cNvSpPr>
              <a:spLocks noChangeArrowheads="1"/>
            </p:cNvSpPr>
            <p:nvPr/>
          </p:nvSpPr>
          <p:spPr bwMode="auto">
            <a:xfrm>
              <a:off x="1625602" y="505777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4" name="Rectangle 92"/>
            <p:cNvSpPr>
              <a:spLocks noChangeArrowheads="1"/>
            </p:cNvSpPr>
            <p:nvPr/>
          </p:nvSpPr>
          <p:spPr bwMode="auto">
            <a:xfrm>
              <a:off x="1298577" y="5245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5" name="Rectangle 93"/>
            <p:cNvSpPr>
              <a:spLocks noChangeArrowheads="1"/>
            </p:cNvSpPr>
            <p:nvPr/>
          </p:nvSpPr>
          <p:spPr bwMode="auto">
            <a:xfrm>
              <a:off x="1462089" y="5245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6" name="Rectangle 94"/>
            <p:cNvSpPr>
              <a:spLocks noChangeArrowheads="1"/>
            </p:cNvSpPr>
            <p:nvPr/>
          </p:nvSpPr>
          <p:spPr bwMode="auto">
            <a:xfrm>
              <a:off x="1625602" y="5245101"/>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7" name="Rectangle 97"/>
            <p:cNvSpPr>
              <a:spLocks noChangeArrowheads="1"/>
            </p:cNvSpPr>
            <p:nvPr/>
          </p:nvSpPr>
          <p:spPr bwMode="auto">
            <a:xfrm>
              <a:off x="1298577" y="5432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78" name="Rectangle 98"/>
            <p:cNvSpPr>
              <a:spLocks noChangeArrowheads="1"/>
            </p:cNvSpPr>
            <p:nvPr/>
          </p:nvSpPr>
          <p:spPr bwMode="auto">
            <a:xfrm>
              <a:off x="1462089" y="5432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sp>
          <p:nvSpPr>
            <p:cNvPr id="295" name="Rectangle 98"/>
            <p:cNvSpPr>
              <a:spLocks noChangeArrowheads="1"/>
            </p:cNvSpPr>
            <p:nvPr/>
          </p:nvSpPr>
          <p:spPr bwMode="auto">
            <a:xfrm>
              <a:off x="1625602" y="5432426"/>
              <a:ext cx="98425" cy="98425"/>
            </a:xfrm>
            <a:prstGeom prst="rect">
              <a:avLst/>
            </a:prstGeom>
            <a:solidFill>
              <a:srgbClr val="0093E2"/>
            </a:solidFill>
            <a:ln>
              <a:noFill/>
            </a:ln>
          </p:spPr>
          <p:txBody>
            <a:bodyPr vert="horz" wrap="square" lIns="89642" tIns="44821" rIns="89642" bIns="44821" numCol="1" anchor="t" anchorCtr="0" compatLnSpc="1">
              <a:prstTxWarp prst="textNoShape">
                <a:avLst/>
              </a:prstTxWarp>
            </a:bodyPr>
            <a:lstStyle/>
            <a:p>
              <a:endParaRPr lang="de-DE" sz="1765"/>
            </a:p>
          </p:txBody>
        </p:sp>
      </p:grpSp>
      <p:sp>
        <p:nvSpPr>
          <p:cNvPr id="298" name="Rectangle 297"/>
          <p:cNvSpPr/>
          <p:nvPr/>
        </p:nvSpPr>
        <p:spPr bwMode="auto">
          <a:xfrm>
            <a:off x="1581262" y="1525077"/>
            <a:ext cx="3280878" cy="268402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962"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r>
              <a:rPr lang="en-US" sz="16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99" name="Rectangle 298"/>
          <p:cNvSpPr/>
          <p:nvPr/>
        </p:nvSpPr>
        <p:spPr bwMode="auto">
          <a:xfrm>
            <a:off x="1580750" y="4207702"/>
            <a:ext cx="3281389" cy="1442022"/>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89643" rIns="175760" bIns="140608" numCol="1" spcCol="0" rtlCol="0" fromWordArt="0" anchor="t" anchorCtr="0" forceAA="0" compatLnSpc="1">
            <a:prstTxWarp prst="textNoShape">
              <a:avLst/>
            </a:prstTxWarp>
            <a:noAutofit/>
          </a:bodyPr>
          <a:lstStyle/>
          <a:p>
            <a:pPr algn="ctr" defTabSz="895991" fontAlgn="base">
              <a:lnSpc>
                <a:spcPct val="90000"/>
              </a:lnSpc>
              <a:defRPr/>
            </a:pPr>
            <a:r>
              <a:rPr lang="en-US" sz="1372" kern="0" dirty="0">
                <a:gradFill>
                  <a:gsLst>
                    <a:gs pos="0">
                      <a:srgbClr val="FFFFFF"/>
                    </a:gs>
                    <a:gs pos="100000">
                      <a:srgbClr val="FFFFFF"/>
                    </a:gs>
                  </a:gsLst>
                  <a:lin ang="5400000" scaled="0"/>
                </a:gradFill>
                <a:latin typeface="+mj-lt"/>
                <a:ea typeface="Segoe UI" pitchFamily="34" charset="0"/>
                <a:cs typeface="Segoe UI" pitchFamily="34" charset="0"/>
              </a:rPr>
              <a:t>Your Datacenter Infrastructure</a:t>
            </a:r>
          </a:p>
        </p:txBody>
      </p:sp>
      <p:grpSp>
        <p:nvGrpSpPr>
          <p:cNvPr id="300" name="Group 299"/>
          <p:cNvGrpSpPr/>
          <p:nvPr/>
        </p:nvGrpSpPr>
        <p:grpSpPr>
          <a:xfrm>
            <a:off x="1757287" y="4592574"/>
            <a:ext cx="2940476" cy="1057150"/>
            <a:chOff x="1777471" y="5059798"/>
            <a:chExt cx="2999439" cy="1078348"/>
          </a:xfrm>
        </p:grpSpPr>
        <p:pic>
          <p:nvPicPr>
            <p:cNvPr id="308" name="Picture 307"/>
            <p:cNvPicPr>
              <a:picLocks noChangeAspect="1"/>
            </p:cNvPicPr>
            <p:nvPr/>
          </p:nvPicPr>
          <p:blipFill>
            <a:blip r:embed="rId3"/>
            <a:stretch>
              <a:fillRect/>
            </a:stretch>
          </p:blipFill>
          <p:spPr>
            <a:xfrm>
              <a:off x="1777471" y="5059798"/>
              <a:ext cx="1501850" cy="579797"/>
            </a:xfrm>
            <a:prstGeom prst="rect">
              <a:avLst/>
            </a:prstGeom>
          </p:spPr>
        </p:pic>
        <p:pic>
          <p:nvPicPr>
            <p:cNvPr id="309" name="Picture 308"/>
            <p:cNvPicPr>
              <a:picLocks noChangeAspect="1"/>
            </p:cNvPicPr>
            <p:nvPr/>
          </p:nvPicPr>
          <p:blipFill>
            <a:blip r:embed="rId3"/>
            <a:stretch>
              <a:fillRect/>
            </a:stretch>
          </p:blipFill>
          <p:spPr>
            <a:xfrm>
              <a:off x="3275060" y="5059798"/>
              <a:ext cx="1501850" cy="579797"/>
            </a:xfrm>
            <a:prstGeom prst="rect">
              <a:avLst/>
            </a:prstGeom>
          </p:spPr>
        </p:pic>
        <p:pic>
          <p:nvPicPr>
            <p:cNvPr id="310" name="Picture 309"/>
            <p:cNvPicPr>
              <a:picLocks noChangeAspect="1"/>
            </p:cNvPicPr>
            <p:nvPr/>
          </p:nvPicPr>
          <p:blipFill>
            <a:blip r:embed="rId3"/>
            <a:stretch>
              <a:fillRect/>
            </a:stretch>
          </p:blipFill>
          <p:spPr>
            <a:xfrm>
              <a:off x="1777471" y="5558349"/>
              <a:ext cx="1501850" cy="579797"/>
            </a:xfrm>
            <a:prstGeom prst="rect">
              <a:avLst/>
            </a:prstGeom>
          </p:spPr>
        </p:pic>
        <p:pic>
          <p:nvPicPr>
            <p:cNvPr id="311" name="Picture 310"/>
            <p:cNvPicPr>
              <a:picLocks noChangeAspect="1"/>
            </p:cNvPicPr>
            <p:nvPr/>
          </p:nvPicPr>
          <p:blipFill>
            <a:blip r:embed="rId3"/>
            <a:stretch>
              <a:fillRect/>
            </a:stretch>
          </p:blipFill>
          <p:spPr>
            <a:xfrm>
              <a:off x="3275060" y="5558349"/>
              <a:ext cx="1501850" cy="579797"/>
            </a:xfrm>
            <a:prstGeom prst="rect">
              <a:avLst/>
            </a:prstGeom>
          </p:spPr>
        </p:pic>
      </p:grpSp>
      <p:sp>
        <p:nvSpPr>
          <p:cNvPr id="301" name="Rectangle 300"/>
          <p:cNvSpPr/>
          <p:nvPr/>
        </p:nvSpPr>
        <p:spPr bwMode="auto">
          <a:xfrm>
            <a:off x="1685411" y="3099119"/>
            <a:ext cx="3072580" cy="100725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3" tIns="44821" rIns="179233" bIns="143387" numCol="1" spcCol="0" rtlCol="0" fromWordArt="0" anchor="t" anchorCtr="0" forceAA="0" compatLnSpc="1">
            <a:prstTxWarp prst="textNoShape">
              <a:avLst/>
            </a:prstTxWarp>
            <a:noAutofit/>
          </a:bodyPr>
          <a:lstStyle/>
          <a:p>
            <a:pPr algn="ctr" defTabSz="913646" fontAlgn="base">
              <a:defRPr/>
            </a:pPr>
            <a:r>
              <a:rPr lang="en-US" sz="1372" kern="0" dirty="0">
                <a:gradFill>
                  <a:gsLst>
                    <a:gs pos="0">
                      <a:srgbClr val="FFFFFF"/>
                    </a:gs>
                    <a:gs pos="100000">
                      <a:srgbClr val="FFFFFF"/>
                    </a:gs>
                  </a:gsLst>
                  <a:lin ang="5400000" scaled="0"/>
                </a:gradFill>
                <a:latin typeface="+mj-lt"/>
                <a:ea typeface="Segoe UI" pitchFamily="34" charset="0"/>
                <a:cs typeface="Segoe UI" pitchFamily="34" charset="0"/>
              </a:rPr>
              <a:t>Cloud-inspired Infrastructure</a:t>
            </a:r>
            <a:endParaRPr lang="en-US" sz="196" kern="0"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3646" fontAlgn="base">
              <a:defRPr/>
            </a:pPr>
            <a:r>
              <a:rPr lang="en-US" sz="980" kern="0" dirty="0">
                <a:gradFill>
                  <a:gsLst>
                    <a:gs pos="0">
                      <a:srgbClr val="FFFFFF"/>
                    </a:gs>
                    <a:gs pos="100000">
                      <a:srgbClr val="FFFFFF"/>
                    </a:gs>
                  </a:gsLst>
                  <a:lin ang="5400000" scaled="0"/>
                </a:gradFill>
                <a:ea typeface="Segoe UI" pitchFamily="34" charset="0"/>
                <a:cs typeface="Segoe UI" pitchFamily="34" charset="0"/>
              </a:rPr>
              <a:t>Powered by Windows Server, Hyper-V,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System Center, and Azure</a:t>
            </a:r>
          </a:p>
        </p:txBody>
      </p:sp>
      <p:sp>
        <p:nvSpPr>
          <p:cNvPr id="302" name="Rectangle 301"/>
          <p:cNvSpPr/>
          <p:nvPr/>
        </p:nvSpPr>
        <p:spPr bwMode="auto">
          <a:xfrm>
            <a:off x="1685411" y="3710650"/>
            <a:ext cx="906673"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03" name="Rectangle 302"/>
          <p:cNvSpPr/>
          <p:nvPr/>
        </p:nvSpPr>
        <p:spPr bwMode="auto">
          <a:xfrm>
            <a:off x="2658623" y="3710650"/>
            <a:ext cx="1126156"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304" name="Rectangle 303"/>
          <p:cNvSpPr/>
          <p:nvPr/>
        </p:nvSpPr>
        <p:spPr bwMode="auto">
          <a:xfrm>
            <a:off x="3851318" y="3710650"/>
            <a:ext cx="906673"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Network</a:t>
            </a:r>
          </a:p>
        </p:txBody>
      </p:sp>
      <p:sp>
        <p:nvSpPr>
          <p:cNvPr id="305" name="Rectangle 304"/>
          <p:cNvSpPr/>
          <p:nvPr/>
        </p:nvSpPr>
        <p:spPr bwMode="auto">
          <a:xfrm>
            <a:off x="2298086" y="1627798"/>
            <a:ext cx="1847234" cy="1412869"/>
          </a:xfrm>
          <a:prstGeom prst="rect">
            <a:avLst/>
          </a:prstGeom>
          <a:solidFill>
            <a:srgbClr val="EC4F24"/>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646" fontAlgn="base">
              <a:lnSpc>
                <a:spcPct val="90000"/>
              </a:lnSpc>
              <a:defRPr/>
            </a:pPr>
            <a:r>
              <a:rPr lang="en-US" sz="1567" kern="0" dirty="0">
                <a:gradFill>
                  <a:gsLst>
                    <a:gs pos="0">
                      <a:srgbClr val="FFFFFF"/>
                    </a:gs>
                    <a:gs pos="100000">
                      <a:srgbClr val="FFFFFF"/>
                    </a:gs>
                  </a:gsLst>
                  <a:lin ang="5400000" scaled="0"/>
                </a:gradFill>
                <a:latin typeface="+mj-lt"/>
                <a:ea typeface="Segoe UI" pitchFamily="34" charset="0"/>
                <a:cs typeface="Segoe UI" pitchFamily="34" charset="0"/>
              </a:rPr>
              <a:t>Platform Services</a:t>
            </a:r>
          </a:p>
        </p:txBody>
      </p:sp>
      <p:sp>
        <p:nvSpPr>
          <p:cNvPr id="306" name="Rectangle 305"/>
          <p:cNvSpPr/>
          <p:nvPr/>
        </p:nvSpPr>
        <p:spPr bwMode="auto">
          <a:xfrm rot="16200000">
            <a:off x="1262728" y="2050483"/>
            <a:ext cx="1412868" cy="56749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5991" fontAlgn="base">
              <a:defRPr/>
            </a:pPr>
            <a:r>
              <a:rPr lang="en-US" sz="1176" kern="0" dirty="0">
                <a:solidFill>
                  <a:srgbClr val="FFFFFF"/>
                </a:solidFill>
                <a:latin typeface="+mj-lt"/>
                <a:ea typeface="Segoe UI" pitchFamily="34" charset="0"/>
                <a:cs typeface="Segoe UI" pitchFamily="34" charset="0"/>
              </a:rPr>
              <a:t>Security and Management</a:t>
            </a:r>
          </a:p>
        </p:txBody>
      </p:sp>
      <p:sp>
        <p:nvSpPr>
          <p:cNvPr id="307" name="Rectangle 306"/>
          <p:cNvSpPr/>
          <p:nvPr/>
        </p:nvSpPr>
        <p:spPr bwMode="auto">
          <a:xfrm rot="5400000">
            <a:off x="3767808" y="2050484"/>
            <a:ext cx="1412867" cy="56749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5991" fontAlgn="base">
              <a:defRPr/>
            </a:pPr>
            <a:r>
              <a:rPr lang="en-US" sz="1176" kern="0" dirty="0">
                <a:solidFill>
                  <a:srgbClr val="FFFFFF"/>
                </a:solidFill>
                <a:latin typeface="+mj-lt"/>
                <a:ea typeface="Segoe UI" pitchFamily="34" charset="0"/>
                <a:cs typeface="Segoe UI" pitchFamily="34" charset="0"/>
              </a:rPr>
              <a:t>Hybrid</a:t>
            </a:r>
          </a:p>
          <a:p>
            <a:pPr algn="ctr" defTabSz="895991" fontAlgn="base">
              <a:defRPr/>
            </a:pPr>
            <a:r>
              <a:rPr lang="en-US" sz="1176" kern="0" dirty="0">
                <a:solidFill>
                  <a:srgbClr val="FFFFFF"/>
                </a:solidFill>
                <a:latin typeface="+mj-lt"/>
                <a:ea typeface="Segoe UI" pitchFamily="34" charset="0"/>
                <a:cs typeface="Segoe UI" pitchFamily="34" charset="0"/>
              </a:rPr>
              <a:t>Operations</a:t>
            </a:r>
          </a:p>
        </p:txBody>
      </p:sp>
      <p:sp>
        <p:nvSpPr>
          <p:cNvPr id="313" name="Rectangle 312"/>
          <p:cNvSpPr/>
          <p:nvPr/>
        </p:nvSpPr>
        <p:spPr bwMode="auto">
          <a:xfrm>
            <a:off x="8417777" y="1525077"/>
            <a:ext cx="3280878" cy="268402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600"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endParaRPr lang="en-US" sz="1962" b="1" kern="0" dirty="0">
              <a:gradFill>
                <a:gsLst>
                  <a:gs pos="0">
                    <a:srgbClr val="FFFFFF"/>
                  </a:gs>
                  <a:gs pos="100000">
                    <a:srgbClr val="FFFFFF"/>
                  </a:gs>
                </a:gsLst>
                <a:lin ang="5400000" scaled="0"/>
              </a:gradFill>
              <a:ea typeface="Segoe UI" pitchFamily="34" charset="0"/>
              <a:cs typeface="Segoe UI" pitchFamily="34" charset="0"/>
            </a:endParaRPr>
          </a:p>
          <a:p>
            <a:pPr algn="ctr" defTabSz="913646" fontAlgn="base">
              <a:lnSpc>
                <a:spcPct val="90000"/>
              </a:lnSpc>
              <a:defRPr/>
            </a:pPr>
            <a:r>
              <a:rPr lang="en-US" sz="16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4" name="Rectangle 313"/>
          <p:cNvSpPr/>
          <p:nvPr/>
        </p:nvSpPr>
        <p:spPr bwMode="auto">
          <a:xfrm>
            <a:off x="8417266" y="4207702"/>
            <a:ext cx="3281389" cy="1442022"/>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89643" rIns="175760" bIns="140608" numCol="1" spcCol="0" rtlCol="0" fromWordArt="0" anchor="t" anchorCtr="0" forceAA="0" compatLnSpc="1">
            <a:prstTxWarp prst="textNoShape">
              <a:avLst/>
            </a:prstTxWarp>
            <a:noAutofit/>
          </a:bodyPr>
          <a:lstStyle/>
          <a:p>
            <a:pPr algn="ctr" defTabSz="895991" fontAlgn="base">
              <a:lnSpc>
                <a:spcPct val="90000"/>
              </a:lnSpc>
              <a:defRPr/>
            </a:pPr>
            <a:r>
              <a:rPr lang="en-US" sz="1372" kern="0" dirty="0">
                <a:gradFill>
                  <a:gsLst>
                    <a:gs pos="0">
                      <a:srgbClr val="FFFFFF"/>
                    </a:gs>
                    <a:gs pos="100000">
                      <a:srgbClr val="FFFFFF"/>
                    </a:gs>
                  </a:gsLst>
                  <a:lin ang="5400000" scaled="0"/>
                </a:gradFill>
                <a:latin typeface="+mj-lt"/>
                <a:ea typeface="Segoe UI" pitchFamily="34" charset="0"/>
                <a:cs typeface="Segoe UI" pitchFamily="34" charset="0"/>
              </a:rPr>
              <a:t>Azure Global Datacenters</a:t>
            </a:r>
          </a:p>
        </p:txBody>
      </p:sp>
      <p:sp>
        <p:nvSpPr>
          <p:cNvPr id="316" name="Rectangle 315"/>
          <p:cNvSpPr/>
          <p:nvPr/>
        </p:nvSpPr>
        <p:spPr bwMode="auto">
          <a:xfrm>
            <a:off x="8521926" y="3099119"/>
            <a:ext cx="3072580" cy="100725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3" tIns="44821" rIns="179233" bIns="143387" numCol="1" spcCol="0" rtlCol="0" fromWordArt="0" anchor="t" anchorCtr="0" forceAA="0" compatLnSpc="1">
            <a:prstTxWarp prst="textNoShape">
              <a:avLst/>
            </a:prstTxWarp>
            <a:noAutofit/>
          </a:bodyPr>
          <a:lstStyle/>
          <a:p>
            <a:pPr algn="ctr" defTabSz="913646" fontAlgn="base">
              <a:defRPr/>
            </a:pPr>
            <a:endParaRPr lang="en-US" sz="1372" kern="0"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3646" fontAlgn="base">
              <a:defRPr/>
            </a:pPr>
            <a:r>
              <a:rPr lang="en-US" sz="1372" kern="0" dirty="0">
                <a:gradFill>
                  <a:gsLst>
                    <a:gs pos="0">
                      <a:srgbClr val="FFFFFF"/>
                    </a:gs>
                    <a:gs pos="100000">
                      <a:srgbClr val="FFFFFF"/>
                    </a:gs>
                  </a:gsLst>
                  <a:lin ang="5400000" scaled="0"/>
                </a:gradFill>
                <a:latin typeface="+mj-lt"/>
                <a:ea typeface="Segoe UI" pitchFamily="34" charset="0"/>
                <a:cs typeface="Segoe UI" pitchFamily="34" charset="0"/>
              </a:rPr>
              <a:t>Infrastructure Services</a:t>
            </a:r>
            <a:endParaRPr lang="en-US" sz="980" kern="0" dirty="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8521926" y="3710650"/>
            <a:ext cx="906673"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18" name="Rectangle 317"/>
          <p:cNvSpPr/>
          <p:nvPr/>
        </p:nvSpPr>
        <p:spPr bwMode="auto">
          <a:xfrm>
            <a:off x="9495138" y="3710650"/>
            <a:ext cx="1126156"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319" name="Rectangle 318"/>
          <p:cNvSpPr/>
          <p:nvPr/>
        </p:nvSpPr>
        <p:spPr bwMode="auto">
          <a:xfrm>
            <a:off x="10687833" y="3710650"/>
            <a:ext cx="906673" cy="395727"/>
          </a:xfrm>
          <a:prstGeom prst="rect">
            <a:avLst/>
          </a:prstGeom>
          <a:solidFill>
            <a:srgbClr val="F68C1E"/>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3366" rIns="89643" bIns="143366" numCol="1" spcCol="0" rtlCol="0" fromWordArt="0" anchor="ctr" anchorCtr="0" forceAA="0" compatLnSpc="1">
            <a:prstTxWarp prst="textNoShape">
              <a:avLst/>
            </a:prstTxWarp>
            <a:noAutofit/>
          </a:bodyPr>
          <a:lstStyle/>
          <a:p>
            <a:pPr algn="ctr" defTabSz="913646"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Network</a:t>
            </a:r>
          </a:p>
        </p:txBody>
      </p:sp>
      <p:sp>
        <p:nvSpPr>
          <p:cNvPr id="320" name="Rectangle 319"/>
          <p:cNvSpPr/>
          <p:nvPr/>
        </p:nvSpPr>
        <p:spPr bwMode="auto">
          <a:xfrm>
            <a:off x="9134601" y="1627798"/>
            <a:ext cx="1847234" cy="1412869"/>
          </a:xfrm>
          <a:prstGeom prst="rect">
            <a:avLst/>
          </a:prstGeom>
          <a:solidFill>
            <a:srgbClr val="EC4F24"/>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646" fontAlgn="base">
              <a:lnSpc>
                <a:spcPct val="90000"/>
              </a:lnSpc>
              <a:defRPr/>
            </a:pPr>
            <a:r>
              <a:rPr lang="en-US" sz="1567" kern="0" dirty="0">
                <a:gradFill>
                  <a:gsLst>
                    <a:gs pos="0">
                      <a:srgbClr val="FFFFFF"/>
                    </a:gs>
                    <a:gs pos="100000">
                      <a:srgbClr val="FFFFFF"/>
                    </a:gs>
                  </a:gsLst>
                  <a:lin ang="5400000" scaled="0"/>
                </a:gradFill>
                <a:latin typeface="+mj-lt"/>
                <a:ea typeface="Segoe UI" pitchFamily="34" charset="0"/>
                <a:cs typeface="Segoe UI" pitchFamily="34" charset="0"/>
              </a:rPr>
              <a:t>Platform Services</a:t>
            </a:r>
          </a:p>
        </p:txBody>
      </p:sp>
      <p:sp>
        <p:nvSpPr>
          <p:cNvPr id="321" name="Rectangle 320"/>
          <p:cNvSpPr/>
          <p:nvPr/>
        </p:nvSpPr>
        <p:spPr bwMode="auto">
          <a:xfrm rot="16200000">
            <a:off x="8099243" y="2050483"/>
            <a:ext cx="1412868" cy="56749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5991" fontAlgn="base">
              <a:defRPr/>
            </a:pPr>
            <a:r>
              <a:rPr lang="en-US" sz="1176" kern="0" dirty="0">
                <a:solidFill>
                  <a:srgbClr val="FFFFFF"/>
                </a:solidFill>
                <a:latin typeface="+mj-lt"/>
                <a:ea typeface="Segoe UI" pitchFamily="34" charset="0"/>
                <a:cs typeface="Segoe UI" pitchFamily="34" charset="0"/>
              </a:rPr>
              <a:t>Security and Management</a:t>
            </a:r>
          </a:p>
        </p:txBody>
      </p:sp>
      <p:sp>
        <p:nvSpPr>
          <p:cNvPr id="322" name="Rectangle 321"/>
          <p:cNvSpPr/>
          <p:nvPr/>
        </p:nvSpPr>
        <p:spPr bwMode="auto">
          <a:xfrm rot="5400000">
            <a:off x="10604324" y="2050484"/>
            <a:ext cx="1412867" cy="567498"/>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5991" fontAlgn="base">
              <a:defRPr/>
            </a:pPr>
            <a:r>
              <a:rPr lang="en-US" sz="1176" kern="0" dirty="0">
                <a:solidFill>
                  <a:srgbClr val="FFFFFF"/>
                </a:solidFill>
                <a:latin typeface="+mj-lt"/>
                <a:ea typeface="Segoe UI" pitchFamily="34" charset="0"/>
                <a:cs typeface="Segoe UI" pitchFamily="34" charset="0"/>
              </a:rPr>
              <a:t>Hybrid</a:t>
            </a:r>
          </a:p>
          <a:p>
            <a:pPr algn="ctr" defTabSz="895991" fontAlgn="base">
              <a:defRPr/>
            </a:pPr>
            <a:r>
              <a:rPr lang="en-US" sz="1176" kern="0" dirty="0">
                <a:solidFill>
                  <a:srgbClr val="FFFFFF"/>
                </a:solidFill>
                <a:latin typeface="+mj-lt"/>
                <a:ea typeface="Segoe UI" pitchFamily="34" charset="0"/>
                <a:cs typeface="Segoe UI" pitchFamily="34" charset="0"/>
              </a:rPr>
              <a:t>Operations</a:t>
            </a:r>
          </a:p>
        </p:txBody>
      </p:sp>
      <p:pic>
        <p:nvPicPr>
          <p:cNvPr id="341" name="Picture 340"/>
          <p:cNvPicPr>
            <a:picLocks noChangeAspect="1"/>
          </p:cNvPicPr>
          <p:nvPr/>
        </p:nvPicPr>
        <p:blipFill>
          <a:blip r:embed="rId4"/>
          <a:stretch>
            <a:fillRect/>
          </a:stretch>
        </p:blipFill>
        <p:spPr>
          <a:xfrm>
            <a:off x="8417266" y="4585874"/>
            <a:ext cx="3281199" cy="1063850"/>
          </a:xfrm>
          <a:prstGeom prst="rect">
            <a:avLst/>
          </a:prstGeom>
        </p:spPr>
      </p:pic>
      <p:sp>
        <p:nvSpPr>
          <p:cNvPr id="346" name="Rectangle 345"/>
          <p:cNvSpPr/>
          <p:nvPr/>
        </p:nvSpPr>
        <p:spPr bwMode="auto">
          <a:xfrm>
            <a:off x="3" y="5651282"/>
            <a:ext cx="12191997" cy="1226313"/>
          </a:xfrm>
          <a:prstGeom prst="rect">
            <a:avLst/>
          </a:prstGeom>
          <a:solidFill>
            <a:srgbClr val="0093E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1578083" y="5848096"/>
            <a:ext cx="3284057" cy="832681"/>
          </a:xfrm>
          <a:prstGeom prst="rect">
            <a:avLst/>
          </a:prstGeom>
          <a:noFill/>
          <a:ln w="10795" cap="flat" cmpd="sng" algn="ctr">
            <a:noFill/>
            <a:prstDash val="solid"/>
          </a:ln>
          <a:effectLst/>
        </p:spPr>
        <p:txBody>
          <a:bodyPr wrap="square" lIns="179233" tIns="143387" rIns="179233" bIns="143387"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87">
              <a:defRPr/>
            </a:pPr>
            <a:r>
              <a:rPr lang="en-US" sz="1961" kern="0" dirty="0">
                <a:solidFill>
                  <a:schemeClr val="tx1"/>
                </a:solidFill>
                <a:latin typeface="Segoe UI Light"/>
              </a:rPr>
              <a:t>Microsoft Azure Stack </a:t>
            </a:r>
          </a:p>
          <a:p>
            <a:pPr defTabSz="914087">
              <a:defRPr/>
            </a:pPr>
            <a:r>
              <a:rPr lang="en-US" sz="1961" kern="0" dirty="0">
                <a:solidFill>
                  <a:schemeClr val="tx1"/>
                </a:solidFill>
                <a:latin typeface="Segoe UI Light"/>
              </a:rPr>
              <a:t>and Cloud Platform System</a:t>
            </a:r>
          </a:p>
        </p:txBody>
      </p:sp>
      <p:sp>
        <p:nvSpPr>
          <p:cNvPr id="345" name="TextBox 344"/>
          <p:cNvSpPr txBox="1"/>
          <p:nvPr/>
        </p:nvSpPr>
        <p:spPr>
          <a:xfrm>
            <a:off x="8417266" y="5872455"/>
            <a:ext cx="3281389" cy="832681"/>
          </a:xfrm>
          <a:prstGeom prst="rect">
            <a:avLst/>
          </a:prstGeom>
          <a:noFill/>
          <a:ln w="10795" cap="flat" cmpd="sng" algn="ctr">
            <a:noFill/>
            <a:prstDash val="solid"/>
          </a:ln>
          <a:effectLst/>
        </p:spPr>
        <p:txBody>
          <a:bodyPr wrap="square" lIns="179233" tIns="143387" rIns="179233" bIns="143387"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87">
              <a:defRPr/>
            </a:pPr>
            <a:r>
              <a:rPr lang="en-US" sz="1961" kern="0" dirty="0">
                <a:solidFill>
                  <a:schemeClr val="tx1"/>
                </a:solidFill>
                <a:latin typeface="Segoe UI Light"/>
              </a:rPr>
              <a:t>Microsoft Azure Cloud</a:t>
            </a:r>
          </a:p>
          <a:p>
            <a:pPr defTabSz="914087">
              <a:defRPr/>
            </a:pPr>
            <a:r>
              <a:rPr lang="en-US" sz="1961" kern="0" dirty="0">
                <a:solidFill>
                  <a:schemeClr val="tx1"/>
                </a:solidFill>
                <a:latin typeface="Segoe UI Light"/>
              </a:rPr>
              <a:t>Public, Global, Shared</a:t>
            </a:r>
          </a:p>
        </p:txBody>
      </p:sp>
      <p:grpSp>
        <p:nvGrpSpPr>
          <p:cNvPr id="213" name="Group 212"/>
          <p:cNvGrpSpPr/>
          <p:nvPr/>
        </p:nvGrpSpPr>
        <p:grpSpPr>
          <a:xfrm>
            <a:off x="5210194" y="1779872"/>
            <a:ext cx="2856111" cy="3491237"/>
            <a:chOff x="4618037" y="1858962"/>
            <a:chExt cx="2971801" cy="3632654"/>
          </a:xfrm>
        </p:grpSpPr>
        <p:sp>
          <p:nvSpPr>
            <p:cNvPr id="214" name="Rectangle 213"/>
            <p:cNvSpPr/>
            <p:nvPr/>
          </p:nvSpPr>
          <p:spPr bwMode="auto">
            <a:xfrm>
              <a:off x="4898314" y="3954462"/>
              <a:ext cx="2691524"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094" fontAlgn="base">
                <a:lnSpc>
                  <a:spcPct val="90000"/>
                </a:lnSpc>
                <a:spcBef>
                  <a:spcPct val="0"/>
                </a:spcBef>
                <a:spcAft>
                  <a:spcPct val="0"/>
                </a:spcAft>
                <a:defRPr/>
              </a:pPr>
              <a:r>
                <a:rPr lang="en-US" sz="1345" dirty="0">
                  <a:solidFill>
                    <a:schemeClr val="tx1"/>
                  </a:solidFill>
                  <a:latin typeface="Segoe UI"/>
                  <a:ea typeface="Segoe UI" pitchFamily="34" charset="0"/>
                  <a:cs typeface="Segoe UI" pitchFamily="34" charset="0"/>
                </a:rPr>
                <a:t>Azure services in your datacenter</a:t>
              </a:r>
            </a:p>
          </p:txBody>
        </p:sp>
        <p:sp>
          <p:nvSpPr>
            <p:cNvPr id="215" name="Rectangle 214"/>
            <p:cNvSpPr/>
            <p:nvPr/>
          </p:nvSpPr>
          <p:spPr bwMode="auto">
            <a:xfrm>
              <a:off x="5075237" y="3604108"/>
              <a:ext cx="234033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094" fontAlgn="base">
                <a:lnSpc>
                  <a:spcPct val="90000"/>
                </a:lnSpc>
                <a:spcBef>
                  <a:spcPct val="0"/>
                </a:spcBef>
                <a:spcAft>
                  <a:spcPct val="0"/>
                </a:spcAft>
                <a:defRPr/>
              </a:pPr>
              <a:r>
                <a:rPr lang="en-US" sz="1345" dirty="0">
                  <a:solidFill>
                    <a:schemeClr val="tx1"/>
                  </a:solidFill>
                  <a:latin typeface="Segoe UI"/>
                  <a:ea typeface="Segoe UI" pitchFamily="34" charset="0"/>
                  <a:cs typeface="Segoe UI" pitchFamily="34" charset="0"/>
                </a:rPr>
                <a:t>Unified app development</a:t>
              </a:r>
            </a:p>
          </p:txBody>
        </p:sp>
        <p:sp>
          <p:nvSpPr>
            <p:cNvPr id="216" name="Rectangle 215"/>
            <p:cNvSpPr/>
            <p:nvPr/>
          </p:nvSpPr>
          <p:spPr bwMode="auto">
            <a:xfrm>
              <a:off x="5264012" y="3253755"/>
              <a:ext cx="1859425"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094" fontAlgn="base">
                <a:lnSpc>
                  <a:spcPct val="90000"/>
                </a:lnSpc>
                <a:spcBef>
                  <a:spcPct val="0"/>
                </a:spcBef>
                <a:spcAft>
                  <a:spcPct val="0"/>
                </a:spcAft>
                <a:defRPr/>
              </a:pPr>
              <a:r>
                <a:rPr lang="en-US" sz="1345" dirty="0">
                  <a:solidFill>
                    <a:schemeClr val="tx1"/>
                  </a:solidFill>
                  <a:latin typeface="Segoe UI"/>
                  <a:ea typeface="Segoe UI" pitchFamily="34" charset="0"/>
                  <a:cs typeface="Segoe UI" pitchFamily="34" charset="0"/>
                </a:rPr>
                <a:t>One Azure ecosystem</a:t>
              </a:r>
            </a:p>
          </p:txBody>
        </p:sp>
        <p:sp>
          <p:nvSpPr>
            <p:cNvPr id="217" name="TextBox 54"/>
            <p:cNvSpPr txBox="1"/>
            <p:nvPr/>
          </p:nvSpPr>
          <p:spPr>
            <a:xfrm>
              <a:off x="4618037" y="1861007"/>
              <a:ext cx="1426556" cy="517065"/>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78727">
                <a:lnSpc>
                  <a:spcPct val="90000"/>
                </a:lnSpc>
                <a:spcAft>
                  <a:spcPts val="576"/>
                </a:spcAft>
                <a:defRPr/>
              </a:pPr>
              <a:r>
                <a:rPr lang="en-US" sz="1537" dirty="0">
                  <a:latin typeface="Segoe UI"/>
                </a:rPr>
                <a:t>Developers</a:t>
              </a:r>
            </a:p>
          </p:txBody>
        </p:sp>
        <p:sp>
          <p:nvSpPr>
            <p:cNvPr id="218" name="TextBox 54"/>
            <p:cNvSpPr txBox="1"/>
            <p:nvPr/>
          </p:nvSpPr>
          <p:spPr>
            <a:xfrm>
              <a:off x="4618037" y="4972507"/>
              <a:ext cx="1426556" cy="517065"/>
            </a:xfrm>
            <a:prstGeom prst="rect">
              <a:avLst/>
            </a:prstGeom>
            <a:noFill/>
          </p:spPr>
          <p:txBody>
            <a:bodyPr wrap="square" lIns="175761" tIns="140609" rIns="175761" bIns="14060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878727">
                <a:lnSpc>
                  <a:spcPct val="90000"/>
                </a:lnSpc>
                <a:spcAft>
                  <a:spcPts val="576"/>
                </a:spcAft>
                <a:defRPr/>
              </a:pPr>
              <a:r>
                <a:rPr lang="en-US" sz="1537" dirty="0">
                  <a:latin typeface="Segoe UI"/>
                </a:rPr>
                <a:t>Operations</a:t>
              </a:r>
            </a:p>
          </p:txBody>
        </p:sp>
        <p:sp>
          <p:nvSpPr>
            <p:cNvPr id="219" name="Freeform 5"/>
            <p:cNvSpPr>
              <a:spLocks noEditPoints="1"/>
            </p:cNvSpPr>
            <p:nvPr/>
          </p:nvSpPr>
          <p:spPr bwMode="auto">
            <a:xfrm>
              <a:off x="5982787" y="49704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a:latin typeface="Segoe UI"/>
              </a:endParaRPr>
            </a:p>
          </p:txBody>
        </p:sp>
        <p:sp>
          <p:nvSpPr>
            <p:cNvPr id="220" name="Freeform 5"/>
            <p:cNvSpPr>
              <a:spLocks noEditPoints="1"/>
            </p:cNvSpPr>
            <p:nvPr/>
          </p:nvSpPr>
          <p:spPr bwMode="auto">
            <a:xfrm>
              <a:off x="5982787" y="18589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a:latin typeface="Segoe UI"/>
              </a:endParaRPr>
            </a:p>
          </p:txBody>
        </p:sp>
        <p:grpSp>
          <p:nvGrpSpPr>
            <p:cNvPr id="221" name="Group 220"/>
            <p:cNvGrpSpPr/>
            <p:nvPr/>
          </p:nvGrpSpPr>
          <p:grpSpPr>
            <a:xfrm>
              <a:off x="5455187" y="4245069"/>
              <a:ext cx="1526100" cy="661894"/>
              <a:chOff x="5553963" y="7688262"/>
              <a:chExt cx="1526100" cy="661894"/>
            </a:xfrm>
          </p:grpSpPr>
          <p:sp>
            <p:nvSpPr>
              <p:cNvPr id="225"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7868" tIns="43933" rIns="87868" bIns="43933" numCol="1" anchor="t" anchorCtr="0" compatLnSpc="1">
                <a:prstTxWarp prst="textNoShape">
                  <a:avLst/>
                </a:prstTxWarp>
              </a:bodyPr>
              <a:lstStyle/>
              <a:p>
                <a:pPr defTabSz="896130">
                  <a:lnSpc>
                    <a:spcPct val="90000"/>
                  </a:lnSpc>
                  <a:defRPr/>
                </a:pPr>
                <a:endParaRPr lang="en-US" kern="0">
                  <a:latin typeface="Segoe UI"/>
                </a:endParaRPr>
              </a:p>
            </p:txBody>
          </p:sp>
          <p:sp>
            <p:nvSpPr>
              <p:cNvPr id="226"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7868" tIns="43933" rIns="87868" bIns="43933" numCol="1" anchor="t" anchorCtr="0" compatLnSpc="1">
                <a:prstTxWarp prst="textNoShape">
                  <a:avLst/>
                </a:prstTxWarp>
              </a:bodyPr>
              <a:lstStyle/>
              <a:p>
                <a:pPr defTabSz="896130">
                  <a:lnSpc>
                    <a:spcPct val="90000"/>
                  </a:lnSpc>
                  <a:defRPr/>
                </a:pPr>
                <a:endParaRPr lang="en-US" kern="0">
                  <a:latin typeface="Segoe UI"/>
                </a:endParaRPr>
              </a:p>
            </p:txBody>
          </p:sp>
        </p:grpSp>
        <p:grpSp>
          <p:nvGrpSpPr>
            <p:cNvPr id="222" name="Group 221"/>
            <p:cNvGrpSpPr/>
            <p:nvPr/>
          </p:nvGrpSpPr>
          <p:grpSpPr>
            <a:xfrm rot="10800000">
              <a:off x="5455187" y="2442122"/>
              <a:ext cx="1526100" cy="661894"/>
              <a:chOff x="5553963" y="7688262"/>
              <a:chExt cx="1526100" cy="661894"/>
            </a:xfrm>
          </p:grpSpPr>
          <p:sp>
            <p:nvSpPr>
              <p:cNvPr id="223"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7868" tIns="43933" rIns="87868" bIns="43933" numCol="1" anchor="t" anchorCtr="0" compatLnSpc="1">
                <a:prstTxWarp prst="textNoShape">
                  <a:avLst/>
                </a:prstTxWarp>
              </a:bodyPr>
              <a:lstStyle/>
              <a:p>
                <a:pPr defTabSz="896130">
                  <a:lnSpc>
                    <a:spcPct val="90000"/>
                  </a:lnSpc>
                  <a:defRPr/>
                </a:pPr>
                <a:endParaRPr lang="en-US" kern="0">
                  <a:latin typeface="Segoe UI"/>
                </a:endParaRPr>
              </a:p>
            </p:txBody>
          </p:sp>
          <p:sp>
            <p:nvSpPr>
              <p:cNvPr id="224"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7868" tIns="43933" rIns="87868" bIns="43933" numCol="1" anchor="t" anchorCtr="0" compatLnSpc="1">
                <a:prstTxWarp prst="textNoShape">
                  <a:avLst/>
                </a:prstTxWarp>
              </a:bodyPr>
              <a:lstStyle/>
              <a:p>
                <a:pPr defTabSz="896130">
                  <a:lnSpc>
                    <a:spcPct val="90000"/>
                  </a:lnSpc>
                  <a:defRPr/>
                </a:pPr>
                <a:endParaRPr lang="en-US" kern="0">
                  <a:latin typeface="Segoe UI"/>
                </a:endParaRPr>
              </a:p>
            </p:txBody>
          </p:sp>
        </p:grpSp>
      </p:grpSp>
    </p:spTree>
    <p:extLst>
      <p:ext uri="{BB962C8B-B14F-4D97-AF65-F5344CB8AC3E}">
        <p14:creationId xmlns:p14="http://schemas.microsoft.com/office/powerpoint/2010/main" val="962989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9" grpId="0" animBg="1"/>
      <p:bldP spid="301" grpId="0" animBg="1"/>
      <p:bldP spid="302" grpId="0" animBg="1"/>
      <p:bldP spid="303" grpId="0" animBg="1"/>
      <p:bldP spid="304" grpId="0" animBg="1"/>
      <p:bldP spid="305" grpId="0" animBg="1"/>
      <p:bldP spid="306" grpId="0" animBg="1"/>
      <p:bldP spid="307"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2" y="4377"/>
            <a:ext cx="2904998" cy="6849246"/>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p:cNvGrpSpPr/>
          <p:nvPr/>
        </p:nvGrpSpPr>
        <p:grpSpPr>
          <a:xfrm>
            <a:off x="7215721" y="3979738"/>
            <a:ext cx="4349953" cy="544231"/>
            <a:chOff x="7606541" y="4806303"/>
            <a:chExt cx="4442220" cy="555775"/>
          </a:xfrm>
        </p:grpSpPr>
        <p:pic>
          <p:nvPicPr>
            <p:cNvPr id="29" name="Picture 28"/>
            <p:cNvPicPr>
              <a:picLocks noChangeAspect="1"/>
            </p:cNvPicPr>
            <p:nvPr/>
          </p:nvPicPr>
          <p:blipFill>
            <a:blip r:embed="rId3">
              <a:clrChange>
                <a:clrFrom>
                  <a:srgbClr val="F9F9F9"/>
                </a:clrFrom>
                <a:clrTo>
                  <a:srgbClr val="F9F9F9">
                    <a:alpha val="0"/>
                  </a:srgbClr>
                </a:clrTo>
              </a:clrChange>
              <a:grayscl/>
            </a:blip>
            <a:stretch>
              <a:fillRect/>
            </a:stretch>
          </p:blipFill>
          <p:spPr>
            <a:xfrm>
              <a:off x="10982541" y="4806303"/>
              <a:ext cx="1066220" cy="520993"/>
            </a:xfrm>
            <a:prstGeom prst="rect">
              <a:avLst/>
            </a:prstGeom>
          </p:spPr>
        </p:pic>
        <p:pic>
          <p:nvPicPr>
            <p:cNvPr id="30" name="Picture 29"/>
            <p:cNvPicPr>
              <a:picLocks noChangeAspect="1"/>
            </p:cNvPicPr>
            <p:nvPr/>
          </p:nvPicPr>
          <p:blipFill>
            <a:blip r:embed="rId4">
              <a:clrChange>
                <a:clrFrom>
                  <a:srgbClr val="F9F9F9"/>
                </a:clrFrom>
                <a:clrTo>
                  <a:srgbClr val="F9F9F9">
                    <a:alpha val="0"/>
                  </a:srgbClr>
                </a:clrTo>
              </a:clrChange>
              <a:grayscl/>
            </a:blip>
            <a:stretch>
              <a:fillRect/>
            </a:stretch>
          </p:blipFill>
          <p:spPr>
            <a:xfrm>
              <a:off x="8519928" y="4995788"/>
              <a:ext cx="1042561" cy="320241"/>
            </a:xfrm>
            <a:prstGeom prst="rect">
              <a:avLst/>
            </a:prstGeom>
          </p:spPr>
        </p:pic>
        <p:pic>
          <p:nvPicPr>
            <p:cNvPr id="31" name="Picture 2"/>
            <p:cNvPicPr>
              <a:picLocks noChangeAspect="1" noChangeArrowheads="1"/>
            </p:cNvPicPr>
            <p:nvPr/>
          </p:nvPicPr>
          <p:blipFill>
            <a:blip r:embed="rId5">
              <a:grayscl/>
              <a:extLst>
                <a:ext uri="{28A0092B-C50C-407E-A947-70E740481C1C}">
                  <a14:useLocalDpi xmlns:a14="http://schemas.microsoft.com/office/drawing/2010/main" val="0"/>
                </a:ext>
              </a:extLst>
            </a:blip>
            <a:stretch>
              <a:fillRect/>
            </a:stretch>
          </p:blipFill>
          <p:spPr bwMode="auto">
            <a:xfrm>
              <a:off x="9778053" y="5066799"/>
              <a:ext cx="1026435" cy="265884"/>
            </a:xfrm>
            <a:prstGeom prst="rect">
              <a:avLst/>
            </a:prstGeom>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6">
              <a:grayscl/>
            </a:blip>
            <a:stretch>
              <a:fillRect/>
            </a:stretch>
          </p:blipFill>
          <p:spPr>
            <a:xfrm>
              <a:off x="7606541" y="5001182"/>
              <a:ext cx="789080" cy="360896"/>
            </a:xfrm>
            <a:prstGeom prst="rect">
              <a:avLst/>
            </a:prstGeom>
          </p:spPr>
        </p:pic>
      </p:grpSp>
      <p:grpSp>
        <p:nvGrpSpPr>
          <p:cNvPr id="39" name="Group 38"/>
          <p:cNvGrpSpPr/>
          <p:nvPr/>
        </p:nvGrpSpPr>
        <p:grpSpPr>
          <a:xfrm>
            <a:off x="7067126" y="920917"/>
            <a:ext cx="2864101" cy="4191268"/>
            <a:chOff x="7454795" y="1682603"/>
            <a:chExt cx="2924851" cy="4280169"/>
          </a:xfrm>
        </p:grpSpPr>
        <p:sp>
          <p:nvSpPr>
            <p:cNvPr id="40" name="TextBox 39"/>
            <p:cNvSpPr txBox="1"/>
            <p:nvPr/>
          </p:nvSpPr>
          <p:spPr>
            <a:xfrm>
              <a:off x="7454796" y="2662482"/>
              <a:ext cx="1599116" cy="338939"/>
            </a:xfrm>
            <a:prstGeom prst="rect">
              <a:avLst/>
            </a:prstGeom>
            <a:noFill/>
          </p:spPr>
          <p:txBody>
            <a:bodyPr wrap="square" rtlCol="0">
              <a:spAutoFit/>
            </a:bodyPr>
            <a:lstStyle/>
            <a:p>
              <a:pPr defTabSz="912597">
                <a:defRPr/>
              </a:pPr>
              <a:r>
                <a:rPr lang="en-US" sz="1568" kern="0" spc="-49" dirty="0">
                  <a:solidFill>
                    <a:srgbClr val="002060"/>
                  </a:solidFill>
                  <a:latin typeface="+mj-lt"/>
                  <a:cs typeface="Segoe UI Semibold" panose="020B0702040204020203" pitchFamily="34" charset="0"/>
                </a:rPr>
                <a:t>Applications</a:t>
              </a:r>
            </a:p>
          </p:txBody>
        </p:sp>
        <p:sp>
          <p:nvSpPr>
            <p:cNvPr id="41" name="TextBox 40"/>
            <p:cNvSpPr txBox="1"/>
            <p:nvPr/>
          </p:nvSpPr>
          <p:spPr>
            <a:xfrm>
              <a:off x="7454796" y="5623833"/>
              <a:ext cx="1599116" cy="338939"/>
            </a:xfrm>
            <a:prstGeom prst="rect">
              <a:avLst/>
            </a:prstGeom>
            <a:noFill/>
          </p:spPr>
          <p:txBody>
            <a:bodyPr wrap="square" rtlCol="0">
              <a:spAutoFit/>
            </a:bodyPr>
            <a:lstStyle/>
            <a:p>
              <a:pPr defTabSz="912597">
                <a:defRPr/>
              </a:pPr>
              <a:r>
                <a:rPr lang="en-US" sz="1568" kern="0" spc="-49" dirty="0">
                  <a:solidFill>
                    <a:srgbClr val="002060"/>
                  </a:solidFill>
                  <a:latin typeface="+mj-lt"/>
                  <a:cs typeface="Segoe UI Semibold" panose="020B0702040204020203" pitchFamily="34" charset="0"/>
                </a:rPr>
                <a:t>Infrastructure</a:t>
              </a:r>
            </a:p>
          </p:txBody>
        </p:sp>
        <p:sp>
          <p:nvSpPr>
            <p:cNvPr id="42" name="TextBox 41"/>
            <p:cNvSpPr txBox="1"/>
            <p:nvPr/>
          </p:nvSpPr>
          <p:spPr>
            <a:xfrm>
              <a:off x="7454795" y="1682603"/>
              <a:ext cx="1537910" cy="338939"/>
            </a:xfrm>
            <a:prstGeom prst="rect">
              <a:avLst/>
            </a:prstGeom>
            <a:noFill/>
          </p:spPr>
          <p:txBody>
            <a:bodyPr wrap="square" rtlCol="0">
              <a:spAutoFit/>
            </a:bodyPr>
            <a:lstStyle/>
            <a:p>
              <a:pPr defTabSz="912597">
                <a:defRPr/>
              </a:pPr>
              <a:r>
                <a:rPr lang="en-US" sz="1568" kern="0" spc="-49" dirty="0">
                  <a:solidFill>
                    <a:srgbClr val="002060"/>
                  </a:solidFill>
                  <a:latin typeface="+mj-lt"/>
                  <a:cs typeface="Segoe UI Semibold" panose="020B0702040204020203" pitchFamily="34" charset="0"/>
                </a:rPr>
                <a:t>Management</a:t>
              </a:r>
            </a:p>
          </p:txBody>
        </p:sp>
        <p:sp>
          <p:nvSpPr>
            <p:cNvPr id="43" name="TextBox 42"/>
            <p:cNvSpPr txBox="1"/>
            <p:nvPr/>
          </p:nvSpPr>
          <p:spPr>
            <a:xfrm>
              <a:off x="7454796" y="4646098"/>
              <a:ext cx="2924850" cy="338939"/>
            </a:xfrm>
            <a:prstGeom prst="rect">
              <a:avLst/>
            </a:prstGeom>
            <a:noFill/>
          </p:spPr>
          <p:txBody>
            <a:bodyPr wrap="square" rtlCol="0">
              <a:spAutoFit/>
            </a:bodyPr>
            <a:lstStyle/>
            <a:p>
              <a:pPr defTabSz="912597">
                <a:defRPr/>
              </a:pPr>
              <a:r>
                <a:rPr lang="en-US" sz="1568" kern="0" spc="-49" dirty="0">
                  <a:solidFill>
                    <a:srgbClr val="002060"/>
                  </a:solidFill>
                  <a:latin typeface="+mj-lt"/>
                  <a:cs typeface="Segoe UI Semibold" panose="020B0702040204020203" pitchFamily="34" charset="0"/>
                </a:rPr>
                <a:t>Databases &amp; Middleware</a:t>
              </a:r>
            </a:p>
          </p:txBody>
        </p:sp>
        <p:sp>
          <p:nvSpPr>
            <p:cNvPr id="44" name="TextBox 43"/>
            <p:cNvSpPr txBox="1"/>
            <p:nvPr/>
          </p:nvSpPr>
          <p:spPr>
            <a:xfrm>
              <a:off x="7454796" y="3648040"/>
              <a:ext cx="1975505" cy="338939"/>
            </a:xfrm>
            <a:prstGeom prst="rect">
              <a:avLst/>
            </a:prstGeom>
            <a:noFill/>
          </p:spPr>
          <p:txBody>
            <a:bodyPr wrap="square" rtlCol="0">
              <a:spAutoFit/>
            </a:bodyPr>
            <a:lstStyle/>
            <a:p>
              <a:pPr defTabSz="912597">
                <a:defRPr/>
              </a:pPr>
              <a:r>
                <a:rPr lang="en-US" sz="1568" kern="0" spc="-49" dirty="0">
                  <a:solidFill>
                    <a:srgbClr val="002060"/>
                  </a:solidFill>
                  <a:latin typeface="+mj-lt"/>
                  <a:cs typeface="Segoe UI Semibold" panose="020B0702040204020203" pitchFamily="34" charset="0"/>
                </a:rPr>
                <a:t>App Frameworks</a:t>
              </a:r>
            </a:p>
          </p:txBody>
        </p:sp>
      </p:grpSp>
      <p:grpSp>
        <p:nvGrpSpPr>
          <p:cNvPr id="45" name="Group 44"/>
          <p:cNvGrpSpPr/>
          <p:nvPr/>
        </p:nvGrpSpPr>
        <p:grpSpPr>
          <a:xfrm>
            <a:off x="7174917" y="2078385"/>
            <a:ext cx="4309312" cy="687872"/>
            <a:chOff x="7563343" y="2580105"/>
            <a:chExt cx="4395723" cy="701665"/>
          </a:xfrm>
        </p:grpSpPr>
        <p:grpSp>
          <p:nvGrpSpPr>
            <p:cNvPr id="46" name="Group 45"/>
            <p:cNvGrpSpPr/>
            <p:nvPr/>
          </p:nvGrpSpPr>
          <p:grpSpPr>
            <a:xfrm>
              <a:off x="7563343" y="2580105"/>
              <a:ext cx="4395723" cy="701665"/>
              <a:chOff x="7564871" y="2864621"/>
              <a:chExt cx="4400717" cy="702462"/>
            </a:xfrm>
          </p:grpSpPr>
          <p:pic>
            <p:nvPicPr>
              <p:cNvPr id="48" name="Picture 47"/>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49" name="Group 48"/>
              <p:cNvGrpSpPr/>
              <p:nvPr/>
            </p:nvGrpSpPr>
            <p:grpSpPr>
              <a:xfrm>
                <a:off x="10621438" y="2918449"/>
                <a:ext cx="497036" cy="568990"/>
                <a:chOff x="11227523" y="2315027"/>
                <a:chExt cx="565700" cy="647594"/>
              </a:xfrm>
            </p:grpSpPr>
            <p:pic>
              <p:nvPicPr>
                <p:cNvPr id="52" name="Picture 51"/>
                <p:cNvPicPr>
                  <a:picLocks noChangeAspect="1"/>
                </p:cNvPicPr>
                <p:nvPr/>
              </p:nvPicPr>
              <p:blipFill rotWithShape="1">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53" name="Picture 52"/>
                <p:cNvPicPr>
                  <a:picLocks noChangeAspect="1"/>
                </p:cNvPicPr>
                <p:nvPr/>
              </p:nvPicPr>
              <p:blipFill rotWithShape="1">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50" name="Picture 4" descr="https://tool.microsoftsca.com/Content/assets/clients/928527.png"/>
              <p:cNvPicPr>
                <a:picLocks noChangeAspect="1"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51" name="Picture 2" descr="http://blog.cloudfoundry.com/wp-content/static/cfcom/assets/images/logocf300square.jpg"/>
              <p:cNvPicPr>
                <a:picLocks noChangeAspect="1" noChangeArrowheads="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pic>
          <p:nvPicPr>
            <p:cNvPr id="47" name="Picture 46"/>
            <p:cNvPicPr>
              <a:picLocks noChangeAspect="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989558" y="2634372"/>
              <a:ext cx="543616" cy="543616"/>
            </a:xfrm>
            <a:prstGeom prst="rect">
              <a:avLst/>
            </a:prstGeom>
          </p:spPr>
        </p:pic>
      </p:grpSp>
      <p:grpSp>
        <p:nvGrpSpPr>
          <p:cNvPr id="55" name="Group 54"/>
          <p:cNvGrpSpPr/>
          <p:nvPr/>
        </p:nvGrpSpPr>
        <p:grpSpPr>
          <a:xfrm>
            <a:off x="7296826" y="3129395"/>
            <a:ext cx="4003284" cy="505758"/>
            <a:chOff x="7604627" y="3876343"/>
            <a:chExt cx="4088197" cy="516486"/>
          </a:xfrm>
        </p:grpSpPr>
        <p:pic>
          <p:nvPicPr>
            <p:cNvPr id="57" name="Picture 56" descr="PHP.png"/>
            <p:cNvPicPr>
              <a:picLocks noChangeAspect="1"/>
            </p:cNvPicPr>
            <p:nvPr/>
          </p:nvPicPr>
          <p:blipFill>
            <a:blip r:embed="rId13" cstate="print">
              <a:duotone>
                <a:prstClr val="black"/>
                <a:schemeClr val="tx2">
                  <a:tint val="45000"/>
                  <a:satMod val="400000"/>
                </a:schemeClr>
              </a:duotone>
              <a:extLst/>
            </a:blip>
            <a:stretch>
              <a:fillRect/>
            </a:stretch>
          </p:blipFill>
          <p:spPr>
            <a:xfrm>
              <a:off x="10398062" y="3994512"/>
              <a:ext cx="651233" cy="361584"/>
            </a:xfrm>
            <a:prstGeom prst="rect">
              <a:avLst/>
            </a:prstGeom>
          </p:spPr>
        </p:pic>
        <p:pic>
          <p:nvPicPr>
            <p:cNvPr id="58" name="Picture 57"/>
            <p:cNvPicPr>
              <a:picLocks noChangeAspect="1"/>
            </p:cNvPicPr>
            <p:nvPr/>
          </p:nvPicPr>
          <p:blipFill>
            <a:blip r:embed="rId1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59" name="Picture 58"/>
            <p:cNvPicPr>
              <a:picLocks noChangeAspect="1"/>
            </p:cNvPicPr>
            <p:nvPr/>
          </p:nvPicPr>
          <p:blipFill>
            <a:blip r:embed="rId1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60" name="Picture 59"/>
            <p:cNvPicPr>
              <a:picLocks noChangeAspect="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pic>
        <p:nvPicPr>
          <p:cNvPr id="56" name="Picture 55"/>
          <p:cNvPicPr>
            <a:picLocks noChangeAspect="1"/>
          </p:cNvPicPr>
          <p:nvPr/>
        </p:nvPicPr>
        <p:blipFill>
          <a:blip r:embed="rId17">
            <a:duotone>
              <a:prstClr val="black"/>
              <a:schemeClr val="tx2">
                <a:tint val="45000"/>
                <a:satMod val="400000"/>
              </a:schemeClr>
            </a:duotone>
          </a:blip>
          <a:stretch>
            <a:fillRect/>
          </a:stretch>
        </p:blipFill>
        <p:spPr>
          <a:xfrm>
            <a:off x="9445547" y="3051471"/>
            <a:ext cx="306284" cy="571159"/>
          </a:xfrm>
          <a:prstGeom prst="rect">
            <a:avLst/>
          </a:prstGeom>
        </p:spPr>
      </p:pic>
      <p:grpSp>
        <p:nvGrpSpPr>
          <p:cNvPr id="61" name="Group 60"/>
          <p:cNvGrpSpPr/>
          <p:nvPr/>
        </p:nvGrpSpPr>
        <p:grpSpPr>
          <a:xfrm>
            <a:off x="7289272" y="4574581"/>
            <a:ext cx="4384350" cy="1362503"/>
            <a:chOff x="7632538" y="5126356"/>
            <a:chExt cx="4472265" cy="1389824"/>
          </a:xfrm>
        </p:grpSpPr>
        <p:grpSp>
          <p:nvGrpSpPr>
            <p:cNvPr id="62" name="Group 61"/>
            <p:cNvGrpSpPr/>
            <p:nvPr/>
          </p:nvGrpSpPr>
          <p:grpSpPr>
            <a:xfrm>
              <a:off x="7632538" y="5126356"/>
              <a:ext cx="4472265" cy="1389824"/>
              <a:chOff x="7632538" y="5126356"/>
              <a:chExt cx="4472265" cy="1389824"/>
            </a:xfrm>
          </p:grpSpPr>
          <p:grpSp>
            <p:nvGrpSpPr>
              <p:cNvPr id="64" name="Group 63"/>
              <p:cNvGrpSpPr/>
              <p:nvPr/>
            </p:nvGrpSpPr>
            <p:grpSpPr>
              <a:xfrm>
                <a:off x="7632538" y="5620348"/>
                <a:ext cx="3021504" cy="774323"/>
                <a:chOff x="7634144" y="5817120"/>
                <a:chExt cx="4446978" cy="1139628"/>
              </a:xfrm>
            </p:grpSpPr>
            <p:pic>
              <p:nvPicPr>
                <p:cNvPr id="66" name="Picture 65"/>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sp>
              <p:nvSpPr>
                <p:cNvPr id="67" name="TextBox 66"/>
                <p:cNvSpPr txBox="1"/>
                <p:nvPr/>
              </p:nvSpPr>
              <p:spPr>
                <a:xfrm>
                  <a:off x="9066508" y="6318543"/>
                  <a:ext cx="1035986" cy="638205"/>
                </a:xfrm>
                <a:prstGeom prst="rect">
                  <a:avLst/>
                </a:prstGeom>
                <a:noFill/>
              </p:spPr>
              <p:txBody>
                <a:bodyPr wrap="square" lIns="179081" tIns="143265" rIns="179081" bIns="143265" rtlCol="0">
                  <a:spAutoFit/>
                </a:bodyPr>
                <a:lstStyle/>
                <a:p>
                  <a:pPr defTabSz="896386">
                    <a:lnSpc>
                      <a:spcPct val="90000"/>
                    </a:lnSpc>
                    <a:spcAft>
                      <a:spcPts val="587"/>
                    </a:spcAft>
                    <a:defRPr/>
                  </a:pPr>
                  <a:r>
                    <a:rPr lang="en-US" sz="980" kern="0" dirty="0">
                      <a:solidFill>
                        <a:srgbClr val="3C3C3C">
                          <a:lumMod val="50000"/>
                        </a:srgbClr>
                      </a:solidFill>
                    </a:rPr>
                    <a:t>Linux</a:t>
                  </a:r>
                  <a:endParaRPr lang="en-US" sz="882" kern="0" dirty="0">
                    <a:solidFill>
                      <a:srgbClr val="3C3C3C">
                        <a:lumMod val="50000"/>
                      </a:srgbClr>
                    </a:solidFill>
                  </a:endParaRPr>
                </a:p>
              </p:txBody>
            </p:sp>
            <p:pic>
              <p:nvPicPr>
                <p:cNvPr id="68" name="Picture 67"/>
                <p:cNvPicPr>
                  <a:picLocks noChangeAspect="1"/>
                </p:cNvPicPr>
                <p:nvPr/>
              </p:nvPicPr>
              <p:blipFill>
                <a:blip r:embed="rId19">
                  <a:clrChange>
                    <a:clrFrom>
                      <a:srgbClr val="FFFFFF"/>
                    </a:clrFrom>
                    <a:clrTo>
                      <a:srgbClr val="FFFFFF">
                        <a:alpha val="0"/>
                      </a:srgbClr>
                    </a:clrTo>
                  </a:clrChange>
                  <a:duotone>
                    <a:prstClr val="black"/>
                    <a:schemeClr val="tx2">
                      <a:tint val="45000"/>
                      <a:satMod val="400000"/>
                    </a:schemeClr>
                  </a:duotone>
                </a:blip>
                <a:stretch>
                  <a:fillRect/>
                </a:stretch>
              </p:blipFill>
              <p:spPr>
                <a:xfrm>
                  <a:off x="7634144" y="5938494"/>
                  <a:ext cx="1236431" cy="469159"/>
                </a:xfrm>
                <a:prstGeom prst="rect">
                  <a:avLst/>
                </a:prstGeom>
              </p:spPr>
            </p:pic>
          </p:grpSp>
          <p:pic>
            <p:nvPicPr>
              <p:cNvPr id="65" name="Picture 64"/>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14979" y="5126356"/>
                <a:ext cx="1389824" cy="1389824"/>
              </a:xfrm>
              <a:prstGeom prst="rect">
                <a:avLst/>
              </a:prstGeom>
            </p:spPr>
          </p:pic>
        </p:grpSp>
        <p:pic>
          <p:nvPicPr>
            <p:cNvPr id="63" name="Picture 62"/>
            <p:cNvPicPr>
              <a:picLocks noChangeAspect="1"/>
            </p:cNvPicPr>
            <p:nvPr/>
          </p:nvPicPr>
          <p:blipFill rotWithShape="1">
            <a:blip r:embed="rId21">
              <a:duotone>
                <a:prstClr val="black"/>
                <a:schemeClr val="tx2">
                  <a:tint val="45000"/>
                  <a:satMod val="400000"/>
                </a:schemeClr>
              </a:duotone>
              <a:extLst>
                <a:ext uri="{28A0092B-C50C-407E-A947-70E740481C1C}">
                  <a14:useLocalDpi xmlns:a14="http://schemas.microsoft.com/office/drawing/2010/main" val="0"/>
                </a:ext>
              </a:extLst>
            </a:blip>
            <a:srcRect l="29548" r="30186"/>
            <a:stretch/>
          </p:blipFill>
          <p:spPr>
            <a:xfrm>
              <a:off x="8770204" y="5676431"/>
              <a:ext cx="292912" cy="365904"/>
            </a:xfrm>
            <a:prstGeom prst="rect">
              <a:avLst/>
            </a:prstGeom>
          </p:spPr>
        </p:pic>
      </p:grpSp>
      <p:grpSp>
        <p:nvGrpSpPr>
          <p:cNvPr id="69" name="Group 68"/>
          <p:cNvGrpSpPr/>
          <p:nvPr/>
        </p:nvGrpSpPr>
        <p:grpSpPr>
          <a:xfrm>
            <a:off x="7195950" y="1072042"/>
            <a:ext cx="4335461" cy="615345"/>
            <a:chOff x="7584799" y="1553584"/>
            <a:chExt cx="4422396" cy="627684"/>
          </a:xfrm>
        </p:grpSpPr>
        <p:grpSp>
          <p:nvGrpSpPr>
            <p:cNvPr id="70" name="Group 69"/>
            <p:cNvGrpSpPr/>
            <p:nvPr/>
          </p:nvGrpSpPr>
          <p:grpSpPr>
            <a:xfrm>
              <a:off x="7584799" y="1553584"/>
              <a:ext cx="2878306" cy="627684"/>
              <a:chOff x="7586351" y="1836934"/>
              <a:chExt cx="2881576" cy="628397"/>
            </a:xfrm>
          </p:grpSpPr>
          <p:pic>
            <p:nvPicPr>
              <p:cNvPr id="74" name="Picture 73"/>
              <p:cNvPicPr>
                <a:picLocks noChangeAspect="1"/>
              </p:cNvPicPr>
              <p:nvPr/>
            </p:nvPicPr>
            <p:blipFill>
              <a:blip r:embed="rId22" cstate="print">
                <a:clrChange>
                  <a:clrFrom>
                    <a:srgbClr val="000000">
                      <a:alpha val="0"/>
                    </a:srgbClr>
                  </a:clrFrom>
                  <a:clrTo>
                    <a:srgbClr val="000000">
                      <a:alpha val="0"/>
                    </a:srgbClr>
                  </a:clrTo>
                </a:clrChange>
                <a:grayscl/>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75" name="Picture 74"/>
              <p:cNvPicPr>
                <a:picLocks noChangeAspect="1"/>
              </p:cNvPicPr>
              <p:nvPr/>
            </p:nvPicPr>
            <p:blipFill>
              <a:blip r:embed="rId23" cstate="print">
                <a:grayscl/>
                <a:extLst>
                  <a:ext uri="{28A0092B-C50C-407E-A947-70E740481C1C}">
                    <a14:useLocalDpi xmlns:a14="http://schemas.microsoft.com/office/drawing/2010/main" val="0"/>
                  </a:ext>
                </a:extLst>
              </a:blip>
              <a:stretch>
                <a:fillRect/>
              </a:stretch>
            </p:blipFill>
            <p:spPr>
              <a:xfrm>
                <a:off x="8948307" y="1894207"/>
                <a:ext cx="543368" cy="533946"/>
              </a:xfrm>
              <a:prstGeom prst="rect">
                <a:avLst/>
              </a:prstGeom>
            </p:spPr>
          </p:pic>
          <p:pic>
            <p:nvPicPr>
              <p:cNvPr id="76" name="Picture 75"/>
              <p:cNvPicPr>
                <a:picLocks noChangeAspect="1"/>
              </p:cNvPicPr>
              <p:nvPr/>
            </p:nvPicPr>
            <p:blipFill>
              <a:blip r:embed="rId24" cstate="print">
                <a:grayscl/>
                <a:extLst>
                  <a:ext uri="{28A0092B-C50C-407E-A947-70E740481C1C}">
                    <a14:useLocalDpi xmlns:a14="http://schemas.microsoft.com/office/drawing/2010/main" val="0"/>
                  </a:ext>
                </a:extLst>
              </a:blip>
              <a:stretch>
                <a:fillRect/>
              </a:stretch>
            </p:blipFill>
            <p:spPr>
              <a:xfrm>
                <a:off x="9673111" y="1836934"/>
                <a:ext cx="794816" cy="628397"/>
              </a:xfrm>
              <a:prstGeom prst="rect">
                <a:avLst/>
              </a:prstGeom>
            </p:spPr>
          </p:pic>
        </p:grpSp>
        <p:grpSp>
          <p:nvGrpSpPr>
            <p:cNvPr id="71" name="Group 70"/>
            <p:cNvGrpSpPr/>
            <p:nvPr/>
          </p:nvGrpSpPr>
          <p:grpSpPr>
            <a:xfrm>
              <a:off x="10737093" y="1578001"/>
              <a:ext cx="1270102" cy="536793"/>
              <a:chOff x="-1827101" y="2419206"/>
              <a:chExt cx="1352054" cy="571429"/>
            </a:xfrm>
          </p:grpSpPr>
          <p:pic>
            <p:nvPicPr>
              <p:cNvPr id="72" name="Picture 71"/>
              <p:cNvPicPr>
                <a:picLocks noChangeAspect="1"/>
              </p:cNvPicPr>
              <p:nvPr/>
            </p:nvPicPr>
            <p:blipFill rotWithShape="1">
              <a:blip r:embed="rId25">
                <a:grayscl/>
                <a:extLst>
                  <a:ext uri="{28A0092B-C50C-407E-A947-70E740481C1C}">
                    <a14:useLocalDpi xmlns:a14="http://schemas.microsoft.com/office/drawing/2010/main" val="0"/>
                  </a:ext>
                </a:extLst>
              </a:blip>
              <a:srcRect l="4381" r="64659"/>
              <a:stretch/>
            </p:blipFill>
            <p:spPr>
              <a:xfrm>
                <a:off x="-1827101" y="2487523"/>
                <a:ext cx="452342" cy="450080"/>
              </a:xfrm>
              <a:prstGeom prst="rect">
                <a:avLst/>
              </a:prstGeom>
            </p:spPr>
          </p:pic>
          <p:pic>
            <p:nvPicPr>
              <p:cNvPr id="73" name="Picture 72"/>
              <p:cNvPicPr>
                <a:picLocks noChangeAspect="1"/>
              </p:cNvPicPr>
              <p:nvPr/>
            </p:nvPicPr>
            <p:blipFill>
              <a:blip r:embed="rId26">
                <a:grayscl/>
                <a:extLst>
                  <a:ext uri="{28A0092B-C50C-407E-A947-70E740481C1C}">
                    <a14:useLocalDpi xmlns:a14="http://schemas.microsoft.com/office/drawing/2010/main" val="0"/>
                  </a:ext>
                </a:extLst>
              </a:blip>
              <a:stretch>
                <a:fillRect/>
              </a:stretch>
            </p:blipFill>
            <p:spPr>
              <a:xfrm>
                <a:off x="-1306793" y="2419206"/>
                <a:ext cx="831746" cy="571429"/>
              </a:xfrm>
              <a:prstGeom prst="rect">
                <a:avLst/>
              </a:prstGeom>
            </p:spPr>
          </p:pic>
        </p:grpSp>
      </p:grpSp>
      <p:pic>
        <p:nvPicPr>
          <p:cNvPr id="3" name="Picture 2"/>
          <p:cNvPicPr>
            <a:picLocks noChangeAspect="1"/>
          </p:cNvPicPr>
          <p:nvPr/>
        </p:nvPicPr>
        <p:blipFill>
          <a:blip r:embed="rId27"/>
          <a:stretch>
            <a:fillRect/>
          </a:stretch>
        </p:blipFill>
        <p:spPr>
          <a:xfrm>
            <a:off x="2809082" y="4324463"/>
            <a:ext cx="2140301" cy="1854098"/>
          </a:xfrm>
          <a:prstGeom prst="rect">
            <a:avLst/>
          </a:prstGeom>
        </p:spPr>
      </p:pic>
      <p:pic>
        <p:nvPicPr>
          <p:cNvPr id="4" name="Picture 3"/>
          <p:cNvPicPr>
            <a:picLocks noChangeAspect="1"/>
          </p:cNvPicPr>
          <p:nvPr/>
        </p:nvPicPr>
        <p:blipFill>
          <a:blip r:embed="rId27"/>
          <a:stretch>
            <a:fillRect/>
          </a:stretch>
        </p:blipFill>
        <p:spPr>
          <a:xfrm>
            <a:off x="2809082" y="685405"/>
            <a:ext cx="2140301" cy="1854098"/>
          </a:xfrm>
          <a:prstGeom prst="rect">
            <a:avLst/>
          </a:prstGeom>
        </p:spPr>
      </p:pic>
      <p:pic>
        <p:nvPicPr>
          <p:cNvPr id="5" name="Picture 4"/>
          <p:cNvPicPr>
            <a:picLocks noChangeAspect="1"/>
          </p:cNvPicPr>
          <p:nvPr/>
        </p:nvPicPr>
        <p:blipFill>
          <a:blip r:embed="rId27"/>
          <a:stretch>
            <a:fillRect/>
          </a:stretch>
        </p:blipFill>
        <p:spPr>
          <a:xfrm>
            <a:off x="1227717" y="5228026"/>
            <a:ext cx="2116260" cy="1833272"/>
          </a:xfrm>
          <a:prstGeom prst="rect">
            <a:avLst/>
          </a:prstGeom>
        </p:spPr>
      </p:pic>
      <p:pic>
        <p:nvPicPr>
          <p:cNvPr id="6" name="Picture 5"/>
          <p:cNvPicPr>
            <a:picLocks noChangeAspect="1"/>
          </p:cNvPicPr>
          <p:nvPr/>
        </p:nvPicPr>
        <p:blipFill>
          <a:blip r:embed="rId27"/>
          <a:stretch>
            <a:fillRect/>
          </a:stretch>
        </p:blipFill>
        <p:spPr>
          <a:xfrm>
            <a:off x="1240102" y="-182976"/>
            <a:ext cx="2101809" cy="1820754"/>
          </a:xfrm>
          <a:prstGeom prst="rect">
            <a:avLst/>
          </a:prstGeom>
        </p:spPr>
      </p:pic>
      <p:pic>
        <p:nvPicPr>
          <p:cNvPr id="7" name="Picture 6"/>
          <p:cNvPicPr>
            <a:picLocks noChangeAspect="1"/>
          </p:cNvPicPr>
          <p:nvPr/>
        </p:nvPicPr>
        <p:blipFill>
          <a:blip r:embed="rId27">
            <a:duotone>
              <a:srgbClr val="5C2D91">
                <a:shade val="45000"/>
                <a:satMod val="135000"/>
              </a:srgbClr>
              <a:prstClr val="white"/>
            </a:duotone>
            <a:lum contrast="40000"/>
          </a:blip>
          <a:stretch>
            <a:fillRect/>
          </a:stretch>
        </p:blipFill>
        <p:spPr>
          <a:xfrm>
            <a:off x="4377825" y="1592502"/>
            <a:ext cx="2140301" cy="1854098"/>
          </a:xfrm>
          <a:prstGeom prst="rect">
            <a:avLst/>
          </a:prstGeom>
        </p:spPr>
      </p:pic>
      <p:pic>
        <p:nvPicPr>
          <p:cNvPr id="8" name="Picture 7"/>
          <p:cNvPicPr>
            <a:picLocks noChangeAspect="1"/>
          </p:cNvPicPr>
          <p:nvPr/>
        </p:nvPicPr>
        <p:blipFill>
          <a:blip r:embed="rId27"/>
          <a:stretch>
            <a:fillRect/>
          </a:stretch>
        </p:blipFill>
        <p:spPr>
          <a:xfrm>
            <a:off x="4377825" y="3428039"/>
            <a:ext cx="2140301" cy="1854098"/>
          </a:xfrm>
          <a:prstGeom prst="rect">
            <a:avLst/>
          </a:prstGeom>
        </p:spPr>
      </p:pic>
      <p:pic>
        <p:nvPicPr>
          <p:cNvPr id="9" name="Picture 8"/>
          <p:cNvPicPr>
            <a:picLocks noChangeAspect="1"/>
          </p:cNvPicPr>
          <p:nvPr/>
        </p:nvPicPr>
        <p:blipFill>
          <a:blip r:embed="rId27"/>
          <a:stretch>
            <a:fillRect/>
          </a:stretch>
        </p:blipFill>
        <p:spPr>
          <a:xfrm>
            <a:off x="-328377" y="707478"/>
            <a:ext cx="2101809" cy="1820754"/>
          </a:xfrm>
          <a:prstGeom prst="rect">
            <a:avLst/>
          </a:prstGeom>
        </p:spPr>
      </p:pic>
      <p:pic>
        <p:nvPicPr>
          <p:cNvPr id="10" name="Picture 9"/>
          <p:cNvPicPr>
            <a:picLocks noChangeAspect="1"/>
          </p:cNvPicPr>
          <p:nvPr/>
        </p:nvPicPr>
        <p:blipFill>
          <a:blip r:embed="rId27"/>
          <a:stretch>
            <a:fillRect/>
          </a:stretch>
        </p:blipFill>
        <p:spPr>
          <a:xfrm>
            <a:off x="-328376" y="-1085371"/>
            <a:ext cx="2101809" cy="1820754"/>
          </a:xfrm>
          <a:prstGeom prst="rect">
            <a:avLst/>
          </a:prstGeom>
        </p:spPr>
      </p:pic>
      <p:pic>
        <p:nvPicPr>
          <p:cNvPr id="11" name="Picture 10"/>
          <p:cNvPicPr>
            <a:picLocks noChangeAspect="1"/>
          </p:cNvPicPr>
          <p:nvPr/>
        </p:nvPicPr>
        <p:blipFill>
          <a:blip r:embed="rId27"/>
          <a:stretch>
            <a:fillRect/>
          </a:stretch>
        </p:blipFill>
        <p:spPr>
          <a:xfrm>
            <a:off x="-322319" y="4336534"/>
            <a:ext cx="2101809" cy="1820754"/>
          </a:xfrm>
          <a:prstGeom prst="rect">
            <a:avLst/>
          </a:prstGeom>
        </p:spPr>
      </p:pic>
      <p:pic>
        <p:nvPicPr>
          <p:cNvPr id="12" name="Picture 11"/>
          <p:cNvPicPr>
            <a:picLocks noChangeAspect="1"/>
          </p:cNvPicPr>
          <p:nvPr/>
        </p:nvPicPr>
        <p:blipFill>
          <a:blip r:embed="rId27"/>
          <a:stretch>
            <a:fillRect/>
          </a:stretch>
        </p:blipFill>
        <p:spPr>
          <a:xfrm>
            <a:off x="-322319" y="2514453"/>
            <a:ext cx="2101809" cy="1830166"/>
          </a:xfrm>
          <a:prstGeom prst="rect">
            <a:avLst/>
          </a:prstGeom>
        </p:spPr>
      </p:pic>
      <p:pic>
        <p:nvPicPr>
          <p:cNvPr id="14" name="Picture 13"/>
          <p:cNvPicPr>
            <a:picLocks noChangeAspect="1"/>
          </p:cNvPicPr>
          <p:nvPr/>
        </p:nvPicPr>
        <p:blipFill>
          <a:blip r:embed="rId28"/>
          <a:stretch>
            <a:fillRect/>
          </a:stretch>
        </p:blipFill>
        <p:spPr>
          <a:xfrm>
            <a:off x="2815524" y="2508481"/>
            <a:ext cx="2114661" cy="1828662"/>
          </a:xfrm>
          <a:prstGeom prst="rect">
            <a:avLst/>
          </a:prstGeom>
        </p:spPr>
      </p:pic>
      <p:sp>
        <p:nvSpPr>
          <p:cNvPr id="15" name="Rectangle 14"/>
          <p:cNvSpPr/>
          <p:nvPr/>
        </p:nvSpPr>
        <p:spPr>
          <a:xfrm>
            <a:off x="3214180" y="3226690"/>
            <a:ext cx="1317350" cy="392245"/>
          </a:xfrm>
          <a:prstGeom prst="rect">
            <a:avLst/>
          </a:prstGeom>
        </p:spPr>
        <p:txBody>
          <a:bodyPr wrap="square">
            <a:spAutoFit/>
          </a:bodyPr>
          <a:lstStyle/>
          <a:p>
            <a:pPr algn="ctr" defTabSz="914004">
              <a:spcAft>
                <a:spcPts val="1175"/>
              </a:spcAft>
              <a:defRPr/>
            </a:pPr>
            <a:r>
              <a:rPr lang="en-US" sz="1961" kern="0" dirty="0">
                <a:solidFill>
                  <a:srgbClr val="1256A3"/>
                </a:solidFill>
                <a:latin typeface="+mj-lt"/>
                <a:cs typeface="Segoe UI Semibold" panose="020B0702040204020203" pitchFamily="34" charset="0"/>
              </a:rPr>
              <a:t>P</a:t>
            </a:r>
            <a:r>
              <a:rPr lang="en-US" sz="1961" kern="0" dirty="0" err="1">
                <a:solidFill>
                  <a:srgbClr val="1256A3"/>
                </a:solidFill>
                <a:latin typeface="+mj-lt"/>
                <a:cs typeface="Segoe UI Semibold" panose="020B0702040204020203" pitchFamily="34" charset="0"/>
              </a:rPr>
              <a:t>roven</a:t>
            </a:r>
            <a:endParaRPr lang="en-US" sz="1961" kern="0" dirty="0">
              <a:solidFill>
                <a:srgbClr val="1256A3"/>
              </a:solidFill>
              <a:latin typeface="+mj-lt"/>
              <a:cs typeface="Segoe UI Semibold" panose="020B0702040204020203" pitchFamily="34" charset="0"/>
            </a:endParaRPr>
          </a:p>
        </p:txBody>
      </p:sp>
      <p:pic>
        <p:nvPicPr>
          <p:cNvPr id="17" name="Picture 16"/>
          <p:cNvPicPr>
            <a:picLocks noChangeAspect="1"/>
          </p:cNvPicPr>
          <p:nvPr/>
        </p:nvPicPr>
        <p:blipFill>
          <a:blip r:embed="rId28"/>
          <a:stretch>
            <a:fillRect/>
          </a:stretch>
        </p:blipFill>
        <p:spPr>
          <a:xfrm>
            <a:off x="1240146" y="3423052"/>
            <a:ext cx="2114661" cy="1828662"/>
          </a:xfrm>
          <a:prstGeom prst="rect">
            <a:avLst/>
          </a:prstGeom>
        </p:spPr>
      </p:pic>
      <p:sp>
        <p:nvSpPr>
          <p:cNvPr id="18" name="Rectangle 17"/>
          <p:cNvSpPr/>
          <p:nvPr/>
        </p:nvSpPr>
        <p:spPr>
          <a:xfrm>
            <a:off x="1869316" y="4156347"/>
            <a:ext cx="856325" cy="363882"/>
          </a:xfrm>
          <a:prstGeom prst="rect">
            <a:avLst/>
          </a:prstGeom>
        </p:spPr>
        <p:txBody>
          <a:bodyPr wrap="none">
            <a:spAutoFit/>
          </a:bodyPr>
          <a:lstStyle/>
          <a:p>
            <a:pPr algn="ctr" defTabSz="913741">
              <a:lnSpc>
                <a:spcPct val="90000"/>
              </a:lnSpc>
              <a:defRPr/>
            </a:pPr>
            <a:r>
              <a:rPr lang="en-US" sz="1961" kern="0" dirty="0">
                <a:solidFill>
                  <a:srgbClr val="1256A3"/>
                </a:solidFill>
                <a:latin typeface="+mj-lt"/>
                <a:cs typeface="Segoe UI Semibold" panose="020B0702040204020203" pitchFamily="34" charset="0"/>
              </a:rPr>
              <a:t>Hybrid</a:t>
            </a:r>
          </a:p>
        </p:txBody>
      </p:sp>
      <p:pic>
        <p:nvPicPr>
          <p:cNvPr id="20" name="Picture 19"/>
          <p:cNvPicPr>
            <a:picLocks noChangeAspect="1"/>
          </p:cNvPicPr>
          <p:nvPr/>
        </p:nvPicPr>
        <p:blipFill>
          <a:blip r:embed="rId28"/>
          <a:stretch>
            <a:fillRect/>
          </a:stretch>
        </p:blipFill>
        <p:spPr>
          <a:xfrm>
            <a:off x="1233470" y="1617683"/>
            <a:ext cx="2114661" cy="1828662"/>
          </a:xfrm>
          <a:prstGeom prst="rect">
            <a:avLst/>
          </a:prstGeom>
        </p:spPr>
      </p:pic>
      <p:sp>
        <p:nvSpPr>
          <p:cNvPr id="21" name="Rectangle 20"/>
          <p:cNvSpPr/>
          <p:nvPr/>
        </p:nvSpPr>
        <p:spPr>
          <a:xfrm>
            <a:off x="1602952" y="2350978"/>
            <a:ext cx="1375698" cy="363882"/>
          </a:xfrm>
          <a:prstGeom prst="rect">
            <a:avLst/>
          </a:prstGeom>
        </p:spPr>
        <p:txBody>
          <a:bodyPr wrap="none">
            <a:spAutoFit/>
          </a:bodyPr>
          <a:lstStyle/>
          <a:p>
            <a:pPr algn="ctr" defTabSz="913741">
              <a:lnSpc>
                <a:spcPct val="90000"/>
              </a:lnSpc>
              <a:defRPr/>
            </a:pPr>
            <a:r>
              <a:rPr lang="en-US" sz="1961" kern="0" dirty="0">
                <a:solidFill>
                  <a:srgbClr val="1256A3"/>
                </a:solidFill>
                <a:latin typeface="+mj-lt"/>
                <a:cs typeface="Segoe UI Semibold" panose="020B0702040204020203" pitchFamily="34" charset="0"/>
              </a:rPr>
              <a:t>Hyper-scale</a:t>
            </a:r>
          </a:p>
        </p:txBody>
      </p:sp>
      <p:pic>
        <p:nvPicPr>
          <p:cNvPr id="22" name="Picture 21"/>
          <p:cNvPicPr>
            <a:picLocks noChangeAspect="1"/>
          </p:cNvPicPr>
          <p:nvPr/>
        </p:nvPicPr>
        <p:blipFill>
          <a:blip r:embed="rId27"/>
          <a:stretch>
            <a:fillRect/>
          </a:stretch>
        </p:blipFill>
        <p:spPr>
          <a:xfrm>
            <a:off x="-324317" y="6134650"/>
            <a:ext cx="2101809" cy="1820754"/>
          </a:xfrm>
          <a:prstGeom prst="rect">
            <a:avLst/>
          </a:prstGeom>
        </p:spPr>
      </p:pic>
      <p:pic>
        <p:nvPicPr>
          <p:cNvPr id="24" name="Picture 23"/>
          <p:cNvPicPr>
            <a:picLocks noChangeAspect="1"/>
          </p:cNvPicPr>
          <p:nvPr/>
        </p:nvPicPr>
        <p:blipFill>
          <a:blip r:embed="rId27">
            <a:duotone>
              <a:srgbClr val="0078D7">
                <a:shade val="45000"/>
                <a:satMod val="135000"/>
              </a:srgbClr>
              <a:prstClr val="white"/>
            </a:duotone>
          </a:blip>
          <a:stretch>
            <a:fillRect/>
          </a:stretch>
        </p:blipFill>
        <p:spPr>
          <a:xfrm>
            <a:off x="4386092" y="1580534"/>
            <a:ext cx="2140301" cy="1854098"/>
          </a:xfrm>
          <a:prstGeom prst="rect">
            <a:avLst/>
          </a:prstGeom>
        </p:spPr>
      </p:pic>
      <p:sp>
        <p:nvSpPr>
          <p:cNvPr id="25" name="Rectangle 24"/>
          <p:cNvSpPr/>
          <p:nvPr/>
        </p:nvSpPr>
        <p:spPr>
          <a:xfrm>
            <a:off x="4975181" y="2190770"/>
            <a:ext cx="962123" cy="635430"/>
          </a:xfrm>
          <a:prstGeom prst="rect">
            <a:avLst/>
          </a:prstGeom>
        </p:spPr>
        <p:txBody>
          <a:bodyPr wrap="none">
            <a:spAutoFit/>
          </a:bodyPr>
          <a:lstStyle/>
          <a:p>
            <a:pPr algn="ctr" defTabSz="913741">
              <a:lnSpc>
                <a:spcPct val="90000"/>
              </a:lnSpc>
              <a:defRPr/>
            </a:pPr>
            <a:r>
              <a:rPr lang="en-US" sz="1961" kern="0" dirty="0">
                <a:gradFill>
                  <a:gsLst>
                    <a:gs pos="0">
                      <a:srgbClr val="FFFFFF"/>
                    </a:gs>
                    <a:gs pos="100000">
                      <a:srgbClr val="FFFFFF"/>
                    </a:gs>
                  </a:gsLst>
                  <a:lin ang="5400000" scaled="0"/>
                </a:gradFill>
                <a:latin typeface="+mj-lt"/>
                <a:cs typeface="Segoe UI Semibold" panose="020B0702040204020203" pitchFamily="34" charset="0"/>
              </a:rPr>
              <a:t>Open &amp;</a:t>
            </a:r>
            <a:br>
              <a:rPr lang="en-US" sz="1961" kern="0" dirty="0">
                <a:gradFill>
                  <a:gsLst>
                    <a:gs pos="0">
                      <a:srgbClr val="FFFFFF"/>
                    </a:gs>
                    <a:gs pos="100000">
                      <a:srgbClr val="FFFFFF"/>
                    </a:gs>
                  </a:gsLst>
                  <a:lin ang="5400000" scaled="0"/>
                </a:gradFill>
                <a:latin typeface="+mj-lt"/>
                <a:cs typeface="Segoe UI Semibold" panose="020B0702040204020203" pitchFamily="34" charset="0"/>
              </a:rPr>
            </a:br>
            <a:r>
              <a:rPr lang="en-US" sz="1961" kern="0" dirty="0">
                <a:gradFill>
                  <a:gsLst>
                    <a:gs pos="0">
                      <a:srgbClr val="FFFFFF"/>
                    </a:gs>
                    <a:gs pos="100000">
                      <a:srgbClr val="FFFFFF"/>
                    </a:gs>
                  </a:gsLst>
                  <a:lin ang="5400000" scaled="0"/>
                </a:gradFill>
                <a:latin typeface="+mj-lt"/>
                <a:cs typeface="Segoe UI Semibold" panose="020B0702040204020203" pitchFamily="34" charset="0"/>
              </a:rPr>
              <a:t>flexible</a:t>
            </a:r>
          </a:p>
        </p:txBody>
      </p:sp>
      <p:sp>
        <p:nvSpPr>
          <p:cNvPr id="77" name="Title 1"/>
          <p:cNvSpPr txBox="1">
            <a:spLocks/>
          </p:cNvSpPr>
          <p:nvPr/>
        </p:nvSpPr>
        <p:spPr>
          <a:xfrm>
            <a:off x="269242" y="293521"/>
            <a:ext cx="11655840" cy="898517"/>
          </a:xfrm>
          <a:prstGeom prst="rect">
            <a:avLst/>
          </a:prstGeom>
        </p:spPr>
        <p:txBody>
          <a:bodyPr vert="horz" wrap="square" lIns="143428" tIns="89642" rIns="143428" bIns="89642" rtlCol="0" anchor="t">
            <a:noAutofit/>
          </a:bodyPr>
          <a:lstStyle>
            <a:lvl1pPr algn="l" defTabSz="931710" rtl="0" eaLnBrk="1" latinLnBrk="0" hangingPunct="1">
              <a:lnSpc>
                <a:spcPct val="90000"/>
              </a:lnSpc>
              <a:spcBef>
                <a:spcPct val="0"/>
              </a:spcBef>
              <a:buNone/>
              <a:defRPr lang="en-US" sz="4800" b="0" kern="1200" cap="none" spc="-102" baseline="0">
                <a:ln w="3175">
                  <a:noFill/>
                </a:ln>
                <a:solidFill>
                  <a:schemeClr val="tx1"/>
                </a:solidFill>
                <a:effectLst/>
                <a:latin typeface="+mj-lt"/>
                <a:ea typeface="+mn-ea"/>
                <a:cs typeface="Segoe UI" pitchFamily="34" charset="0"/>
              </a:defRPr>
            </a:lvl1pPr>
          </a:lstStyle>
          <a:p>
            <a:pPr>
              <a:defRPr/>
            </a:pPr>
            <a:r>
              <a:rPr lang="de-DE" sz="4117" spc="0" dirty="0">
                <a:solidFill>
                  <a:srgbClr val="FFFFFF"/>
                </a:solidFill>
                <a:latin typeface="Segoe UI Light"/>
              </a:rPr>
              <a:t>Open cloud</a:t>
            </a:r>
          </a:p>
        </p:txBody>
      </p:sp>
    </p:spTree>
    <p:extLst>
      <p:ext uri="{BB962C8B-B14F-4D97-AF65-F5344CB8AC3E}">
        <p14:creationId xmlns:p14="http://schemas.microsoft.com/office/powerpoint/2010/main" val="24555365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Proof that Microsoft is doing Open Source!</a:t>
            </a:r>
          </a:p>
        </p:txBody>
      </p:sp>
      <p:sp>
        <p:nvSpPr>
          <p:cNvPr id="3" name="Rectangle 2"/>
          <p:cNvSpPr/>
          <p:nvPr/>
        </p:nvSpPr>
        <p:spPr>
          <a:xfrm>
            <a:off x="2123968" y="3023616"/>
            <a:ext cx="7062831" cy="707886"/>
          </a:xfrm>
          <a:prstGeom prst="rect">
            <a:avLst/>
          </a:prstGeom>
        </p:spPr>
        <p:txBody>
          <a:bodyPr wrap="none">
            <a:spAutoFit/>
          </a:bodyPr>
          <a:lstStyle/>
          <a:p>
            <a:r>
              <a:rPr lang="en-GB" sz="4000" dirty="0">
                <a:hlinkClick r:id="rId2"/>
              </a:rPr>
              <a:t>https://octoverse.github.com/</a:t>
            </a:r>
            <a:r>
              <a:rPr lang="en-GB" sz="4000" dirty="0"/>
              <a:t> </a:t>
            </a:r>
          </a:p>
        </p:txBody>
      </p:sp>
    </p:spTree>
    <p:extLst>
      <p:ext uri="{BB962C8B-B14F-4D97-AF65-F5344CB8AC3E}">
        <p14:creationId xmlns:p14="http://schemas.microsoft.com/office/powerpoint/2010/main" val="30714115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a:t>Marketplace VMs using Docker</a:t>
            </a:r>
          </a:p>
        </p:txBody>
      </p:sp>
      <p:pic>
        <p:nvPicPr>
          <p:cNvPr id="5" name="Picture 4"/>
          <p:cNvPicPr>
            <a:picLocks noChangeAspect="1"/>
          </p:cNvPicPr>
          <p:nvPr/>
        </p:nvPicPr>
        <p:blipFill>
          <a:blip r:embed="rId3"/>
          <a:stretch>
            <a:fillRect/>
          </a:stretch>
        </p:blipFill>
        <p:spPr>
          <a:xfrm>
            <a:off x="441854" y="1189177"/>
            <a:ext cx="11067974" cy="5375873"/>
          </a:xfrm>
          <a:prstGeom prst="rect">
            <a:avLst/>
          </a:prstGeom>
        </p:spPr>
      </p:pic>
    </p:spTree>
    <p:extLst>
      <p:ext uri="{BB962C8B-B14F-4D97-AF65-F5344CB8AC3E}">
        <p14:creationId xmlns:p14="http://schemas.microsoft.com/office/powerpoint/2010/main" val="11530208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307024"/>
          </a:xfrm>
        </p:spPr>
        <p:txBody>
          <a:bodyPr/>
          <a:lstStyle/>
          <a:p>
            <a:pPr lvl="1"/>
            <a:r>
              <a:rPr lang="en-GB" dirty="0"/>
              <a:t>Install Docker on a Linux VM using Portal, PowerShell or ARM Template</a:t>
            </a:r>
          </a:p>
          <a:p>
            <a:pPr lvl="1"/>
            <a:endParaRPr lang="en-GB" dirty="0"/>
          </a:p>
          <a:p>
            <a:pPr lvl="1"/>
            <a:endParaRPr lang="en-GB" dirty="0"/>
          </a:p>
        </p:txBody>
      </p:sp>
      <p:sp>
        <p:nvSpPr>
          <p:cNvPr id="2" name="Title 1"/>
          <p:cNvSpPr>
            <a:spLocks noGrp="1"/>
          </p:cNvSpPr>
          <p:nvPr>
            <p:ph type="title"/>
          </p:nvPr>
        </p:nvSpPr>
        <p:spPr/>
        <p:txBody>
          <a:bodyPr/>
          <a:lstStyle/>
          <a:p>
            <a:r>
              <a:rPr lang="en-GB" dirty="0"/>
              <a:t>Docker VM Extension</a:t>
            </a:r>
          </a:p>
        </p:txBody>
      </p:sp>
      <p:sp>
        <p:nvSpPr>
          <p:cNvPr id="5" name="Rectangle 4"/>
          <p:cNvSpPr/>
          <p:nvPr/>
        </p:nvSpPr>
        <p:spPr>
          <a:xfrm>
            <a:off x="6472682" y="595823"/>
            <a:ext cx="5309852" cy="369332"/>
          </a:xfrm>
          <a:prstGeom prst="rect">
            <a:avLst/>
          </a:prstGeom>
        </p:spPr>
        <p:txBody>
          <a:bodyPr wrap="none">
            <a:spAutoFit/>
          </a:bodyPr>
          <a:lstStyle/>
          <a:p>
            <a:r>
              <a:rPr lang="en-GB" dirty="0">
                <a:hlinkClick r:id="rId3"/>
              </a:rPr>
              <a:t>https://github.com/Azure/azure-docker-extension</a:t>
            </a:r>
            <a:r>
              <a:rPr lang="en-GB" dirty="0"/>
              <a:t> </a:t>
            </a:r>
          </a:p>
        </p:txBody>
      </p:sp>
      <p:pic>
        <p:nvPicPr>
          <p:cNvPr id="6" name="Picture 5"/>
          <p:cNvPicPr>
            <a:picLocks noChangeAspect="1"/>
          </p:cNvPicPr>
          <p:nvPr/>
        </p:nvPicPr>
        <p:blipFill>
          <a:blip r:embed="rId4"/>
          <a:stretch>
            <a:fillRect/>
          </a:stretch>
        </p:blipFill>
        <p:spPr>
          <a:xfrm>
            <a:off x="1987907" y="1698687"/>
            <a:ext cx="8128550" cy="5159313"/>
          </a:xfrm>
          <a:prstGeom prst="rect">
            <a:avLst/>
          </a:prstGeom>
        </p:spPr>
      </p:pic>
    </p:spTree>
    <p:extLst>
      <p:ext uri="{BB962C8B-B14F-4D97-AF65-F5344CB8AC3E}">
        <p14:creationId xmlns:p14="http://schemas.microsoft.com/office/powerpoint/2010/main" val="2434343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5574" y="1100542"/>
            <a:ext cx="5708197" cy="3586760"/>
          </a:xfrm>
          <a:prstGeom prst="rect">
            <a:avLst/>
          </a:prstGeom>
        </p:spPr>
      </p:pic>
      <p:sp>
        <p:nvSpPr>
          <p:cNvPr id="2" name="Text Placeholder 1"/>
          <p:cNvSpPr>
            <a:spLocks noGrp="1"/>
          </p:cNvSpPr>
          <p:nvPr>
            <p:ph type="body" sz="quarter" idx="10"/>
          </p:nvPr>
        </p:nvSpPr>
        <p:spPr/>
        <p:txBody>
          <a:bodyPr/>
          <a:lstStyle/>
          <a:p>
            <a:endParaRPr lang="en-GB" dirty="0"/>
          </a:p>
        </p:txBody>
      </p:sp>
      <p:sp>
        <p:nvSpPr>
          <p:cNvPr id="3" name="Title 2"/>
          <p:cNvSpPr>
            <a:spLocks noGrp="1"/>
          </p:cNvSpPr>
          <p:nvPr>
            <p:ph type="title"/>
          </p:nvPr>
        </p:nvSpPr>
        <p:spPr/>
        <p:txBody>
          <a:bodyPr/>
          <a:lstStyle/>
          <a:p>
            <a:r>
              <a:rPr lang="en-GB" dirty="0"/>
              <a:t>Docker VM Extension in ARM Template</a:t>
            </a:r>
          </a:p>
        </p:txBody>
      </p:sp>
      <p:pic>
        <p:nvPicPr>
          <p:cNvPr id="5" name="Picture 4"/>
          <p:cNvPicPr>
            <a:picLocks noChangeAspect="1"/>
          </p:cNvPicPr>
          <p:nvPr/>
        </p:nvPicPr>
        <p:blipFill>
          <a:blip r:embed="rId4"/>
          <a:stretch>
            <a:fillRect/>
          </a:stretch>
        </p:blipFill>
        <p:spPr>
          <a:xfrm>
            <a:off x="7423332" y="1084298"/>
            <a:ext cx="4229100" cy="5791200"/>
          </a:xfrm>
          <a:prstGeom prst="rect">
            <a:avLst/>
          </a:prstGeom>
        </p:spPr>
      </p:pic>
      <p:cxnSp>
        <p:nvCxnSpPr>
          <p:cNvPr id="8" name="Straight Connector 7"/>
          <p:cNvCxnSpPr/>
          <p:nvPr/>
        </p:nvCxnSpPr>
        <p:spPr>
          <a:xfrm flipH="1">
            <a:off x="2052023" y="1171382"/>
            <a:ext cx="5099424" cy="2834561"/>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bwMode="auto">
          <a:xfrm rot="16200000">
            <a:off x="1621126" y="1293796"/>
            <a:ext cx="6235655" cy="5592975"/>
          </a:xfrm>
          <a:prstGeom prst="triangl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p:nvCxnSpPr>
        <p:spPr>
          <a:xfrm>
            <a:off x="2052023" y="4238171"/>
            <a:ext cx="5369753" cy="2619829"/>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3579" y="3621030"/>
            <a:ext cx="5617028" cy="830997"/>
          </a:xfrm>
          <a:prstGeom prst="rect">
            <a:avLst/>
          </a:prstGeom>
        </p:spPr>
        <p:txBody>
          <a:bodyPr wrap="square">
            <a:spAutoFit/>
          </a:bodyPr>
          <a:lstStyle/>
          <a:p>
            <a:pPr lvl="1"/>
            <a:r>
              <a:rPr lang="en-GB" sz="2400" dirty="0"/>
              <a:t>Deploy services by providing </a:t>
            </a:r>
            <a:br>
              <a:rPr lang="en-GB" sz="2400" dirty="0"/>
            </a:br>
            <a:r>
              <a:rPr lang="en-GB" sz="2400" dirty="0" err="1"/>
              <a:t>docker</a:t>
            </a:r>
            <a:r>
              <a:rPr lang="en-GB" sz="2400" dirty="0"/>
              <a:t>-compose file in JSON format </a:t>
            </a:r>
          </a:p>
        </p:txBody>
      </p:sp>
    </p:spTree>
    <p:extLst>
      <p:ext uri="{BB962C8B-B14F-4D97-AF65-F5344CB8AC3E}">
        <p14:creationId xmlns:p14="http://schemas.microsoft.com/office/powerpoint/2010/main" val="2461691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655078" cy="899537"/>
          </a:xfrm>
        </p:spPr>
        <p:txBody>
          <a:bodyPr>
            <a:normAutofit fontScale="90000"/>
          </a:bodyPr>
          <a:lstStyle/>
          <a:p>
            <a:r>
              <a:rPr lang="en-US" dirty="0"/>
              <a:t>Containers</a:t>
            </a:r>
            <a:br>
              <a:rPr lang="en-US" sz="4705" dirty="0"/>
            </a:br>
            <a:r>
              <a:rPr lang="en-US" sz="3137" spc="-39" dirty="0">
                <a:gradFill>
                  <a:gsLst>
                    <a:gs pos="38614">
                      <a:schemeClr val="tx1"/>
                    </a:gs>
                    <a:gs pos="85000">
                      <a:schemeClr val="tx1"/>
                    </a:gs>
                  </a:gsLst>
                  <a:lin ang="5400000" scaled="0"/>
                </a:gradFill>
              </a:rPr>
              <a:t>A new approach to build, ship, deploy, and instantiate applications</a:t>
            </a:r>
          </a:p>
        </p:txBody>
      </p:sp>
      <p:sp>
        <p:nvSpPr>
          <p:cNvPr id="24" name="Rectangle 23"/>
          <p:cNvSpPr/>
          <p:nvPr/>
        </p:nvSpPr>
        <p:spPr bwMode="auto">
          <a:xfrm>
            <a:off x="4226233" y="2292552"/>
            <a:ext cx="509634" cy="3464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449916" y="2089285"/>
            <a:ext cx="1166719" cy="1362190"/>
            <a:chOff x="458937" y="2130682"/>
            <a:chExt cx="1190114" cy="1389505"/>
          </a:xfrm>
        </p:grpSpPr>
        <p:grpSp>
          <p:nvGrpSpPr>
            <p:cNvPr id="53" name="Group 52"/>
            <p:cNvGrpSpPr/>
            <p:nvPr/>
          </p:nvGrpSpPr>
          <p:grpSpPr>
            <a:xfrm>
              <a:off x="458937" y="2130682"/>
              <a:ext cx="1190114" cy="919161"/>
              <a:chOff x="1607293" y="2529497"/>
              <a:chExt cx="1422577" cy="1098699"/>
            </a:xfrm>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nvGrpSpPr>
              <p:cNvPr id="52" name="Group 51"/>
              <p:cNvGrpSpPr/>
              <p:nvPr/>
            </p:nvGrpSpPr>
            <p:grpSpPr>
              <a:xfrm>
                <a:off x="2061884" y="2634924"/>
                <a:ext cx="513394" cy="576136"/>
                <a:chOff x="2304394" y="2806764"/>
                <a:chExt cx="203894" cy="228812"/>
              </a:xfrm>
              <a:solidFill>
                <a:schemeClr val="bg1"/>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grpSp>
        <p:sp>
          <p:nvSpPr>
            <p:cNvPr id="55" name="TextBox 54"/>
            <p:cNvSpPr txBox="1"/>
            <p:nvPr/>
          </p:nvSpPr>
          <p:spPr>
            <a:xfrm>
              <a:off x="481692" y="3040063"/>
              <a:ext cx="1144602" cy="480124"/>
            </a:xfrm>
            <a:prstGeom prst="rect">
              <a:avLst/>
            </a:prstGeom>
            <a:noFill/>
          </p:spPr>
          <p:txBody>
            <a:bodyPr wrap="none" lIns="0" tIns="89642" rIns="0" bIns="0" rtlCol="0">
              <a:spAutoFit/>
            </a:bodyPr>
            <a:lstStyle/>
            <a:p>
              <a:pPr algn="ctr" defTabSz="914192">
                <a:lnSpc>
                  <a:spcPct val="90000"/>
                </a:lnSpc>
                <a:spcAft>
                  <a:spcPts val="588"/>
                </a:spcAft>
                <a:defRPr/>
              </a:pPr>
              <a:r>
                <a:rPr lang="en-US" sz="2745" kern="0" dirty="0">
                  <a:gradFill>
                    <a:gsLst>
                      <a:gs pos="74257">
                        <a:schemeClr val="accent4"/>
                      </a:gs>
                      <a:gs pos="40000">
                        <a:schemeClr val="accent4"/>
                      </a:gs>
                    </a:gsLst>
                    <a:lin ang="5400000" scaled="0"/>
                  </a:gradFill>
                  <a:latin typeface="+mj-lt"/>
                  <a:ea typeface="MS PGothic" pitchFamily="34" charset="-128"/>
                  <a:cs typeface="Segoe UI" pitchFamily="34" charset="0"/>
                </a:rPr>
                <a:t>Physical</a:t>
              </a:r>
            </a:p>
          </p:txBody>
        </p:sp>
      </p:grpSp>
      <p:sp>
        <p:nvSpPr>
          <p:cNvPr id="60" name="TextBox 59"/>
          <p:cNvSpPr txBox="1"/>
          <p:nvPr/>
        </p:nvSpPr>
        <p:spPr>
          <a:xfrm>
            <a:off x="2071677" y="2082872"/>
            <a:ext cx="3592289" cy="1368115"/>
          </a:xfrm>
          <a:prstGeom prst="rect">
            <a:avLst/>
          </a:prstGeom>
          <a:noFill/>
        </p:spPr>
        <p:txBody>
          <a:bodyPr wrap="square" lIns="179259" tIns="143407" rIns="179259" bIns="143407" rtlCol="0">
            <a:spAutoFit/>
          </a:bodyPr>
          <a:lstStyle/>
          <a:p>
            <a:pPr marL="0" lvl="1" defTabSz="453187" fontAlgn="base">
              <a:lnSpc>
                <a:spcPct val="90000"/>
              </a:lnSpc>
              <a:spcBef>
                <a:spcPts val="980"/>
              </a:spcBef>
              <a:spcAft>
                <a:spcPct val="0"/>
              </a:spcAft>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Applications traditionally built and deployed onto physical systems with </a:t>
            </a:r>
            <a:br>
              <a:rPr lang="en-US" sz="1372" kern="0" dirty="0">
                <a:gradFill>
                  <a:gsLst>
                    <a:gs pos="2917">
                      <a:srgbClr val="505050"/>
                    </a:gs>
                    <a:gs pos="100000">
                      <a:srgbClr val="505050"/>
                    </a:gs>
                  </a:gsLst>
                  <a:lin ang="5400000" scaled="0"/>
                </a:gradFill>
                <a:ea typeface="MS PGothic" pitchFamily="34" charset="-128"/>
              </a:rPr>
            </a:br>
            <a:r>
              <a:rPr lang="en-US" sz="1372" kern="0" dirty="0">
                <a:gradFill>
                  <a:gsLst>
                    <a:gs pos="2917">
                      <a:srgbClr val="505050"/>
                    </a:gs>
                    <a:gs pos="100000">
                      <a:srgbClr val="505050"/>
                    </a:gs>
                  </a:gsLst>
                  <a:lin ang="5400000" scaled="0"/>
                </a:gradFill>
                <a:ea typeface="MS PGothic" pitchFamily="34" charset="-128"/>
              </a:rPr>
              <a:t>1:1 relationship</a:t>
            </a:r>
          </a:p>
          <a:p>
            <a:pPr marL="0" lvl="1" defTabSz="453187" fontAlgn="base">
              <a:lnSpc>
                <a:spcPct val="90000"/>
              </a:lnSpc>
              <a:spcBef>
                <a:spcPts val="980"/>
              </a:spcBef>
              <a:spcAft>
                <a:spcPct val="0"/>
              </a:spcAft>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New applications often required new physical systems for isolation of resources</a:t>
            </a:r>
          </a:p>
        </p:txBody>
      </p:sp>
      <p:sp>
        <p:nvSpPr>
          <p:cNvPr id="61" name="TextBox 60"/>
          <p:cNvSpPr txBox="1"/>
          <p:nvPr/>
        </p:nvSpPr>
        <p:spPr>
          <a:xfrm>
            <a:off x="2071677" y="4075362"/>
            <a:ext cx="3576112" cy="2187475"/>
          </a:xfrm>
          <a:prstGeom prst="rect">
            <a:avLst/>
          </a:prstGeom>
          <a:noFill/>
        </p:spPr>
        <p:txBody>
          <a:bodyPr wrap="square" lIns="179259" tIns="143407" rIns="179259" bIns="143407" rtlCol="0">
            <a:spAutoFit/>
          </a:bodyPr>
          <a:lstStyle>
            <a:defPPr>
              <a:defRPr lang="en-US"/>
            </a:defPPr>
            <a:lvl2pPr marL="0" lvl="1" defTabSz="462294" fontAlgn="base">
              <a:lnSpc>
                <a:spcPct val="90000"/>
              </a:lnSpc>
              <a:spcBef>
                <a:spcPts val="600"/>
              </a:spcBef>
              <a:spcAft>
                <a:spcPct val="0"/>
              </a:spcAft>
              <a:buClr>
                <a:srgbClr val="EFEFEF"/>
              </a:buClr>
              <a:buSzPct val="90000"/>
              <a:defRPr sz="1600">
                <a:gradFill>
                  <a:gsLst>
                    <a:gs pos="2917">
                      <a:srgbClr val="505050"/>
                    </a:gs>
                    <a:gs pos="100000">
                      <a:srgbClr val="505050"/>
                    </a:gs>
                  </a:gsLst>
                  <a:lin ang="5400000" scaled="0"/>
                </a:gradFill>
                <a:ea typeface="MS PGothic" pitchFamily="34" charset="-128"/>
              </a:defRPr>
            </a:lvl2pPr>
          </a:lstStyle>
          <a:p>
            <a:pPr lvl="1" defTabSz="453187">
              <a:spcBef>
                <a:spcPts val="980"/>
              </a:spcBef>
              <a:defRPr/>
            </a:pPr>
            <a:r>
              <a:rPr lang="en-US" sz="1372" kern="0" dirty="0"/>
              <a:t>Higher consolidation ratios and </a:t>
            </a:r>
            <a:br>
              <a:rPr lang="en-US" sz="1372" kern="0" dirty="0"/>
            </a:br>
            <a:r>
              <a:rPr lang="en-US" sz="1372" kern="0" dirty="0"/>
              <a:t>better utilization</a:t>
            </a:r>
          </a:p>
          <a:p>
            <a:pPr lvl="1" defTabSz="453187">
              <a:spcBef>
                <a:spcPts val="980"/>
              </a:spcBef>
              <a:defRPr/>
            </a:pPr>
            <a:r>
              <a:rPr lang="en-US" sz="1372" kern="0" dirty="0"/>
              <a:t>Faster app deployment than in a traditional, physical environment</a:t>
            </a:r>
          </a:p>
          <a:p>
            <a:pPr lvl="1" defTabSz="453187">
              <a:spcBef>
                <a:spcPts val="980"/>
              </a:spcBef>
              <a:defRPr/>
            </a:pPr>
            <a:r>
              <a:rPr lang="en-US" sz="1372" kern="0" dirty="0"/>
              <a:t>Apps deployed into VMs with </a:t>
            </a:r>
            <a:br>
              <a:rPr lang="en-US" sz="1372" kern="0" dirty="0"/>
            </a:br>
            <a:r>
              <a:rPr lang="en-US" sz="1372" kern="0" dirty="0"/>
              <a:t>high compatibility success</a:t>
            </a:r>
          </a:p>
          <a:p>
            <a:pPr lvl="1" defTabSz="453187">
              <a:spcBef>
                <a:spcPts val="980"/>
              </a:spcBef>
              <a:defRPr/>
            </a:pPr>
            <a:r>
              <a:rPr lang="en-US" sz="1372" kern="0" dirty="0"/>
              <a:t>Apps benefited from key VM </a:t>
            </a:r>
            <a:br>
              <a:rPr lang="en-US" sz="1372" kern="0" dirty="0"/>
            </a:br>
            <a:r>
              <a:rPr lang="en-US" sz="1372" kern="0" dirty="0"/>
              <a:t>features i.e., live migration, HA</a:t>
            </a:r>
          </a:p>
        </p:txBody>
      </p:sp>
      <p:cxnSp>
        <p:nvCxnSpPr>
          <p:cNvPr id="63" name="Straight Connector 62"/>
          <p:cNvCxnSpPr/>
          <p:nvPr/>
        </p:nvCxnSpPr>
        <p:spPr>
          <a:xfrm>
            <a:off x="6096000" y="2082872"/>
            <a:ext cx="0" cy="4304642"/>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540699" y="2092145"/>
            <a:ext cx="2311275" cy="2245905"/>
            <a:chOff x="6671853" y="2133600"/>
            <a:chExt cx="2357621" cy="2290940"/>
          </a:xfrm>
        </p:grpSpPr>
        <p:grpSp>
          <p:nvGrpSpPr>
            <p:cNvPr id="57" name="Group 56"/>
            <p:cNvGrpSpPr/>
            <p:nvPr/>
          </p:nvGrpSpPr>
          <p:grpSpPr>
            <a:xfrm>
              <a:off x="6671853" y="2133600"/>
              <a:ext cx="2357621" cy="1820862"/>
              <a:chOff x="6671853" y="2133600"/>
              <a:chExt cx="2357621" cy="1820862"/>
            </a:xfrm>
          </p:grpSpPr>
          <p:sp>
            <p:nvSpPr>
              <p:cNvPr id="65" name="Freeform 5"/>
              <p:cNvSpPr>
                <a:spLocks noChangeAspect="1" noEditPoints="1"/>
              </p:cNvSpPr>
              <p:nvPr/>
            </p:nvSpPr>
            <p:spPr bwMode="auto">
              <a:xfrm>
                <a:off x="6671853" y="2133600"/>
                <a:ext cx="2357621" cy="182086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nvGrpSpPr>
              <p:cNvPr id="47" name="Group 46"/>
              <p:cNvGrpSpPr/>
              <p:nvPr/>
            </p:nvGrpSpPr>
            <p:grpSpPr>
              <a:xfrm>
                <a:off x="6996081" y="2417194"/>
                <a:ext cx="1750169" cy="789843"/>
                <a:chOff x="6996081" y="2479113"/>
                <a:chExt cx="1750169" cy="789843"/>
              </a:xfrm>
            </p:grpSpPr>
            <p:grpSp>
              <p:nvGrpSpPr>
                <p:cNvPr id="42" name="Group 41"/>
                <p:cNvGrpSpPr/>
                <p:nvPr/>
              </p:nvGrpSpPr>
              <p:grpSpPr>
                <a:xfrm>
                  <a:off x="6996081" y="2933100"/>
                  <a:ext cx="343661" cy="335856"/>
                  <a:chOff x="6938925" y="2999782"/>
                  <a:chExt cx="343661" cy="335856"/>
                </a:xfrm>
              </p:grpSpPr>
              <p:grpSp>
                <p:nvGrpSpPr>
                  <p:cNvPr id="85" name="Group 84"/>
                  <p:cNvGrpSpPr/>
                  <p:nvPr/>
                </p:nvGrpSpPr>
                <p:grpSpPr>
                  <a:xfrm>
                    <a:off x="7021433" y="3061724"/>
                    <a:ext cx="178644" cy="200476"/>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86" name="Rounded Rectangle 85"/>
                  <p:cNvSpPr/>
                  <p:nvPr/>
                </p:nvSpPr>
                <p:spPr bwMode="auto">
                  <a:xfrm>
                    <a:off x="6938925"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p:cNvGrpSpPr/>
                <p:nvPr/>
              </p:nvGrpSpPr>
              <p:grpSpPr>
                <a:xfrm>
                  <a:off x="7464917" y="2933100"/>
                  <a:ext cx="343661" cy="335856"/>
                  <a:chOff x="7454418" y="2999782"/>
                  <a:chExt cx="343661" cy="335856"/>
                </a:xfrm>
              </p:grpSpPr>
              <p:grpSp>
                <p:nvGrpSpPr>
                  <p:cNvPr id="91" name="Group 90"/>
                  <p:cNvGrpSpPr/>
                  <p:nvPr/>
                </p:nvGrpSpPr>
                <p:grpSpPr>
                  <a:xfrm>
                    <a:off x="7536926" y="3061724"/>
                    <a:ext cx="178644" cy="200476"/>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92" name="Rounded Rectangle 91"/>
                  <p:cNvSpPr/>
                  <p:nvPr/>
                </p:nvSpPr>
                <p:spPr bwMode="auto">
                  <a:xfrm>
                    <a:off x="7454418"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 name="Group 28"/>
                <p:cNvGrpSpPr/>
                <p:nvPr/>
              </p:nvGrpSpPr>
              <p:grpSpPr>
                <a:xfrm>
                  <a:off x="7933753" y="2933100"/>
                  <a:ext cx="343661" cy="335856"/>
                  <a:chOff x="7961202" y="2999782"/>
                  <a:chExt cx="343661" cy="335856"/>
                </a:xfrm>
              </p:grpSpPr>
              <p:grpSp>
                <p:nvGrpSpPr>
                  <p:cNvPr id="97" name="Group 96"/>
                  <p:cNvGrpSpPr/>
                  <p:nvPr/>
                </p:nvGrpSpPr>
                <p:grpSpPr>
                  <a:xfrm>
                    <a:off x="8043710" y="3061724"/>
                    <a:ext cx="178644" cy="200476"/>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98" name="Rounded Rectangle 97"/>
                  <p:cNvSpPr/>
                  <p:nvPr/>
                </p:nvSpPr>
                <p:spPr bwMode="auto">
                  <a:xfrm>
                    <a:off x="7961202"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p:cNvGrpSpPr/>
                <p:nvPr/>
              </p:nvGrpSpPr>
              <p:grpSpPr>
                <a:xfrm>
                  <a:off x="8402589" y="2933100"/>
                  <a:ext cx="343661" cy="335856"/>
                  <a:chOff x="8464507" y="2999782"/>
                  <a:chExt cx="343661" cy="335856"/>
                </a:xfrm>
              </p:grpSpPr>
              <p:grpSp>
                <p:nvGrpSpPr>
                  <p:cNvPr id="103" name="Group 102"/>
                  <p:cNvGrpSpPr/>
                  <p:nvPr/>
                </p:nvGrpSpPr>
                <p:grpSpPr>
                  <a:xfrm>
                    <a:off x="8547015" y="3061724"/>
                    <a:ext cx="178644" cy="200476"/>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04" name="Rounded Rectangle 103"/>
                  <p:cNvSpPr/>
                  <p:nvPr/>
                </p:nvSpPr>
                <p:spPr bwMode="auto">
                  <a:xfrm>
                    <a:off x="8464507"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 name="Group 43"/>
                <p:cNvGrpSpPr/>
                <p:nvPr/>
              </p:nvGrpSpPr>
              <p:grpSpPr>
                <a:xfrm>
                  <a:off x="7224580" y="2479113"/>
                  <a:ext cx="343661" cy="335856"/>
                  <a:chOff x="7186476" y="2479113"/>
                  <a:chExt cx="343661" cy="335856"/>
                </a:xfrm>
              </p:grpSpPr>
              <p:grpSp>
                <p:nvGrpSpPr>
                  <p:cNvPr id="109" name="Group 108"/>
                  <p:cNvGrpSpPr/>
                  <p:nvPr/>
                </p:nvGrpSpPr>
                <p:grpSpPr>
                  <a:xfrm>
                    <a:off x="7268984" y="2541055"/>
                    <a:ext cx="178644" cy="200476"/>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10" name="Rounded Rectangle 109"/>
                  <p:cNvSpPr/>
                  <p:nvPr/>
                </p:nvSpPr>
                <p:spPr bwMode="auto">
                  <a:xfrm>
                    <a:off x="718647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7689140" y="2479113"/>
                  <a:ext cx="343661" cy="335856"/>
                  <a:chOff x="7693261" y="2479113"/>
                  <a:chExt cx="343661" cy="335856"/>
                </a:xfrm>
              </p:grpSpPr>
              <p:grpSp>
                <p:nvGrpSpPr>
                  <p:cNvPr id="115" name="Group 114"/>
                  <p:cNvGrpSpPr/>
                  <p:nvPr/>
                </p:nvGrpSpPr>
                <p:grpSpPr>
                  <a:xfrm>
                    <a:off x="7775769" y="2541055"/>
                    <a:ext cx="178644" cy="200476"/>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16" name="Rounded Rectangle 115"/>
                  <p:cNvSpPr/>
                  <p:nvPr/>
                </p:nvSpPr>
                <p:spPr bwMode="auto">
                  <a:xfrm>
                    <a:off x="7693261"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8153700" y="2479113"/>
                  <a:ext cx="343661" cy="335856"/>
                  <a:chOff x="8196566" y="2479113"/>
                  <a:chExt cx="343661" cy="335856"/>
                </a:xfrm>
              </p:grpSpPr>
              <p:grpSp>
                <p:nvGrpSpPr>
                  <p:cNvPr id="121" name="Group 120"/>
                  <p:cNvGrpSpPr/>
                  <p:nvPr/>
                </p:nvGrpSpPr>
                <p:grpSpPr>
                  <a:xfrm>
                    <a:off x="8279074" y="2541055"/>
                    <a:ext cx="178644" cy="200476"/>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22" name="Rounded Rectangle 121"/>
                  <p:cNvSpPr/>
                  <p:nvPr/>
                </p:nvSpPr>
                <p:spPr bwMode="auto">
                  <a:xfrm>
                    <a:off x="819656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26" name="TextBox 125"/>
            <p:cNvSpPr txBox="1"/>
            <p:nvPr/>
          </p:nvSpPr>
          <p:spPr>
            <a:xfrm>
              <a:off x="6756749" y="3944416"/>
              <a:ext cx="2187827" cy="480124"/>
            </a:xfrm>
            <a:prstGeom prst="rect">
              <a:avLst/>
            </a:prstGeom>
            <a:noFill/>
          </p:spPr>
          <p:txBody>
            <a:bodyPr wrap="none" lIns="0" tIns="89642" rIns="0" bIns="0" rtlCol="0">
              <a:spAutoFit/>
            </a:bodyPr>
            <a:lstStyle>
              <a:defPPr>
                <a:defRPr lang="en-US"/>
              </a:defPPr>
              <a:lvl1pPr algn="ctr" defTabSz="932563">
                <a:lnSpc>
                  <a:spcPct val="90000"/>
                </a:lnSpc>
                <a:spcAft>
                  <a:spcPts val="600"/>
                </a:spcAft>
                <a:defRPr sz="2800">
                  <a:gradFill>
                    <a:gsLst>
                      <a:gs pos="5941">
                        <a:schemeClr val="accent2"/>
                      </a:gs>
                      <a:gs pos="17699">
                        <a:schemeClr val="accent2"/>
                      </a:gs>
                    </a:gsLst>
                    <a:lin ang="5400000" scaled="0"/>
                  </a:gradFill>
                  <a:latin typeface="+mj-lt"/>
                  <a:ea typeface="MS PGothic" pitchFamily="34" charset="-128"/>
                  <a:cs typeface="Segoe UI" pitchFamily="34" charset="0"/>
                </a:defRPr>
              </a:lvl1pPr>
            </a:lstStyle>
            <a:p>
              <a:pPr defTabSz="914192">
                <a:spcAft>
                  <a:spcPts val="588"/>
                </a:spcAft>
                <a:defRPr/>
              </a:pPr>
              <a:r>
                <a:rPr lang="en-US" sz="2745" kern="0" dirty="0"/>
                <a:t>Physical/virtual</a:t>
              </a:r>
            </a:p>
          </p:txBody>
        </p:sp>
      </p:grpSp>
      <p:sp>
        <p:nvSpPr>
          <p:cNvPr id="129" name="TextBox 128"/>
          <p:cNvSpPr txBox="1"/>
          <p:nvPr/>
        </p:nvSpPr>
        <p:spPr>
          <a:xfrm>
            <a:off x="6596432" y="4498749"/>
            <a:ext cx="4704053" cy="1896145"/>
          </a:xfrm>
          <a:prstGeom prst="rect">
            <a:avLst/>
          </a:prstGeom>
          <a:noFill/>
        </p:spPr>
        <p:txBody>
          <a:bodyPr wrap="square" lIns="0" tIns="143407" rIns="179259" bIns="143407" rtlCol="0">
            <a:spAutoFit/>
          </a:bodyPr>
          <a:lstStyle/>
          <a:p>
            <a:pPr defTabSz="896386">
              <a:lnSpc>
                <a:spcPct val="90000"/>
              </a:lnSpc>
              <a:spcBef>
                <a:spcPts val="392"/>
              </a:spcBef>
              <a:defRPr/>
            </a:pPr>
            <a:r>
              <a:rPr lang="en-US" sz="1961" b="1" kern="0" dirty="0">
                <a:gradFill>
                  <a:gsLst>
                    <a:gs pos="85149">
                      <a:schemeClr val="accent2"/>
                    </a:gs>
                    <a:gs pos="56000">
                      <a:schemeClr val="accent2"/>
                    </a:gs>
                  </a:gsLst>
                  <a:lin ang="5400000" scaled="0"/>
                </a:gradFill>
                <a:latin typeface="+mj-lt"/>
                <a:cs typeface="Segoe UI" pitchFamily="34" charset="0"/>
              </a:rPr>
              <a:t>Key benefits</a:t>
            </a:r>
          </a:p>
          <a:p>
            <a:pPr marL="0" lvl="1" defTabSz="453187" fontAlgn="base">
              <a:lnSpc>
                <a:spcPct val="90000"/>
              </a:lnSpc>
              <a:spcBef>
                <a:spcPts val="588"/>
              </a:spcBef>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Further accelerate app deployment</a:t>
            </a:r>
          </a:p>
          <a:p>
            <a:pPr marL="0" lvl="1" defTabSz="453187" fontAlgn="base">
              <a:lnSpc>
                <a:spcPct val="90000"/>
              </a:lnSpc>
              <a:spcBef>
                <a:spcPts val="588"/>
              </a:spcBef>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Streamline development and testing</a:t>
            </a:r>
          </a:p>
          <a:p>
            <a:pPr marL="0" lvl="1" defTabSz="453187" fontAlgn="base">
              <a:lnSpc>
                <a:spcPct val="90000"/>
              </a:lnSpc>
              <a:spcBef>
                <a:spcPts val="588"/>
              </a:spcBef>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Reduces the “it works on my machine” problem</a:t>
            </a:r>
          </a:p>
          <a:p>
            <a:pPr marL="0" lvl="1" defTabSz="453187" fontAlgn="base">
              <a:lnSpc>
                <a:spcPct val="90000"/>
              </a:lnSpc>
              <a:spcBef>
                <a:spcPts val="588"/>
              </a:spcBef>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Lower costs associated with app deployment</a:t>
            </a:r>
          </a:p>
          <a:p>
            <a:pPr marL="0" lvl="1" defTabSz="453187" fontAlgn="base">
              <a:lnSpc>
                <a:spcPct val="90000"/>
              </a:lnSpc>
              <a:spcBef>
                <a:spcPts val="588"/>
              </a:spcBef>
              <a:buClr>
                <a:srgbClr val="EFEFEF"/>
              </a:buClr>
              <a:buSzPct val="90000"/>
              <a:defRPr/>
            </a:pPr>
            <a:r>
              <a:rPr lang="en-US" sz="1372" kern="0" dirty="0">
                <a:gradFill>
                  <a:gsLst>
                    <a:gs pos="2917">
                      <a:srgbClr val="505050"/>
                    </a:gs>
                    <a:gs pos="100000">
                      <a:srgbClr val="505050"/>
                    </a:gs>
                  </a:gsLst>
                  <a:lin ang="5400000" scaled="0"/>
                </a:gradFill>
                <a:ea typeface="MS PGothic" pitchFamily="34" charset="-128"/>
              </a:rPr>
              <a:t>Increase server consolidation</a:t>
            </a:r>
          </a:p>
        </p:txBody>
      </p:sp>
      <p:sp>
        <p:nvSpPr>
          <p:cNvPr id="140" name="Rectangle 139"/>
          <p:cNvSpPr/>
          <p:nvPr/>
        </p:nvSpPr>
        <p:spPr>
          <a:xfrm>
            <a:off x="9239575" y="2082871"/>
            <a:ext cx="2044491" cy="1104318"/>
          </a:xfrm>
          <a:prstGeom prst="rect">
            <a:avLst/>
          </a:prstGeom>
        </p:spPr>
        <p:txBody>
          <a:bodyPr wrap="square" lIns="179285" tIns="143428" rIns="179285" bIns="143428">
            <a:spAutoFit/>
          </a:bodyPr>
          <a:lstStyle/>
          <a:p>
            <a:pPr defTabSz="914192">
              <a:lnSpc>
                <a:spcPct val="90000"/>
              </a:lnSpc>
              <a:defRPr/>
            </a:pPr>
            <a:r>
              <a:rPr lang="en-US" sz="1961" b="1" kern="0" dirty="0">
                <a:gradFill>
                  <a:gsLst>
                    <a:gs pos="94059">
                      <a:schemeClr val="tx1"/>
                    </a:gs>
                    <a:gs pos="85149">
                      <a:schemeClr val="tx1"/>
                    </a:gs>
                  </a:gsLst>
                  <a:lin ang="5400000" scaled="0"/>
                </a:gradFill>
                <a:latin typeface="+mj-lt"/>
                <a:cs typeface="Segoe UI" pitchFamily="34" charset="0"/>
              </a:rPr>
              <a:t>Package and run apps within</a:t>
            </a:r>
          </a:p>
          <a:p>
            <a:pPr defTabSz="914192">
              <a:lnSpc>
                <a:spcPct val="90000"/>
              </a:lnSpc>
              <a:defRPr/>
            </a:pPr>
            <a:r>
              <a:rPr lang="en-US" sz="1961" b="1" kern="0" dirty="0">
                <a:gradFill>
                  <a:gsLst>
                    <a:gs pos="85149">
                      <a:schemeClr val="accent2"/>
                    </a:gs>
                    <a:gs pos="56000">
                      <a:schemeClr val="accent2"/>
                    </a:gs>
                  </a:gsLst>
                  <a:lin ang="5400000" scaled="0"/>
                </a:gradFill>
                <a:latin typeface="+mj-lt"/>
                <a:cs typeface="Segoe UI" pitchFamily="34" charset="0"/>
              </a:rPr>
              <a:t>containers</a:t>
            </a:r>
          </a:p>
        </p:txBody>
      </p:sp>
      <p:sp>
        <p:nvSpPr>
          <p:cNvPr id="130" name="Freeform 5"/>
          <p:cNvSpPr>
            <a:spLocks/>
          </p:cNvSpPr>
          <p:nvPr/>
        </p:nvSpPr>
        <p:spPr bwMode="auto">
          <a:xfrm flipH="1">
            <a:off x="1907241" y="2082872"/>
            <a:ext cx="155629" cy="1346129"/>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32" name="Freeform 5"/>
          <p:cNvSpPr>
            <a:spLocks/>
          </p:cNvSpPr>
          <p:nvPr/>
        </p:nvSpPr>
        <p:spPr bwMode="auto">
          <a:xfrm flipH="1">
            <a:off x="1907241" y="4075362"/>
            <a:ext cx="155629" cy="2186519"/>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chemeClr val="accent1"/>
              </a:solidFill>
            </a:endParaRPr>
          </a:p>
        </p:txBody>
      </p:sp>
      <p:grpSp>
        <p:nvGrpSpPr>
          <p:cNvPr id="64" name="Group 63"/>
          <p:cNvGrpSpPr/>
          <p:nvPr/>
        </p:nvGrpSpPr>
        <p:grpSpPr>
          <a:xfrm>
            <a:off x="442884" y="4076644"/>
            <a:ext cx="1174188" cy="2185231"/>
            <a:chOff x="451764" y="4157892"/>
            <a:chExt cx="1197733" cy="2229050"/>
          </a:xfrm>
        </p:grpSpPr>
        <p:sp>
          <p:nvSpPr>
            <p:cNvPr id="4" name="Freeform 5"/>
            <p:cNvSpPr>
              <a:spLocks noChangeAspect="1" noEditPoints="1"/>
            </p:cNvSpPr>
            <p:nvPr/>
          </p:nvSpPr>
          <p:spPr bwMode="auto">
            <a:xfrm>
              <a:off x="451764" y="5010423"/>
              <a:ext cx="1188551" cy="8963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56" name="TextBox 55"/>
            <p:cNvSpPr txBox="1"/>
            <p:nvPr/>
          </p:nvSpPr>
          <p:spPr>
            <a:xfrm>
              <a:off x="577348" y="5906818"/>
              <a:ext cx="953291" cy="480124"/>
            </a:xfrm>
            <a:prstGeom prst="rect">
              <a:avLst/>
            </a:prstGeom>
            <a:noFill/>
          </p:spPr>
          <p:txBody>
            <a:bodyPr wrap="none" lIns="0" tIns="89642" rIns="0" bIns="0" rtlCol="0">
              <a:spAutoFit/>
            </a:bodyPr>
            <a:lstStyle>
              <a:defPPr>
                <a:defRPr lang="en-US"/>
              </a:defPPr>
              <a:lvl1pPr algn="ctr" defTabSz="932563">
                <a:lnSpc>
                  <a:spcPct val="90000"/>
                </a:lnSpc>
                <a:spcAft>
                  <a:spcPts val="600"/>
                </a:spcAft>
                <a:defRPr sz="2800">
                  <a:gradFill>
                    <a:gsLst>
                      <a:gs pos="5941">
                        <a:schemeClr val="accent2"/>
                      </a:gs>
                      <a:gs pos="17699">
                        <a:schemeClr val="accent2"/>
                      </a:gs>
                    </a:gsLst>
                    <a:lin ang="5400000" scaled="0"/>
                  </a:gradFill>
                  <a:latin typeface="+mj-lt"/>
                  <a:ea typeface="MS PGothic" pitchFamily="34" charset="-128"/>
                  <a:cs typeface="Segoe UI" pitchFamily="34" charset="0"/>
                </a:defRPr>
              </a:lvl1pPr>
            </a:lstStyle>
            <a:p>
              <a:pPr defTabSz="914192">
                <a:spcAft>
                  <a:spcPts val="588"/>
                </a:spcAft>
                <a:defRPr/>
              </a:pPr>
              <a:r>
                <a:rPr lang="en-US" sz="2745" kern="0" dirty="0">
                  <a:gradFill>
                    <a:gsLst>
                      <a:gs pos="47525">
                        <a:schemeClr val="accent1"/>
                      </a:gs>
                      <a:gs pos="44000">
                        <a:schemeClr val="accent1"/>
                      </a:gs>
                    </a:gsLst>
                    <a:lin ang="5400000" scaled="0"/>
                  </a:gradFill>
                </a:rPr>
                <a:t>Virtual</a:t>
              </a:r>
            </a:p>
          </p:txBody>
        </p:sp>
        <p:grpSp>
          <p:nvGrpSpPr>
            <p:cNvPr id="26" name="Group 25"/>
            <p:cNvGrpSpPr/>
            <p:nvPr/>
          </p:nvGrpSpPr>
          <p:grpSpPr>
            <a:xfrm>
              <a:off x="458491" y="4157892"/>
              <a:ext cx="1191006" cy="772424"/>
              <a:chOff x="473495" y="4066450"/>
              <a:chExt cx="1173200" cy="760876"/>
            </a:xfrm>
            <a:solidFill>
              <a:schemeClr val="accent1"/>
            </a:solidFill>
          </p:grpSpPr>
          <p:grpSp>
            <p:nvGrpSpPr>
              <p:cNvPr id="9" name="Group 8"/>
              <p:cNvGrpSpPr/>
              <p:nvPr/>
            </p:nvGrpSpPr>
            <p:grpSpPr>
              <a:xfrm>
                <a:off x="473495" y="4066450"/>
                <a:ext cx="572025" cy="372604"/>
                <a:chOff x="473495" y="4066450"/>
                <a:chExt cx="572025" cy="372604"/>
              </a:xfrm>
              <a:grpFill/>
            </p:grpSpPr>
            <p:grpSp>
              <p:nvGrpSpPr>
                <p:cNvPr id="6" name="Group 5"/>
                <p:cNvGrpSpPr>
                  <a:grpSpLocks noChangeAspect="1"/>
                </p:cNvGrpSpPr>
                <p:nvPr/>
              </p:nvGrpSpPr>
              <p:grpSpPr>
                <a:xfrm>
                  <a:off x="681974" y="4137853"/>
                  <a:ext cx="155066" cy="169928"/>
                  <a:chOff x="693566" y="4035895"/>
                  <a:chExt cx="170573" cy="186921"/>
                </a:xfrm>
                <a:grpFill/>
              </p:grpSpPr>
              <p:sp>
                <p:nvSpPr>
                  <p:cNvPr id="21"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22"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23"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33" name="Freeform 132"/>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34" name="Group 133"/>
              <p:cNvGrpSpPr/>
              <p:nvPr/>
            </p:nvGrpSpPr>
            <p:grpSpPr>
              <a:xfrm>
                <a:off x="1074670" y="4066450"/>
                <a:ext cx="572025" cy="372604"/>
                <a:chOff x="473495" y="4066450"/>
                <a:chExt cx="572025" cy="372604"/>
              </a:xfrm>
              <a:grpFill/>
            </p:grpSpPr>
            <p:grpSp>
              <p:nvGrpSpPr>
                <p:cNvPr id="135" name="Group 134"/>
                <p:cNvGrpSpPr>
                  <a:grpSpLocks noChangeAspect="1"/>
                </p:cNvGrpSpPr>
                <p:nvPr/>
              </p:nvGrpSpPr>
              <p:grpSpPr>
                <a:xfrm>
                  <a:off x="681974" y="4137853"/>
                  <a:ext cx="155066" cy="169928"/>
                  <a:chOff x="693566" y="4035895"/>
                  <a:chExt cx="170573" cy="186921"/>
                </a:xfrm>
                <a:grpFill/>
              </p:grpSpPr>
              <p:sp>
                <p:nvSpPr>
                  <p:cNvPr id="137"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38"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39"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36" name="Freeform 135"/>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43" name="Group 142"/>
              <p:cNvGrpSpPr/>
              <p:nvPr/>
            </p:nvGrpSpPr>
            <p:grpSpPr>
              <a:xfrm>
                <a:off x="473495" y="4454722"/>
                <a:ext cx="572025" cy="372604"/>
                <a:chOff x="473495" y="4066450"/>
                <a:chExt cx="572025" cy="372604"/>
              </a:xfrm>
              <a:grpFill/>
            </p:grpSpPr>
            <p:grpSp>
              <p:nvGrpSpPr>
                <p:cNvPr id="144" name="Group 143"/>
                <p:cNvGrpSpPr>
                  <a:grpSpLocks noChangeAspect="1"/>
                </p:cNvGrpSpPr>
                <p:nvPr/>
              </p:nvGrpSpPr>
              <p:grpSpPr>
                <a:xfrm>
                  <a:off x="681974" y="4137853"/>
                  <a:ext cx="155066" cy="169928"/>
                  <a:chOff x="693566" y="4035895"/>
                  <a:chExt cx="170573" cy="186921"/>
                </a:xfrm>
                <a:grpFill/>
              </p:grpSpPr>
              <p:sp>
                <p:nvSpPr>
                  <p:cNvPr id="146"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47"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48"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45" name="Freeform 144"/>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149" name="Group 148"/>
              <p:cNvGrpSpPr/>
              <p:nvPr/>
            </p:nvGrpSpPr>
            <p:grpSpPr>
              <a:xfrm>
                <a:off x="1074670" y="4454722"/>
                <a:ext cx="572025" cy="372604"/>
                <a:chOff x="473495" y="4066450"/>
                <a:chExt cx="572025" cy="372604"/>
              </a:xfrm>
              <a:grpFill/>
            </p:grpSpPr>
            <p:grpSp>
              <p:nvGrpSpPr>
                <p:cNvPr id="150" name="Group 149"/>
                <p:cNvGrpSpPr>
                  <a:grpSpLocks noChangeAspect="1"/>
                </p:cNvGrpSpPr>
                <p:nvPr/>
              </p:nvGrpSpPr>
              <p:grpSpPr>
                <a:xfrm>
                  <a:off x="681974" y="4137853"/>
                  <a:ext cx="155066" cy="169928"/>
                  <a:chOff x="693566" y="4035895"/>
                  <a:chExt cx="170573" cy="186921"/>
                </a:xfrm>
                <a:grpFill/>
              </p:grpSpPr>
              <p:sp>
                <p:nvSpPr>
                  <p:cNvPr id="152" name="Freeform 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53" name="Freeform 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sp>
                <p:nvSpPr>
                  <p:cNvPr id="154" name="Freeform 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51" name="Freeform 150"/>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sp>
        <p:nvSpPr>
          <p:cNvPr id="155" name="Freeform 5"/>
          <p:cNvSpPr>
            <a:spLocks/>
          </p:cNvSpPr>
          <p:nvPr/>
        </p:nvSpPr>
        <p:spPr bwMode="auto">
          <a:xfrm flipH="1">
            <a:off x="9083946" y="2082871"/>
            <a:ext cx="155629" cy="225310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Tree>
    <p:extLst>
      <p:ext uri="{BB962C8B-B14F-4D97-AF65-F5344CB8AC3E}">
        <p14:creationId xmlns:p14="http://schemas.microsoft.com/office/powerpoint/2010/main" val="2184261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60">
                                            <p:txEl>
                                              <p:pRg st="0" end="0"/>
                                            </p:txEl>
                                          </p:spTgt>
                                        </p:tgtEl>
                                        <p:attrNameLst>
                                          <p:attrName>style.visibility</p:attrName>
                                        </p:attrNameLst>
                                      </p:cBhvr>
                                      <p:to>
                                        <p:strVal val="visible"/>
                                      </p:to>
                                    </p:set>
                                    <p:anim calcmode="lin" valueType="num">
                                      <p:cBhvr additive="base">
                                        <p:cTn id="14"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60">
                                            <p:txEl>
                                              <p:pRg st="1" end="1"/>
                                            </p:txEl>
                                          </p:spTgt>
                                        </p:tgtEl>
                                        <p:attrNameLst>
                                          <p:attrName>style.visibility</p:attrName>
                                        </p:attrNameLst>
                                      </p:cBhvr>
                                      <p:to>
                                        <p:strVal val="visible"/>
                                      </p:to>
                                    </p:set>
                                    <p:anim calcmode="lin" valueType="num">
                                      <p:cBhvr additive="base">
                                        <p:cTn id="18" dur="500" fill="hold"/>
                                        <p:tgtEl>
                                          <p:spTgt spid="6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additive="base">
                                        <p:cTn id="24" dur="500" fill="hold"/>
                                        <p:tgtEl>
                                          <p:spTgt spid="64"/>
                                        </p:tgtEl>
                                        <p:attrNameLst>
                                          <p:attrName>ppt_x</p:attrName>
                                        </p:attrNameLst>
                                      </p:cBhvr>
                                      <p:tavLst>
                                        <p:tav tm="0">
                                          <p:val>
                                            <p:strVal val="#ppt_x"/>
                                          </p:val>
                                        </p:tav>
                                        <p:tav tm="100000">
                                          <p:val>
                                            <p:strVal val="#ppt_x"/>
                                          </p:val>
                                        </p:tav>
                                      </p:tavLst>
                                    </p:anim>
                                    <p:anim calcmode="lin" valueType="num">
                                      <p:cBhvr additive="base">
                                        <p:cTn id="25" dur="500" fill="hold"/>
                                        <p:tgtEl>
                                          <p:spTgt spid="64"/>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2" presetClass="entr" presetSubtype="4" decel="100000" fill="hold" grpId="0" nodeType="withEffect">
                                  <p:stCondLst>
                                    <p:cond delay="500"/>
                                  </p:stCondLst>
                                  <p:childTnLst>
                                    <p:set>
                                      <p:cBhvr>
                                        <p:cTn id="30" dur="1" fill="hold">
                                          <p:stCondLst>
                                            <p:cond delay="0"/>
                                          </p:stCondLst>
                                        </p:cTn>
                                        <p:tgtEl>
                                          <p:spTgt spid="61">
                                            <p:txEl>
                                              <p:pRg st="0" end="0"/>
                                            </p:txEl>
                                          </p:spTgt>
                                        </p:tgtEl>
                                        <p:attrNameLst>
                                          <p:attrName>style.visibility</p:attrName>
                                        </p:attrNameLst>
                                      </p:cBhvr>
                                      <p:to>
                                        <p:strVal val="visible"/>
                                      </p:to>
                                    </p:set>
                                    <p:anim calcmode="lin" valueType="num">
                                      <p:cBhvr additive="base">
                                        <p:cTn id="31"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61">
                                            <p:txEl>
                                              <p:pRg st="1" end="1"/>
                                            </p:txEl>
                                          </p:spTgt>
                                        </p:tgtEl>
                                        <p:attrNameLst>
                                          <p:attrName>style.visibility</p:attrName>
                                        </p:attrNameLst>
                                      </p:cBhvr>
                                      <p:to>
                                        <p:strVal val="visible"/>
                                      </p:to>
                                    </p:set>
                                    <p:anim calcmode="lin" valueType="num">
                                      <p:cBhvr additive="base">
                                        <p:cTn id="35" dur="500" fill="hold"/>
                                        <p:tgtEl>
                                          <p:spTgt spid="61">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61">
                                            <p:txEl>
                                              <p:pRg st="2" end="2"/>
                                            </p:txEl>
                                          </p:spTgt>
                                        </p:tgtEl>
                                        <p:attrNameLst>
                                          <p:attrName>style.visibility</p:attrName>
                                        </p:attrNameLst>
                                      </p:cBhvr>
                                      <p:to>
                                        <p:strVal val="visible"/>
                                      </p:to>
                                    </p:set>
                                    <p:anim calcmode="lin" valueType="num">
                                      <p:cBhvr additive="base">
                                        <p:cTn id="39" dur="500" fill="hold"/>
                                        <p:tgtEl>
                                          <p:spTgt spid="61">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
                                            <p:txEl>
                                              <p:pRg st="2" end="2"/>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61">
                                            <p:txEl>
                                              <p:pRg st="3" end="3"/>
                                            </p:txEl>
                                          </p:spTgt>
                                        </p:tgtEl>
                                        <p:attrNameLst>
                                          <p:attrName>style.visibility</p:attrName>
                                        </p:attrNameLst>
                                      </p:cBhvr>
                                      <p:to>
                                        <p:strVal val="visible"/>
                                      </p:to>
                                    </p:set>
                                    <p:anim calcmode="lin" valueType="num">
                                      <p:cBhvr additive="base">
                                        <p:cTn id="43" dur="500" fill="hold"/>
                                        <p:tgtEl>
                                          <p:spTgt spid="61">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2" presetClass="entr" presetSubtype="4" decel="10000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ppt_x"/>
                                          </p:val>
                                        </p:tav>
                                        <p:tav tm="100000">
                                          <p:val>
                                            <p:strVal val="#ppt_x"/>
                                          </p:val>
                                        </p:tav>
                                      </p:tavLst>
                                    </p:anim>
                                    <p:anim calcmode="lin" valueType="num">
                                      <p:cBhvr additive="base">
                                        <p:cTn id="53" dur="500" fill="hold"/>
                                        <p:tgtEl>
                                          <p:spTgt spid="66"/>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par>
                                <p:cTn id="57" presetID="2" presetClass="entr" presetSubtype="4" decel="100000" fill="hold" grpId="0" nodeType="withEffect">
                                  <p:stCondLst>
                                    <p:cond delay="500"/>
                                  </p:stCondLst>
                                  <p:childTnLst>
                                    <p:set>
                                      <p:cBhvr>
                                        <p:cTn id="58" dur="1" fill="hold">
                                          <p:stCondLst>
                                            <p:cond delay="0"/>
                                          </p:stCondLst>
                                        </p:cTn>
                                        <p:tgtEl>
                                          <p:spTgt spid="140"/>
                                        </p:tgtEl>
                                        <p:attrNameLst>
                                          <p:attrName>style.visibility</p:attrName>
                                        </p:attrNameLst>
                                      </p:cBhvr>
                                      <p:to>
                                        <p:strVal val="visible"/>
                                      </p:to>
                                    </p:set>
                                    <p:anim calcmode="lin" valueType="num">
                                      <p:cBhvr additive="base">
                                        <p:cTn id="59" dur="500" fill="hold"/>
                                        <p:tgtEl>
                                          <p:spTgt spid="140"/>
                                        </p:tgtEl>
                                        <p:attrNameLst>
                                          <p:attrName>ppt_x</p:attrName>
                                        </p:attrNameLst>
                                      </p:cBhvr>
                                      <p:tavLst>
                                        <p:tav tm="0">
                                          <p:val>
                                            <p:strVal val="#ppt_x"/>
                                          </p:val>
                                        </p:tav>
                                        <p:tav tm="100000">
                                          <p:val>
                                            <p:strVal val="#ppt_x"/>
                                          </p:val>
                                        </p:tav>
                                      </p:tavLst>
                                    </p:anim>
                                    <p:anim calcmode="lin" valueType="num">
                                      <p:cBhvr additive="base">
                                        <p:cTn id="60" dur="500" fill="hold"/>
                                        <p:tgtEl>
                                          <p:spTgt spid="140"/>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800"/>
                                  </p:stCondLst>
                                  <p:childTnLst>
                                    <p:set>
                                      <p:cBhvr>
                                        <p:cTn id="62" dur="1" fill="hold">
                                          <p:stCondLst>
                                            <p:cond delay="0"/>
                                          </p:stCondLst>
                                        </p:cTn>
                                        <p:tgtEl>
                                          <p:spTgt spid="129"/>
                                        </p:tgtEl>
                                        <p:attrNameLst>
                                          <p:attrName>style.visibility</p:attrName>
                                        </p:attrNameLst>
                                      </p:cBhvr>
                                      <p:to>
                                        <p:strVal val="visible"/>
                                      </p:to>
                                    </p:set>
                                    <p:anim calcmode="lin" valueType="num">
                                      <p:cBhvr additive="base">
                                        <p:cTn id="63" dur="500" fill="hold"/>
                                        <p:tgtEl>
                                          <p:spTgt spid="129"/>
                                        </p:tgtEl>
                                        <p:attrNameLst>
                                          <p:attrName>ppt_x</p:attrName>
                                        </p:attrNameLst>
                                      </p:cBhvr>
                                      <p:tavLst>
                                        <p:tav tm="0">
                                          <p:val>
                                            <p:strVal val="#ppt_x"/>
                                          </p:val>
                                        </p:tav>
                                        <p:tav tm="100000">
                                          <p:val>
                                            <p:strVal val="#ppt_x"/>
                                          </p:val>
                                        </p:tav>
                                      </p:tavLst>
                                    </p:anim>
                                    <p:anim calcmode="lin" valueType="num">
                                      <p:cBhvr additive="base">
                                        <p:cTn id="6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uiExpand="1" build="allAtOnce"/>
      <p:bldP spid="61" grpId="0" uiExpand="1" build="allAtOnce"/>
      <p:bldP spid="129" grpId="0"/>
      <p:bldP spid="140" grpId="0" uiExpand="1"/>
      <p:bldP spid="130" grpId="0" animBg="1"/>
      <p:bldP spid="132" grpId="0" animBg="1"/>
      <p:bldP spid="15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95" y="1528404"/>
            <a:ext cx="11653523" cy="1934440"/>
          </a:xfrm>
        </p:spPr>
        <p:txBody>
          <a:bodyPr/>
          <a:lstStyle/>
          <a:p>
            <a:r>
              <a:rPr lang="en-GB" dirty="0"/>
              <a:t>Create a Linux VM with Docker using a single command</a:t>
            </a:r>
          </a:p>
          <a:p>
            <a:endParaRPr lang="en-GB" dirty="0"/>
          </a:p>
        </p:txBody>
      </p:sp>
      <p:sp>
        <p:nvSpPr>
          <p:cNvPr id="3" name="Title 2"/>
          <p:cNvSpPr>
            <a:spLocks noGrp="1"/>
          </p:cNvSpPr>
          <p:nvPr>
            <p:ph type="title"/>
          </p:nvPr>
        </p:nvSpPr>
        <p:spPr/>
        <p:txBody>
          <a:bodyPr/>
          <a:lstStyle/>
          <a:p>
            <a:r>
              <a:rPr lang="en-GB" dirty="0"/>
              <a:t>Azure Driver for Docker Machine</a:t>
            </a:r>
          </a:p>
        </p:txBody>
      </p:sp>
      <p:sp>
        <p:nvSpPr>
          <p:cNvPr id="4" name="Rectangle 3"/>
          <p:cNvSpPr/>
          <p:nvPr/>
        </p:nvSpPr>
        <p:spPr>
          <a:xfrm>
            <a:off x="527654" y="5813713"/>
            <a:ext cx="6796925" cy="461665"/>
          </a:xfrm>
          <a:prstGeom prst="rect">
            <a:avLst/>
          </a:prstGeom>
        </p:spPr>
        <p:txBody>
          <a:bodyPr wrap="none">
            <a:spAutoFit/>
          </a:bodyPr>
          <a:lstStyle/>
          <a:p>
            <a:r>
              <a:rPr lang="en-GB" sz="2400" dirty="0">
                <a:hlinkClick r:id="rId2"/>
              </a:rPr>
              <a:t>https://docs.docker.com/machine/drivers/azure/</a:t>
            </a:r>
            <a:r>
              <a:rPr lang="en-GB" sz="2400" dirty="0"/>
              <a:t> </a:t>
            </a:r>
          </a:p>
        </p:txBody>
      </p:sp>
      <p:sp>
        <p:nvSpPr>
          <p:cNvPr id="5" name="Rectangle 4"/>
          <p:cNvSpPr/>
          <p:nvPr/>
        </p:nvSpPr>
        <p:spPr>
          <a:xfrm>
            <a:off x="321884" y="3123617"/>
            <a:ext cx="11548232" cy="2062103"/>
          </a:xfrm>
          <a:prstGeom prst="rect">
            <a:avLst/>
          </a:prstGeom>
        </p:spPr>
        <p:txBody>
          <a:bodyPr wrap="square">
            <a:spAutoFit/>
          </a:bodyPr>
          <a:lstStyle/>
          <a:p>
            <a:r>
              <a:rPr lang="en-GB" sz="1600" dirty="0">
                <a:solidFill>
                  <a:srgbClr val="FF4500"/>
                </a:solidFill>
                <a:latin typeface="Lucida Console" panose="020B0609040504020204" pitchFamily="49" charset="0"/>
              </a:rPr>
              <a:t>$</a:t>
            </a:r>
            <a:r>
              <a:rPr lang="en-GB" sz="1600" dirty="0" err="1">
                <a:solidFill>
                  <a:srgbClr val="FF4500"/>
                </a:solidFill>
                <a:latin typeface="Lucida Console" panose="020B0609040504020204" pitchFamily="49" charset="0"/>
              </a:rPr>
              <a:t>DockerMachineVMName</a:t>
            </a:r>
            <a:r>
              <a:rPr lang="en-GB" sz="1600" dirty="0">
                <a:solidFill>
                  <a:prstClr val="black"/>
                </a:solidFill>
                <a:latin typeface="Lucida Console" panose="020B0609040504020204" pitchFamily="49" charset="0"/>
              </a:rPr>
              <a:t> </a:t>
            </a:r>
            <a:r>
              <a:rPr lang="en-GB" sz="1600" dirty="0">
                <a:solidFill>
                  <a:srgbClr val="A9A9A9"/>
                </a:solidFill>
                <a:latin typeface="Lucida Console" panose="020B0609040504020204" pitchFamily="49" charset="0"/>
              </a:rPr>
              <a:t>=</a:t>
            </a:r>
            <a:r>
              <a:rPr lang="en-GB" sz="1600" dirty="0">
                <a:solidFill>
                  <a:prstClr val="black"/>
                </a:solidFill>
                <a:latin typeface="Lucida Console" panose="020B0609040504020204" pitchFamily="49" charset="0"/>
              </a:rPr>
              <a:t> </a:t>
            </a:r>
            <a:r>
              <a:rPr lang="en-GB" sz="1600" dirty="0">
                <a:solidFill>
                  <a:srgbClr val="8B0000"/>
                </a:solidFill>
                <a:latin typeface="Lucida Console" panose="020B0609040504020204" pitchFamily="49" charset="0"/>
              </a:rPr>
              <a:t>"</a:t>
            </a:r>
            <a:r>
              <a:rPr lang="en-GB" sz="1600" dirty="0" err="1">
                <a:solidFill>
                  <a:srgbClr val="8B0000"/>
                </a:solidFill>
                <a:latin typeface="Lucida Console" panose="020B0609040504020204" pitchFamily="49" charset="0"/>
              </a:rPr>
              <a:t>dockerdemovm</a:t>
            </a:r>
            <a:r>
              <a:rPr lang="en-GB" sz="1600" dirty="0">
                <a:solidFill>
                  <a:srgbClr val="8B0000"/>
                </a:solidFill>
                <a:latin typeface="Lucida Console" panose="020B0609040504020204" pitchFamily="49" charset="0"/>
              </a:rPr>
              <a:t>“</a:t>
            </a:r>
            <a:br>
              <a:rPr lang="en-GB" sz="1600" dirty="0">
                <a:solidFill>
                  <a:srgbClr val="8B0000"/>
                </a:solidFill>
                <a:latin typeface="Lucida Console" panose="020B0609040504020204" pitchFamily="49" charset="0"/>
              </a:rPr>
            </a:br>
            <a:endParaRPr lang="en-GB" sz="1600" dirty="0">
              <a:solidFill>
                <a:prstClr val="black"/>
              </a:solidFill>
              <a:latin typeface="Lucida Console" panose="020B0609040504020204" pitchFamily="49" charset="0"/>
            </a:endParaRPr>
          </a:p>
          <a:p>
            <a:r>
              <a:rPr lang="en-GB" sz="1600" dirty="0" err="1">
                <a:solidFill>
                  <a:srgbClr val="0000FF"/>
                </a:solidFill>
                <a:latin typeface="Lucida Console" panose="020B0609040504020204" pitchFamily="49" charset="0"/>
              </a:rPr>
              <a:t>docker</a:t>
            </a:r>
            <a:r>
              <a:rPr lang="en-GB" sz="1600" dirty="0">
                <a:solidFill>
                  <a:srgbClr val="0000FF"/>
                </a:solidFill>
                <a:latin typeface="Lucida Console" panose="020B0609040504020204" pitchFamily="49" charset="0"/>
              </a:rPr>
              <a:t>-machine</a:t>
            </a:r>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create</a:t>
            </a:r>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--driver</a:t>
            </a:r>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azure</a:t>
            </a:r>
            <a:r>
              <a:rPr lang="en-GB" sz="1600" dirty="0">
                <a:solidFill>
                  <a:prstClr val="black"/>
                </a:solidFill>
                <a:latin typeface="Lucida Console" panose="020B0609040504020204" pitchFamily="49" charset="0"/>
              </a:rPr>
              <a:t> `</a:t>
            </a:r>
          </a:p>
          <a:p>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--azure-subscription-id</a:t>
            </a:r>
            <a:r>
              <a:rPr lang="en-GB" sz="1600" dirty="0">
                <a:solidFill>
                  <a:prstClr val="black"/>
                </a:solidFill>
                <a:latin typeface="Lucida Console" panose="020B0609040504020204" pitchFamily="49" charset="0"/>
              </a:rPr>
              <a:t> </a:t>
            </a:r>
            <a:r>
              <a:rPr lang="en-GB" sz="1600" dirty="0">
                <a:solidFill>
                  <a:srgbClr val="FF4500"/>
                </a:solidFill>
                <a:latin typeface="Lucida Console" panose="020B0609040504020204" pitchFamily="49" charset="0"/>
              </a:rPr>
              <a:t>$</a:t>
            </a:r>
            <a:r>
              <a:rPr lang="en-GB" sz="1600" dirty="0" err="1">
                <a:solidFill>
                  <a:srgbClr val="FF4500"/>
                </a:solidFill>
                <a:latin typeface="Lucida Console" panose="020B0609040504020204" pitchFamily="49" charset="0"/>
              </a:rPr>
              <a:t>SubscriptionID</a:t>
            </a:r>
            <a:r>
              <a:rPr lang="en-GB" sz="1600" dirty="0">
                <a:solidFill>
                  <a:srgbClr val="FF4500"/>
                </a:solidFill>
                <a:latin typeface="Lucida Console" panose="020B0609040504020204" pitchFamily="49" charset="0"/>
              </a:rPr>
              <a:t> </a:t>
            </a:r>
            <a:r>
              <a:rPr lang="en-GB" sz="1600" dirty="0">
                <a:solidFill>
                  <a:prstClr val="black"/>
                </a:solidFill>
                <a:latin typeface="Lucida Console" panose="020B0609040504020204" pitchFamily="49" charset="0"/>
              </a:rPr>
              <a:t>`</a:t>
            </a:r>
          </a:p>
          <a:p>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--azure-location</a:t>
            </a:r>
            <a:r>
              <a:rPr lang="en-GB" sz="1600" dirty="0">
                <a:solidFill>
                  <a:prstClr val="black"/>
                </a:solidFill>
                <a:latin typeface="Lucida Console" panose="020B0609040504020204" pitchFamily="49" charset="0"/>
              </a:rPr>
              <a:t> </a:t>
            </a:r>
            <a:r>
              <a:rPr lang="en-GB" sz="1600" dirty="0">
                <a:solidFill>
                  <a:srgbClr val="8B0000"/>
                </a:solidFill>
                <a:latin typeface="Lucida Console" panose="020B0609040504020204" pitchFamily="49" charset="0"/>
              </a:rPr>
              <a:t>'West Europe'</a:t>
            </a:r>
            <a:r>
              <a:rPr lang="en-GB" sz="1600" dirty="0">
                <a:solidFill>
                  <a:prstClr val="black"/>
                </a:solidFill>
                <a:latin typeface="Lucida Console" panose="020B0609040504020204" pitchFamily="49" charset="0"/>
              </a:rPr>
              <a:t> `</a:t>
            </a:r>
          </a:p>
          <a:p>
            <a:r>
              <a:rPr lang="en-GB" sz="1600" dirty="0">
                <a:solidFill>
                  <a:prstClr val="black"/>
                </a:solidFill>
                <a:latin typeface="Lucida Console" panose="020B0609040504020204" pitchFamily="49" charset="0"/>
              </a:rPr>
              <a:t>    </a:t>
            </a:r>
            <a:r>
              <a:rPr lang="en-GB" sz="1600" dirty="0">
                <a:solidFill>
                  <a:srgbClr val="8A2BE2"/>
                </a:solidFill>
                <a:latin typeface="Lucida Console" panose="020B0609040504020204" pitchFamily="49" charset="0"/>
              </a:rPr>
              <a:t>--azure-resource-group</a:t>
            </a:r>
            <a:r>
              <a:rPr lang="en-GB" sz="1600" dirty="0">
                <a:solidFill>
                  <a:prstClr val="black"/>
                </a:solidFill>
                <a:latin typeface="Lucida Console" panose="020B0609040504020204" pitchFamily="49" charset="0"/>
              </a:rPr>
              <a:t> </a:t>
            </a:r>
            <a:r>
              <a:rPr lang="en-GB" sz="1600" dirty="0">
                <a:solidFill>
                  <a:srgbClr val="8B0000"/>
                </a:solidFill>
                <a:latin typeface="Lucida Console" panose="020B0609040504020204" pitchFamily="49" charset="0"/>
              </a:rPr>
              <a:t>'</a:t>
            </a:r>
            <a:r>
              <a:rPr lang="en-GB" sz="1600" dirty="0" err="1">
                <a:solidFill>
                  <a:srgbClr val="8B0000"/>
                </a:solidFill>
                <a:latin typeface="Lucida Console" panose="020B0609040504020204" pitchFamily="49" charset="0"/>
              </a:rPr>
              <a:t>DevOpsDemo-DockerMachine</a:t>
            </a:r>
            <a:r>
              <a:rPr lang="en-GB" sz="1600" dirty="0">
                <a:solidFill>
                  <a:srgbClr val="8B0000"/>
                </a:solidFill>
                <a:latin typeface="Lucida Console" panose="020B0609040504020204" pitchFamily="49" charset="0"/>
              </a:rPr>
              <a:t>'</a:t>
            </a:r>
            <a:r>
              <a:rPr lang="en-GB" sz="1600" dirty="0">
                <a:solidFill>
                  <a:prstClr val="black"/>
                </a:solidFill>
                <a:latin typeface="Lucida Console" panose="020B0609040504020204" pitchFamily="49" charset="0"/>
              </a:rPr>
              <a:t> `</a:t>
            </a:r>
          </a:p>
          <a:p>
            <a:r>
              <a:rPr lang="en-GB" sz="1600" dirty="0">
                <a:solidFill>
                  <a:prstClr val="black"/>
                </a:solidFill>
                <a:latin typeface="Lucida Console" panose="020B0609040504020204" pitchFamily="49" charset="0"/>
              </a:rPr>
              <a:t>     </a:t>
            </a:r>
            <a:r>
              <a:rPr lang="en-GB" sz="1600" dirty="0">
                <a:solidFill>
                  <a:srgbClr val="FF4500"/>
                </a:solidFill>
                <a:latin typeface="Lucida Console" panose="020B0609040504020204" pitchFamily="49" charset="0"/>
              </a:rPr>
              <a:t>$</a:t>
            </a:r>
            <a:r>
              <a:rPr lang="en-GB" sz="1600" dirty="0" err="1">
                <a:solidFill>
                  <a:srgbClr val="FF4500"/>
                </a:solidFill>
                <a:latin typeface="Lucida Console" panose="020B0609040504020204" pitchFamily="49" charset="0"/>
              </a:rPr>
              <a:t>DockerMachineVMName</a:t>
            </a:r>
            <a:endParaRPr lang="en-GB" sz="1600" dirty="0">
              <a:solidFill>
                <a:prstClr val="black"/>
              </a:solidFill>
              <a:latin typeface="Lucida Console" panose="020B0609040504020204" pitchFamily="49" charset="0"/>
            </a:endParaRPr>
          </a:p>
          <a:p>
            <a:r>
              <a:rPr lang="en-GB" sz="16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0001529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302" y="75920"/>
            <a:ext cx="11655078" cy="899665"/>
          </a:xfrm>
        </p:spPr>
        <p:txBody>
          <a:bodyPr/>
          <a:lstStyle/>
          <a:p>
            <a:r>
              <a:rPr lang="en-US" dirty="0"/>
              <a:t>Azure Container Service</a:t>
            </a:r>
          </a:p>
        </p:txBody>
      </p:sp>
      <p:sp>
        <p:nvSpPr>
          <p:cNvPr id="4" name="Rectangle 3"/>
          <p:cNvSpPr/>
          <p:nvPr/>
        </p:nvSpPr>
        <p:spPr bwMode="auto">
          <a:xfrm>
            <a:off x="284712" y="1732051"/>
            <a:ext cx="6052551" cy="58513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dirty="0">
                <a:solidFill>
                  <a:srgbClr val="000000"/>
                </a:solidFill>
                <a:ea typeface="Segoe UI" pitchFamily="34" charset="0"/>
                <a:cs typeface="Segoe UI" pitchFamily="34" charset="0"/>
              </a:rPr>
              <a:t>Containers</a:t>
            </a:r>
          </a:p>
        </p:txBody>
      </p:sp>
      <p:grpSp>
        <p:nvGrpSpPr>
          <p:cNvPr id="11" name="Group 10"/>
          <p:cNvGrpSpPr/>
          <p:nvPr/>
        </p:nvGrpSpPr>
        <p:grpSpPr>
          <a:xfrm>
            <a:off x="284712" y="3163287"/>
            <a:ext cx="6059961" cy="585280"/>
            <a:chOff x="284712" y="3163287"/>
            <a:chExt cx="6059961" cy="585280"/>
          </a:xfrm>
        </p:grpSpPr>
        <p:sp>
          <p:nvSpPr>
            <p:cNvPr id="12" name="Rectangle 11"/>
            <p:cNvSpPr/>
            <p:nvPr/>
          </p:nvSpPr>
          <p:spPr bwMode="auto">
            <a:xfrm>
              <a:off x="3429636" y="3163287"/>
              <a:ext cx="2915037" cy="585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3" name="Rectangle 12"/>
            <p:cNvSpPr/>
            <p:nvPr/>
          </p:nvSpPr>
          <p:spPr bwMode="auto">
            <a:xfrm>
              <a:off x="284712" y="3163288"/>
              <a:ext cx="2985144" cy="5852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Linux</a:t>
              </a:r>
            </a:p>
          </p:txBody>
        </p:sp>
      </p:grpSp>
      <p:grpSp>
        <p:nvGrpSpPr>
          <p:cNvPr id="9" name="Group 8"/>
          <p:cNvGrpSpPr/>
          <p:nvPr/>
        </p:nvGrpSpPr>
        <p:grpSpPr>
          <a:xfrm>
            <a:off x="277302" y="2309970"/>
            <a:ext cx="11487046" cy="904310"/>
            <a:chOff x="277302" y="2309970"/>
            <a:chExt cx="11487046" cy="904310"/>
          </a:xfrm>
        </p:grpSpPr>
        <p:sp>
          <p:nvSpPr>
            <p:cNvPr id="7" name="Rectangle 6"/>
            <p:cNvSpPr/>
            <p:nvPr/>
          </p:nvSpPr>
          <p:spPr bwMode="auto">
            <a:xfrm>
              <a:off x="277302" y="2477090"/>
              <a:ext cx="6059961" cy="58527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ea typeface="Segoe UI" pitchFamily="34" charset="0"/>
                  <a:cs typeface="Segoe UI" pitchFamily="34" charset="0"/>
                </a:rPr>
                <a:t>Container Services (Docker </a:t>
              </a:r>
              <a:r>
                <a:rPr lang="en-GB" sz="2000" dirty="0"/>
                <a:t>Swarm or DC/OS</a:t>
              </a:r>
              <a:r>
                <a:rPr lang="en-US" sz="2000" kern="0" dirty="0">
                  <a:gradFill>
                    <a:gsLst>
                      <a:gs pos="0">
                        <a:srgbClr val="FFFFFF"/>
                      </a:gs>
                      <a:gs pos="100000">
                        <a:srgbClr val="FFFFFF"/>
                      </a:gs>
                    </a:gsLst>
                    <a:lin ang="5400000" scaled="0"/>
                  </a:gradFill>
                  <a:ea typeface="Segoe UI" pitchFamily="34" charset="0"/>
                  <a:cs typeface="Segoe UI" pitchFamily="34" charset="0"/>
                </a:rPr>
                <a:t>)</a:t>
              </a:r>
            </a:p>
          </p:txBody>
        </p:sp>
        <p:sp>
          <p:nvSpPr>
            <p:cNvPr id="17" name="Down Arrow 16"/>
            <p:cNvSpPr/>
            <p:nvPr/>
          </p:nvSpPr>
          <p:spPr bwMode="auto">
            <a:xfrm rot="5400000">
              <a:off x="7104350" y="1987107"/>
              <a:ext cx="514424" cy="1550037"/>
            </a:xfrm>
            <a:prstGeom prst="downArrow">
              <a:avLst>
                <a:gd name="adj1" fmla="val 50191"/>
                <a:gd name="adj2" fmla="val 50000"/>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defRPr/>
              </a:pPr>
              <a:endParaRPr lang="en-US" sz="2000" kern="0" spc="-50" dirty="0">
                <a:gradFill>
                  <a:gsLst>
                    <a:gs pos="1250">
                      <a:srgbClr val="000000"/>
                    </a:gs>
                    <a:gs pos="10417">
                      <a:srgbClr val="000000"/>
                    </a:gs>
                  </a:gsLst>
                  <a:lin ang="5400000" scaled="0"/>
                </a:gradFill>
              </a:endParaRPr>
            </a:p>
          </p:txBody>
        </p:sp>
        <p:sp>
          <p:nvSpPr>
            <p:cNvPr id="18" name="Rectangle 17"/>
            <p:cNvSpPr/>
            <p:nvPr/>
          </p:nvSpPr>
          <p:spPr bwMode="auto">
            <a:xfrm>
              <a:off x="8408665" y="2309970"/>
              <a:ext cx="3355683" cy="904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dirty="0">
                  <a:solidFill>
                    <a:srgbClr val="000000"/>
                  </a:solidFill>
                  <a:ea typeface="Segoe UI" pitchFamily="34" charset="0"/>
                  <a:cs typeface="Segoe UI" pitchFamily="34" charset="0"/>
                </a:rPr>
                <a:t>Container Tooling</a:t>
              </a:r>
              <a:br>
                <a:rPr lang="en-US" sz="2353" b="1" kern="0" dirty="0">
                  <a:solidFill>
                    <a:srgbClr val="000000"/>
                  </a:solidFill>
                  <a:ea typeface="Segoe UI" pitchFamily="34" charset="0"/>
                  <a:cs typeface="Segoe UI" pitchFamily="34" charset="0"/>
                </a:rPr>
              </a:br>
              <a:r>
                <a:rPr lang="en-US" sz="2353" b="1" kern="0" dirty="0">
                  <a:solidFill>
                    <a:srgbClr val="000000"/>
                  </a:solidFill>
                  <a:ea typeface="Segoe UI" pitchFamily="34" charset="0"/>
                  <a:cs typeface="Segoe UI" pitchFamily="34" charset="0"/>
                </a:rPr>
                <a:t>e.g. Docker CLI</a:t>
              </a:r>
            </a:p>
          </p:txBody>
        </p:sp>
      </p:grpSp>
      <p:sp>
        <p:nvSpPr>
          <p:cNvPr id="15" name="Rectangle 14"/>
          <p:cNvSpPr/>
          <p:nvPr/>
        </p:nvSpPr>
        <p:spPr bwMode="auto">
          <a:xfrm>
            <a:off x="277302" y="4545493"/>
            <a:ext cx="2915037" cy="58527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Azure Stack</a:t>
            </a:r>
          </a:p>
        </p:txBody>
      </p:sp>
      <p:sp>
        <p:nvSpPr>
          <p:cNvPr id="16" name="Rectangle 15"/>
          <p:cNvSpPr/>
          <p:nvPr/>
        </p:nvSpPr>
        <p:spPr bwMode="auto">
          <a:xfrm>
            <a:off x="3363764" y="4545493"/>
            <a:ext cx="2985144" cy="58527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Azure</a:t>
            </a:r>
          </a:p>
        </p:txBody>
      </p:sp>
      <p:grpSp>
        <p:nvGrpSpPr>
          <p:cNvPr id="10" name="Group 9"/>
          <p:cNvGrpSpPr/>
          <p:nvPr/>
        </p:nvGrpSpPr>
        <p:grpSpPr>
          <a:xfrm>
            <a:off x="284712" y="3641181"/>
            <a:ext cx="11445184" cy="916723"/>
            <a:chOff x="284712" y="3641181"/>
            <a:chExt cx="11445184" cy="916723"/>
          </a:xfrm>
        </p:grpSpPr>
        <p:sp>
          <p:nvSpPr>
            <p:cNvPr id="5" name="Rectangle 4"/>
            <p:cNvSpPr/>
            <p:nvPr/>
          </p:nvSpPr>
          <p:spPr bwMode="auto">
            <a:xfrm>
              <a:off x="284712" y="3849487"/>
              <a:ext cx="6059961" cy="585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ea typeface="Segoe UI" pitchFamily="34" charset="0"/>
                  <a:cs typeface="Segoe UI" pitchFamily="34" charset="0"/>
                </a:rPr>
                <a:t>VMs and VM Scale Sets</a:t>
              </a:r>
            </a:p>
          </p:txBody>
        </p:sp>
        <p:sp>
          <p:nvSpPr>
            <p:cNvPr id="19" name="Rectangle 18"/>
            <p:cNvSpPr/>
            <p:nvPr/>
          </p:nvSpPr>
          <p:spPr bwMode="auto">
            <a:xfrm>
              <a:off x="8374213" y="3641181"/>
              <a:ext cx="3355683" cy="9167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kern="0" dirty="0">
                  <a:solidFill>
                    <a:srgbClr val="000000"/>
                  </a:solidFill>
                  <a:ea typeface="Segoe UI" pitchFamily="34" charset="0"/>
                  <a:cs typeface="Segoe UI" pitchFamily="34" charset="0"/>
                </a:rPr>
                <a:t>Service Tooling</a:t>
              </a:r>
              <a:br>
                <a:rPr lang="en-US" sz="2353" b="1" kern="0" dirty="0">
                  <a:solidFill>
                    <a:srgbClr val="000000"/>
                  </a:solidFill>
                  <a:ea typeface="Segoe UI" pitchFamily="34" charset="0"/>
                  <a:cs typeface="Segoe UI" pitchFamily="34" charset="0"/>
                </a:rPr>
              </a:br>
              <a:r>
                <a:rPr lang="en-US" sz="2353" b="1" kern="0" dirty="0">
                  <a:solidFill>
                    <a:srgbClr val="000000"/>
                  </a:solidFill>
                  <a:ea typeface="Segoe UI" pitchFamily="34" charset="0"/>
                  <a:cs typeface="Segoe UI" pitchFamily="34" charset="0"/>
                </a:rPr>
                <a:t>e.g. ARM Template</a:t>
              </a:r>
            </a:p>
          </p:txBody>
        </p:sp>
        <p:sp>
          <p:nvSpPr>
            <p:cNvPr id="20" name="Down Arrow 16"/>
            <p:cNvSpPr/>
            <p:nvPr/>
          </p:nvSpPr>
          <p:spPr bwMode="auto">
            <a:xfrm rot="5400000">
              <a:off x="7087123" y="3348907"/>
              <a:ext cx="514424" cy="1515585"/>
            </a:xfrm>
            <a:prstGeom prst="downArrow">
              <a:avLst>
                <a:gd name="adj1" fmla="val 50191"/>
                <a:gd name="adj2" fmla="val 50000"/>
              </a:avLst>
            </a:prstGeom>
            <a:solidFill>
              <a:schemeClr val="bg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defRPr/>
              </a:pPr>
              <a:endParaRPr lang="en-US" sz="2000" kern="0" spc="-50" dirty="0">
                <a:gradFill>
                  <a:gsLst>
                    <a:gs pos="1250">
                      <a:srgbClr val="000000"/>
                    </a:gs>
                    <a:gs pos="10417">
                      <a:srgbClr val="000000"/>
                    </a:gs>
                  </a:gsLst>
                  <a:lin ang="5400000" scaled="0"/>
                </a:gradFill>
              </a:endParaRPr>
            </a:p>
          </p:txBody>
        </p:sp>
      </p:grpSp>
    </p:spTree>
    <p:extLst>
      <p:ext uri="{BB962C8B-B14F-4D97-AF65-F5344CB8AC3E}">
        <p14:creationId xmlns:p14="http://schemas.microsoft.com/office/powerpoint/2010/main" val="41435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ACS with Swarm</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008188"/>
            <a:ext cx="8301038" cy="4268787"/>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033" y="1650660"/>
            <a:ext cx="8022908" cy="3610916"/>
          </a:xfrm>
          <a:prstGeom prst="rect">
            <a:avLst/>
          </a:prstGeom>
        </p:spPr>
      </p:pic>
      <p:sp>
        <p:nvSpPr>
          <p:cNvPr id="8" name="TextBox 7"/>
          <p:cNvSpPr txBox="1"/>
          <p:nvPr/>
        </p:nvSpPr>
        <p:spPr>
          <a:xfrm>
            <a:off x="5882880" y="2008188"/>
            <a:ext cx="607678" cy="369332"/>
          </a:xfrm>
          <a:prstGeom prst="rect">
            <a:avLst/>
          </a:prstGeom>
          <a:solidFill>
            <a:schemeClr val="bg1"/>
          </a:solidFill>
        </p:spPr>
        <p:txBody>
          <a:bodyPr wrap="square" rtlCol="0">
            <a:spAutoFit/>
          </a:bodyPr>
          <a:lstStyle/>
          <a:p>
            <a:r>
              <a:rPr lang="en-GB" dirty="0"/>
              <a:t>443</a:t>
            </a:r>
          </a:p>
        </p:txBody>
      </p:sp>
    </p:spTree>
    <p:extLst>
      <p:ext uri="{BB962C8B-B14F-4D97-AF65-F5344CB8AC3E}">
        <p14:creationId xmlns:p14="http://schemas.microsoft.com/office/powerpoint/2010/main" val="16872207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DC/OS</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257425"/>
            <a:ext cx="11141075" cy="38735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75" y="-208168"/>
            <a:ext cx="4190082" cy="2472148"/>
          </a:xfrm>
          <a:prstGeom prst="rect">
            <a:avLst/>
          </a:prstGeom>
        </p:spPr>
      </p:pic>
    </p:spTree>
    <p:extLst>
      <p:ext uri="{BB962C8B-B14F-4D97-AF65-F5344CB8AC3E}">
        <p14:creationId xmlns:p14="http://schemas.microsoft.com/office/powerpoint/2010/main" val="2739963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95" t="11195" r="1695" b="-84"/>
          <a:stretch/>
        </p:blipFill>
        <p:spPr>
          <a:xfrm>
            <a:off x="504873" y="1519098"/>
            <a:ext cx="8990239" cy="4849679"/>
          </a:xfrm>
          <a:prstGeom prst="rect">
            <a:avLst/>
          </a:prstGeom>
        </p:spPr>
      </p:pic>
      <p:sp>
        <p:nvSpPr>
          <p:cNvPr id="2" name="Title 1"/>
          <p:cNvSpPr>
            <a:spLocks noGrp="1"/>
          </p:cNvSpPr>
          <p:nvPr>
            <p:ph type="title"/>
          </p:nvPr>
        </p:nvSpPr>
        <p:spPr/>
        <p:txBody>
          <a:bodyPr/>
          <a:lstStyle/>
          <a:p>
            <a:r>
              <a:rPr lang="en-GB" dirty="0"/>
              <a:t>Docker </a:t>
            </a:r>
            <a:r>
              <a:rPr lang="en-GB" dirty="0" err="1"/>
              <a:t>Datacenter</a:t>
            </a:r>
            <a:endParaRPr lang="en-GB" dirty="0"/>
          </a:p>
        </p:txBody>
      </p:sp>
      <p:pic>
        <p:nvPicPr>
          <p:cNvPr id="4" name="Content Placeholder 3"/>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9144000" y="-49213"/>
            <a:ext cx="3048000" cy="3654426"/>
          </a:xfrm>
        </p:spPr>
      </p:pic>
    </p:spTree>
    <p:extLst>
      <p:ext uri="{BB962C8B-B14F-4D97-AF65-F5344CB8AC3E}">
        <p14:creationId xmlns:p14="http://schemas.microsoft.com/office/powerpoint/2010/main" val="32772065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Docker Cloud</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620856" y="0"/>
            <a:ext cx="2303462" cy="3121025"/>
          </a:xfrm>
        </p:spPr>
      </p:pic>
      <p:pic>
        <p:nvPicPr>
          <p:cNvPr id="3" name="Picture 2"/>
          <p:cNvPicPr>
            <a:picLocks noChangeAspect="1"/>
          </p:cNvPicPr>
          <p:nvPr/>
        </p:nvPicPr>
        <p:blipFill>
          <a:blip r:embed="rId4"/>
          <a:stretch>
            <a:fillRect/>
          </a:stretch>
        </p:blipFill>
        <p:spPr>
          <a:xfrm>
            <a:off x="269240" y="2981325"/>
            <a:ext cx="11458575" cy="3876675"/>
          </a:xfrm>
          <a:prstGeom prst="rect">
            <a:avLst/>
          </a:prstGeom>
        </p:spPr>
      </p:pic>
      <p:sp>
        <p:nvSpPr>
          <p:cNvPr id="7" name="TextBox 6"/>
          <p:cNvSpPr txBox="1"/>
          <p:nvPr/>
        </p:nvSpPr>
        <p:spPr>
          <a:xfrm>
            <a:off x="269240" y="1189177"/>
            <a:ext cx="5760616" cy="1945148"/>
          </a:xfrm>
          <a:prstGeom prst="rect">
            <a:avLst/>
          </a:prstGeom>
          <a:noFill/>
        </p:spPr>
        <p:txBody>
          <a:bodyPr wrap="non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Docker hosted solution</a:t>
            </a:r>
          </a:p>
          <a:p>
            <a:pPr marL="571500" indent="-571500">
              <a:lnSpc>
                <a:spcPct val="9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Nodes can run anywhere</a:t>
            </a:r>
          </a:p>
          <a:p>
            <a:pPr marL="571500" indent="-571500">
              <a:lnSpc>
                <a:spcPct val="9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Pay per node</a:t>
            </a:r>
          </a:p>
        </p:txBody>
      </p:sp>
    </p:spTree>
    <p:extLst>
      <p:ext uri="{BB962C8B-B14F-4D97-AF65-F5344CB8AC3E}">
        <p14:creationId xmlns:p14="http://schemas.microsoft.com/office/powerpoint/2010/main" val="3916096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804888"/>
          </a:xfrm>
        </p:spPr>
        <p:txBody>
          <a:bodyPr/>
          <a:lstStyle/>
          <a:p>
            <a:r>
              <a:rPr lang="en-GB" dirty="0"/>
              <a:t>Existing Docker implementations require rules adding to Azure load balancer to publish services</a:t>
            </a:r>
          </a:p>
          <a:p>
            <a:r>
              <a:rPr lang="en-GB" dirty="0"/>
              <a:t>Docker for Azure automatically adds the appropriate rules when a container or service is published</a:t>
            </a:r>
          </a:p>
          <a:p>
            <a:endParaRPr lang="en-GB" dirty="0"/>
          </a:p>
          <a:p>
            <a:r>
              <a:rPr lang="en-GB" dirty="0"/>
              <a:t>Sign up at </a:t>
            </a:r>
            <a:r>
              <a:rPr lang="en-GB" dirty="0">
                <a:hlinkClick r:id="rId2"/>
              </a:rPr>
              <a:t>http://beta.docker.com</a:t>
            </a:r>
            <a:r>
              <a:rPr lang="en-GB" dirty="0"/>
              <a:t> </a:t>
            </a:r>
          </a:p>
        </p:txBody>
      </p:sp>
      <p:sp>
        <p:nvSpPr>
          <p:cNvPr id="3" name="Title 2"/>
          <p:cNvSpPr>
            <a:spLocks noGrp="1"/>
          </p:cNvSpPr>
          <p:nvPr>
            <p:ph type="title"/>
          </p:nvPr>
        </p:nvSpPr>
        <p:spPr/>
        <p:txBody>
          <a:bodyPr/>
          <a:lstStyle/>
          <a:p>
            <a:r>
              <a:rPr lang="en-GB" dirty="0"/>
              <a:t>Docker for Azure </a:t>
            </a:r>
          </a:p>
        </p:txBody>
      </p:sp>
    </p:spTree>
    <p:extLst>
      <p:ext uri="{BB962C8B-B14F-4D97-AF65-F5344CB8AC3E}">
        <p14:creationId xmlns:p14="http://schemas.microsoft.com/office/powerpoint/2010/main" val="24973641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Docker Datacentre</a:t>
            </a:r>
          </a:p>
        </p:txBody>
      </p:sp>
    </p:spTree>
    <p:extLst>
      <p:ext uri="{BB962C8B-B14F-4D97-AF65-F5344CB8AC3E}">
        <p14:creationId xmlns:p14="http://schemas.microsoft.com/office/powerpoint/2010/main" val="28792230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Docker in Release Pipeline</a:t>
            </a:r>
          </a:p>
        </p:txBody>
      </p:sp>
    </p:spTree>
    <p:extLst>
      <p:ext uri="{BB962C8B-B14F-4D97-AF65-F5344CB8AC3E}">
        <p14:creationId xmlns:p14="http://schemas.microsoft.com/office/powerpoint/2010/main" val="28943747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9"/>
          <p:cNvSpPr>
            <a:spLocks noChangeAspect="1" noEditPoints="1"/>
          </p:cNvSpPr>
          <p:nvPr/>
        </p:nvSpPr>
        <p:spPr bwMode="auto">
          <a:xfrm>
            <a:off x="970725" y="3283144"/>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DevOps process with containers</a:t>
            </a:r>
          </a:p>
        </p:txBody>
      </p:sp>
      <p:sp>
        <p:nvSpPr>
          <p:cNvPr id="826" name="TextBox 825"/>
          <p:cNvSpPr txBox="1"/>
          <p:nvPr/>
        </p:nvSpPr>
        <p:spPr>
          <a:xfrm>
            <a:off x="269240" y="4442882"/>
            <a:ext cx="3325133" cy="859920"/>
          </a:xfrm>
          <a:prstGeom prst="rect">
            <a:avLst/>
          </a:prstGeom>
          <a:noFill/>
        </p:spPr>
        <p:txBody>
          <a:bodyPr wrap="square" lIns="179285" tIns="143428" rIns="179285" bIns="143428" rtlCol="0">
            <a:spAutoFit/>
          </a:bodyPr>
          <a:lstStyle/>
          <a:p>
            <a:pPr marL="0" lvl="1" defTabSz="462206">
              <a:lnSpc>
                <a:spcPct val="90000"/>
              </a:lnSpc>
              <a:spcBef>
                <a:spcPts val="294"/>
              </a:spcBef>
              <a:spcAft>
                <a:spcPts val="588"/>
              </a:spcAft>
              <a:buClr>
                <a:srgbClr val="EFEFEF"/>
              </a:buClr>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49505">
                      <a:schemeClr val="accent2"/>
                    </a:gs>
                    <a:gs pos="32000">
                      <a:schemeClr val="accent2"/>
                    </a:gs>
                  </a:gsLst>
                  <a:lin ang="5400000" scaled="0"/>
                </a:gradFill>
                <a:latin typeface="Segoe UI"/>
                <a:cs typeface="Segoe UI" pitchFamily="34" charset="0"/>
              </a:rPr>
              <a:t> </a:t>
            </a:r>
            <a:r>
              <a:rPr lang="en-US" sz="1372" dirty="0">
                <a:gradFill>
                  <a:gsLst>
                    <a:gs pos="7921">
                      <a:schemeClr val="tx1"/>
                    </a:gs>
                    <a:gs pos="16814">
                      <a:schemeClr val="tx1"/>
                    </a:gs>
                  </a:gsLst>
                  <a:lin ang="5400000" scaled="0"/>
                </a:gradFill>
                <a:latin typeface="Segoe UI"/>
                <a:cs typeface="Segoe UI" pitchFamily="34" charset="0"/>
              </a:rPr>
              <a:t>build and test apps </a:t>
            </a:r>
            <a:br>
              <a:rPr lang="en-US" sz="1372" dirty="0">
                <a:gradFill>
                  <a:gsLst>
                    <a:gs pos="7921">
                      <a:schemeClr val="tx1"/>
                    </a:gs>
                    <a:gs pos="16814">
                      <a:schemeClr val="tx1"/>
                    </a:gs>
                  </a:gsLst>
                  <a:lin ang="5400000" scaled="0"/>
                </a:gradFill>
                <a:latin typeface="Segoe UI"/>
                <a:cs typeface="Segoe UI" pitchFamily="34" charset="0"/>
              </a:rPr>
            </a:br>
            <a:r>
              <a:rPr lang="en-US" sz="1372" dirty="0">
                <a:gradFill>
                  <a:gsLst>
                    <a:gs pos="7921">
                      <a:schemeClr val="tx1"/>
                    </a:gs>
                    <a:gs pos="16814">
                      <a:schemeClr val="tx1"/>
                    </a:gs>
                  </a:gsLst>
                  <a:lin ang="5400000" scaled="0"/>
                </a:gradFill>
                <a:latin typeface="Segoe UI"/>
                <a:cs typeface="Segoe UI" pitchFamily="34" charset="0"/>
              </a:rPr>
              <a:t>in containers, using development environment</a:t>
            </a:r>
          </a:p>
        </p:txBody>
      </p:sp>
      <p:grpSp>
        <p:nvGrpSpPr>
          <p:cNvPr id="5" name="Group 4"/>
          <p:cNvGrpSpPr/>
          <p:nvPr/>
        </p:nvGrpSpPr>
        <p:grpSpPr>
          <a:xfrm>
            <a:off x="3831845" y="3257998"/>
            <a:ext cx="4845002" cy="995852"/>
            <a:chOff x="3831845" y="3257998"/>
            <a:chExt cx="4845002" cy="995852"/>
          </a:xfrm>
        </p:grpSpPr>
        <p:grpSp>
          <p:nvGrpSpPr>
            <p:cNvPr id="492" name="Group 491"/>
            <p:cNvGrpSpPr/>
            <p:nvPr/>
          </p:nvGrpSpPr>
          <p:grpSpPr>
            <a:xfrm>
              <a:off x="3831845" y="3257998"/>
              <a:ext cx="4845002" cy="430284"/>
              <a:chOff x="6969700" y="4934991"/>
              <a:chExt cx="4942855" cy="438974"/>
            </a:xfrm>
            <a:solidFill>
              <a:schemeClr val="tx1"/>
            </a:solidFill>
          </p:grpSpPr>
          <p:cxnSp>
            <p:nvCxnSpPr>
              <p:cNvPr id="493" name="Straight Arrow Connector 492"/>
              <p:cNvCxnSpPr/>
              <p:nvPr/>
            </p:nvCxnSpPr>
            <p:spPr>
              <a:xfrm flipH="1">
                <a:off x="6969700" y="5152512"/>
                <a:ext cx="4942855" cy="3933"/>
              </a:xfrm>
              <a:prstGeom prst="straightConnector1">
                <a:avLst/>
              </a:prstGeom>
              <a:noFill/>
              <a:ln w="28575" cap="flat">
                <a:solidFill>
                  <a:schemeClr val="tx1"/>
                </a:solidFill>
                <a:prstDash val="solid"/>
                <a:miter lim="800000"/>
                <a:headEnd type="triangle" w="lg" len="med"/>
                <a:tailEnd type="triangle" w="lg" len="med"/>
              </a:ln>
              <a:extLst>
                <a:ext uri="{909E8E84-426E-40DD-AFC4-6F175D3DCCD1}">
                  <a14:hiddenFill xmlns:a14="http://schemas.microsoft.com/office/drawing/2010/main">
                    <a:solidFill>
                      <a:srgbClr val="FFFFFF"/>
                    </a:solidFill>
                  </a14:hiddenFill>
                </a:ext>
              </a:extLst>
            </p:spPr>
          </p:cxnSp>
          <p:sp>
            <p:nvSpPr>
              <p:cNvPr id="494" name="Oval 68"/>
              <p:cNvSpPr>
                <a:spLocks noChangeArrowheads="1"/>
              </p:cNvSpPr>
              <p:nvPr/>
            </p:nvSpPr>
            <p:spPr bwMode="auto">
              <a:xfrm>
                <a:off x="9221640" y="4934991"/>
                <a:ext cx="438974"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3</a:t>
                </a:r>
              </a:p>
            </p:txBody>
          </p:sp>
        </p:grpSp>
        <p:sp>
          <p:nvSpPr>
            <p:cNvPr id="496" name="Rectangle 495"/>
            <p:cNvSpPr/>
            <p:nvPr/>
          </p:nvSpPr>
          <p:spPr>
            <a:xfrm>
              <a:off x="4485978" y="3584018"/>
              <a:ext cx="3536738" cy="669832"/>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Operations</a:t>
              </a:r>
              <a:r>
                <a:rPr lang="en-US" sz="1372" dirty="0">
                  <a:gradFill>
                    <a:gsLst>
                      <a:gs pos="7921">
                        <a:schemeClr val="tx1"/>
                      </a:gs>
                      <a:gs pos="16814">
                        <a:schemeClr val="tx1"/>
                      </a:gs>
                    </a:gsLst>
                    <a:lin ang="5400000" scaled="0"/>
                  </a:gradFill>
                  <a:latin typeface="Segoe UI"/>
                  <a:cs typeface="Segoe UI" pitchFamily="34" charset="0"/>
                </a:rPr>
                <a:t> collaborates with </a:t>
              </a: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7921">
                        <a:schemeClr val="tx1"/>
                      </a:gs>
                      <a:gs pos="16814">
                        <a:schemeClr val="tx1"/>
                      </a:gs>
                    </a:gsLst>
                    <a:lin ang="5400000" scaled="0"/>
                  </a:gradFill>
                  <a:latin typeface="Segoe UI"/>
                  <a:cs typeface="Segoe UI" pitchFamily="34" charset="0"/>
                </a:rPr>
                <a:t> to provide app metrics and insights</a:t>
              </a:r>
            </a:p>
          </p:txBody>
        </p:sp>
      </p:grpSp>
      <p:grpSp>
        <p:nvGrpSpPr>
          <p:cNvPr id="497" name="Group 496"/>
          <p:cNvGrpSpPr/>
          <p:nvPr/>
        </p:nvGrpSpPr>
        <p:grpSpPr>
          <a:xfrm rot="19326657">
            <a:off x="1241394" y="2678690"/>
            <a:ext cx="889113" cy="837320"/>
            <a:chOff x="5727701" y="2906359"/>
            <a:chExt cx="715608" cy="822724"/>
          </a:xfrm>
          <a:solidFill>
            <a:schemeClr val="tx1"/>
          </a:solidFill>
        </p:grpSpPr>
        <p:sp>
          <p:nvSpPr>
            <p:cNvPr id="498" name="Block Arc 497"/>
            <p:cNvSpPr/>
            <p:nvPr/>
          </p:nvSpPr>
          <p:spPr bwMode="auto">
            <a:xfrm rot="7725774">
              <a:off x="5694986" y="2980760"/>
              <a:ext cx="822724" cy="673922"/>
            </a:xfrm>
            <a:prstGeom prst="blockArc">
              <a:avLst>
                <a:gd name="adj1" fmla="val 4105831"/>
                <a:gd name="adj2" fmla="val 14232707"/>
                <a:gd name="adj3" fmla="val 3062"/>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pPr>
              <a:endParaRPr lang="en-US" sz="1960" spc="-49" dirty="0">
                <a:gradFill>
                  <a:gsLst>
                    <a:gs pos="1250">
                      <a:srgbClr val="000000"/>
                    </a:gs>
                    <a:gs pos="10417">
                      <a:srgbClr val="000000"/>
                    </a:gs>
                  </a:gsLst>
                  <a:lin ang="5400000" scaled="0"/>
                </a:gradFill>
                <a:latin typeface="Segoe UI"/>
              </a:endParaRPr>
            </a:p>
          </p:txBody>
        </p:sp>
        <p:sp>
          <p:nvSpPr>
            <p:cNvPr id="499" name="Isosceles Triangle 498"/>
            <p:cNvSpPr/>
            <p:nvPr/>
          </p:nvSpPr>
          <p:spPr bwMode="auto">
            <a:xfrm rot="1417435" flipV="1">
              <a:off x="5727701" y="3117394"/>
              <a:ext cx="135541" cy="1240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pPr>
              <a:endParaRPr lang="en-US" sz="1960" spc="-49" dirty="0">
                <a:gradFill>
                  <a:gsLst>
                    <a:gs pos="1250">
                      <a:srgbClr val="000000"/>
                    </a:gs>
                    <a:gs pos="10417">
                      <a:srgbClr val="000000"/>
                    </a:gs>
                  </a:gsLst>
                  <a:lin ang="5400000" scaled="0"/>
                </a:gradFill>
                <a:latin typeface="Segoe UI"/>
              </a:endParaRPr>
            </a:p>
          </p:txBody>
        </p:sp>
      </p:grpSp>
      <p:sp>
        <p:nvSpPr>
          <p:cNvPr id="500" name="Rectangle 499"/>
          <p:cNvSpPr/>
          <p:nvPr/>
        </p:nvSpPr>
        <p:spPr>
          <a:xfrm>
            <a:off x="1816241" y="1774851"/>
            <a:ext cx="2116911" cy="859920"/>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7921">
                      <a:schemeClr val="tx1"/>
                    </a:gs>
                    <a:gs pos="16814">
                      <a:schemeClr val="tx1"/>
                    </a:gs>
                  </a:gsLst>
                  <a:lin ang="5400000" scaled="0"/>
                </a:gradFill>
                <a:latin typeface="Segoe UI"/>
                <a:cs typeface="Segoe UI" pitchFamily="34" charset="0"/>
              </a:rPr>
              <a:t> update, iterate, and deploy updated containers</a:t>
            </a:r>
          </a:p>
        </p:txBody>
      </p:sp>
      <p:sp>
        <p:nvSpPr>
          <p:cNvPr id="140" name="Freeform 139"/>
          <p:cNvSpPr>
            <a:spLocks noChangeAspect="1" noEditPoints="1"/>
          </p:cNvSpPr>
          <p:nvPr/>
        </p:nvSpPr>
        <p:spPr bwMode="auto">
          <a:xfrm>
            <a:off x="341533" y="2987411"/>
            <a:ext cx="2546613" cy="1456534"/>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6" name="Group 145"/>
          <p:cNvGrpSpPr/>
          <p:nvPr/>
        </p:nvGrpSpPr>
        <p:grpSpPr>
          <a:xfrm>
            <a:off x="2054162" y="2614197"/>
            <a:ext cx="1218344" cy="1218345"/>
            <a:chOff x="-764843" y="1492286"/>
            <a:chExt cx="1078350" cy="1078350"/>
          </a:xfrm>
        </p:grpSpPr>
        <p:sp>
          <p:nvSpPr>
            <p:cNvPr id="147" name="Oval 146"/>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42" name="Freeform 9"/>
          <p:cNvSpPr>
            <a:spLocks noChangeAspect="1" noEditPoints="1"/>
          </p:cNvSpPr>
          <p:nvPr/>
        </p:nvSpPr>
        <p:spPr bwMode="auto">
          <a:xfrm>
            <a:off x="970725" y="3283144"/>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49" name="Freeform 9"/>
          <p:cNvSpPr>
            <a:spLocks noChangeAspect="1" noEditPoints="1"/>
          </p:cNvSpPr>
          <p:nvPr/>
        </p:nvSpPr>
        <p:spPr bwMode="auto">
          <a:xfrm>
            <a:off x="1339818" y="3700897"/>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6" name="Group 5"/>
          <p:cNvGrpSpPr/>
          <p:nvPr/>
        </p:nvGrpSpPr>
        <p:grpSpPr>
          <a:xfrm>
            <a:off x="3176344" y="4218299"/>
            <a:ext cx="5308820" cy="2340895"/>
            <a:chOff x="3176344" y="4218299"/>
            <a:chExt cx="5308820" cy="2340895"/>
          </a:xfrm>
        </p:grpSpPr>
        <p:pic>
          <p:nvPicPr>
            <p:cNvPr id="179" name="Picture 178"/>
            <p:cNvPicPr>
              <a:picLocks noChangeAspect="1"/>
            </p:cNvPicPr>
            <p:nvPr/>
          </p:nvPicPr>
          <p:blipFill>
            <a:blip r:embed="rId3">
              <a:alphaModFix amt="25000"/>
              <a:duotone>
                <a:prstClr val="black"/>
                <a:srgbClr val="D9C3A5">
                  <a:tint val="50000"/>
                  <a:satMod val="180000"/>
                </a:srgbClr>
              </a:duotone>
            </a:blip>
            <a:stretch>
              <a:fillRect/>
            </a:stretch>
          </p:blipFill>
          <p:spPr>
            <a:xfrm>
              <a:off x="5557461" y="4218299"/>
              <a:ext cx="1775648" cy="23408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grpSp>
          <p:nvGrpSpPr>
            <p:cNvPr id="27" name="Group 26"/>
            <p:cNvGrpSpPr/>
            <p:nvPr/>
          </p:nvGrpSpPr>
          <p:grpSpPr>
            <a:xfrm>
              <a:off x="3176344" y="4431668"/>
              <a:ext cx="1523922" cy="430284"/>
              <a:chOff x="3613583" y="4961406"/>
              <a:chExt cx="2186919" cy="438974"/>
            </a:xfrm>
            <a:solidFill>
              <a:schemeClr val="tx1"/>
            </a:solidFill>
          </p:grpSpPr>
          <p:cxnSp>
            <p:nvCxnSpPr>
              <p:cNvPr id="415" name="Straight Arrow Connector 414"/>
              <p:cNvCxnSpPr/>
              <p:nvPr/>
            </p:nvCxnSpPr>
            <p:spPr>
              <a:xfrm flipH="1" flipV="1">
                <a:off x="3613583" y="4997988"/>
                <a:ext cx="2186919" cy="36581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16" name="Oval 68"/>
              <p:cNvSpPr>
                <a:spLocks noChangeArrowheads="1"/>
              </p:cNvSpPr>
              <p:nvPr/>
            </p:nvSpPr>
            <p:spPr bwMode="auto">
              <a:xfrm>
                <a:off x="4398301" y="4961406"/>
                <a:ext cx="617483"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1</a:t>
                </a:r>
              </a:p>
            </p:txBody>
          </p:sp>
        </p:grpSp>
        <p:sp>
          <p:nvSpPr>
            <p:cNvPr id="831" name="Rectangle 830"/>
            <p:cNvSpPr/>
            <p:nvPr/>
          </p:nvSpPr>
          <p:spPr>
            <a:xfrm>
              <a:off x="6450414" y="5789993"/>
              <a:ext cx="2034750" cy="669791"/>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Containers pushed </a:t>
              </a:r>
              <a:br>
                <a:rPr lang="en-US" sz="1372" dirty="0">
                  <a:gradFill>
                    <a:gsLst>
                      <a:gs pos="74257">
                        <a:schemeClr val="tx1"/>
                      </a:gs>
                      <a:gs pos="62000">
                        <a:schemeClr val="tx1"/>
                      </a:gs>
                    </a:gsLst>
                    <a:lin ang="5400000" scaled="0"/>
                  </a:gradFill>
                  <a:latin typeface="Segoe UI"/>
                </a:rPr>
              </a:br>
              <a:r>
                <a:rPr lang="en-US" sz="1372" dirty="0">
                  <a:gradFill>
                    <a:gsLst>
                      <a:gs pos="74257">
                        <a:schemeClr val="tx1"/>
                      </a:gs>
                      <a:gs pos="62000">
                        <a:schemeClr val="tx1"/>
                      </a:gs>
                    </a:gsLst>
                    <a:lin ang="5400000" scaled="0"/>
                  </a:gradFill>
                  <a:latin typeface="Segoe UI"/>
                </a:rPr>
                <a:t>to central repository</a:t>
              </a:r>
            </a:p>
          </p:txBody>
        </p:sp>
        <p:sp>
          <p:nvSpPr>
            <p:cNvPr id="161" name="Rectangle 160"/>
            <p:cNvSpPr/>
            <p:nvPr/>
          </p:nvSpPr>
          <p:spPr bwMode="auto">
            <a:xfrm>
              <a:off x="4988466" y="4668382"/>
              <a:ext cx="1389458" cy="1791403"/>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89642" bIns="143428" numCol="1" spcCol="0" rtlCol="0" fromWordArt="0" anchor="b" anchorCtr="0" forceAA="0" compatLnSpc="1">
              <a:prstTxWarp prst="textNoShape">
                <a:avLst/>
              </a:prstTxWarp>
              <a:noAutofit/>
            </a:bodyPr>
            <a:lstStyle/>
            <a:p>
              <a:pPr defTabSz="914192">
                <a:lnSpc>
                  <a:spcPct val="90000"/>
                </a:lnSpc>
                <a:spcAft>
                  <a:spcPts val="588"/>
                </a:spcAft>
              </a:pPr>
              <a:r>
                <a:rPr lang="en-US" sz="980" dirty="0">
                  <a:gradFill>
                    <a:gsLst>
                      <a:gs pos="67327">
                        <a:schemeClr val="tx1"/>
                      </a:gs>
                      <a:gs pos="44000">
                        <a:schemeClr val="tx1"/>
                      </a:gs>
                    </a:gsLst>
                    <a:lin ang="5400000" scaled="1"/>
                  </a:gradFill>
                </a:rPr>
                <a:t>Central Repository</a:t>
              </a:r>
            </a:p>
          </p:txBody>
        </p:sp>
        <p:sp>
          <p:nvSpPr>
            <p:cNvPr id="162" name="Freeform 13"/>
            <p:cNvSpPr>
              <a:spLocks noChangeAspect="1" noEditPoints="1"/>
            </p:cNvSpPr>
            <p:nvPr/>
          </p:nvSpPr>
          <p:spPr bwMode="auto">
            <a:xfrm>
              <a:off x="5269162" y="5279605"/>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ctr" anchorCtr="0" compatLnSpc="1">
              <a:prstTxWarp prst="textNoShape">
                <a:avLst/>
              </a:prstTxWarp>
            </a:bodyPr>
            <a:lstStyle/>
            <a:p>
              <a:pPr algn="ctr">
                <a:lnSpc>
                  <a:spcPct val="90000"/>
                </a:lnSpc>
              </a:pPr>
              <a:endParaRPr lang="en-US" sz="1568" b="1" dirty="0">
                <a:gradFill>
                  <a:gsLst>
                    <a:gs pos="77228">
                      <a:schemeClr val="bg1"/>
                    </a:gs>
                    <a:gs pos="67327">
                      <a:schemeClr val="bg1"/>
                    </a:gs>
                  </a:gsLst>
                  <a:lin ang="5400000" scaled="1"/>
                </a:gradFill>
                <a:latin typeface="+mj-lt"/>
              </a:endParaRPr>
            </a:p>
          </p:txBody>
        </p:sp>
        <p:sp>
          <p:nvSpPr>
            <p:cNvPr id="164" name="Freeform 13"/>
            <p:cNvSpPr>
              <a:spLocks noChangeAspect="1" noEditPoints="1"/>
            </p:cNvSpPr>
            <p:nvPr/>
          </p:nvSpPr>
          <p:spPr bwMode="auto">
            <a:xfrm>
              <a:off x="5269162" y="4869966"/>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sp>
          <p:nvSpPr>
            <p:cNvPr id="177" name="Freeform 13"/>
            <p:cNvSpPr>
              <a:spLocks noChangeAspect="1" noEditPoints="1"/>
            </p:cNvSpPr>
            <p:nvPr/>
          </p:nvSpPr>
          <p:spPr bwMode="auto">
            <a:xfrm>
              <a:off x="5269162" y="5689243"/>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7" name="Group 6"/>
          <p:cNvGrpSpPr/>
          <p:nvPr/>
        </p:nvGrpSpPr>
        <p:grpSpPr>
          <a:xfrm>
            <a:off x="4402320" y="1322615"/>
            <a:ext cx="7210487" cy="4117656"/>
            <a:chOff x="4402320" y="1322615"/>
            <a:chExt cx="7210487" cy="4117656"/>
          </a:xfrm>
        </p:grpSpPr>
        <p:sp>
          <p:nvSpPr>
            <p:cNvPr id="160" name="Freeform 10"/>
            <p:cNvSpPr>
              <a:spLocks noChangeAspect="1"/>
            </p:cNvSpPr>
            <p:nvPr/>
          </p:nvSpPr>
          <p:spPr bwMode="auto">
            <a:xfrm>
              <a:off x="4402320" y="1322615"/>
              <a:ext cx="3328589" cy="1835668"/>
            </a:xfrm>
            <a:custGeom>
              <a:avLst/>
              <a:gdLst>
                <a:gd name="T0" fmla="*/ 290 w 341"/>
                <a:gd name="T1" fmla="*/ 208 h 210"/>
                <a:gd name="T2" fmla="*/ 341 w 341"/>
                <a:gd name="T3" fmla="*/ 139 h 210"/>
                <a:gd name="T4" fmla="*/ 275 w 341"/>
                <a:gd name="T5" fmla="*/ 75 h 210"/>
                <a:gd name="T6" fmla="*/ 205 w 341"/>
                <a:gd name="T7" fmla="*/ 0 h 210"/>
                <a:gd name="T8" fmla="*/ 142 w 341"/>
                <a:gd name="T9" fmla="*/ 37 h 210"/>
                <a:gd name="T10" fmla="*/ 75 w 341"/>
                <a:gd name="T11" fmla="*/ 37 h 210"/>
                <a:gd name="T12" fmla="*/ 39 w 341"/>
                <a:gd name="T13" fmla="*/ 103 h 210"/>
                <a:gd name="T14" fmla="*/ 0 w 341"/>
                <a:gd name="T15" fmla="*/ 157 h 210"/>
                <a:gd name="T16" fmla="*/ 34 w 341"/>
                <a:gd name="T17" fmla="*/ 208 h 210"/>
                <a:gd name="T18" fmla="*/ 290 w 341"/>
                <a:gd name="T19"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210">
                  <a:moveTo>
                    <a:pt x="290" y="208"/>
                  </a:moveTo>
                  <a:cubicBezTo>
                    <a:pt x="290" y="208"/>
                    <a:pt x="341" y="210"/>
                    <a:pt x="341" y="139"/>
                  </a:cubicBezTo>
                  <a:cubicBezTo>
                    <a:pt x="341" y="70"/>
                    <a:pt x="275" y="75"/>
                    <a:pt x="275" y="75"/>
                  </a:cubicBezTo>
                  <a:cubicBezTo>
                    <a:pt x="285" y="43"/>
                    <a:pt x="247" y="0"/>
                    <a:pt x="205" y="0"/>
                  </a:cubicBezTo>
                  <a:cubicBezTo>
                    <a:pt x="155" y="0"/>
                    <a:pt x="142" y="37"/>
                    <a:pt x="142" y="37"/>
                  </a:cubicBezTo>
                  <a:cubicBezTo>
                    <a:pt x="142" y="37"/>
                    <a:pt x="113" y="20"/>
                    <a:pt x="75" y="37"/>
                  </a:cubicBezTo>
                  <a:cubicBezTo>
                    <a:pt x="36" y="53"/>
                    <a:pt x="39" y="103"/>
                    <a:pt x="39" y="103"/>
                  </a:cubicBezTo>
                  <a:cubicBezTo>
                    <a:pt x="39" y="103"/>
                    <a:pt x="0" y="113"/>
                    <a:pt x="0" y="157"/>
                  </a:cubicBezTo>
                  <a:cubicBezTo>
                    <a:pt x="1" y="202"/>
                    <a:pt x="34" y="208"/>
                    <a:pt x="34" y="208"/>
                  </a:cubicBezTo>
                  <a:cubicBezTo>
                    <a:pt x="34" y="208"/>
                    <a:pt x="34" y="208"/>
                    <a:pt x="290" y="208"/>
                  </a:cubicBezTo>
                  <a:close/>
                </a:path>
              </a:pathLst>
            </a:custGeom>
            <a:solidFill>
              <a:schemeClr val="bg1">
                <a:lumMod val="95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grpSp>
          <p:nvGrpSpPr>
            <p:cNvPr id="4" name="Group 3"/>
            <p:cNvGrpSpPr/>
            <p:nvPr/>
          </p:nvGrpSpPr>
          <p:grpSpPr>
            <a:xfrm>
              <a:off x="4829056" y="2204811"/>
              <a:ext cx="6783751" cy="3235460"/>
              <a:chOff x="4871941" y="2257429"/>
              <a:chExt cx="6783751" cy="3235460"/>
            </a:xfrm>
          </p:grpSpPr>
          <p:grpSp>
            <p:nvGrpSpPr>
              <p:cNvPr id="3" name="Group 2"/>
              <p:cNvGrpSpPr/>
              <p:nvPr/>
            </p:nvGrpSpPr>
            <p:grpSpPr>
              <a:xfrm>
                <a:off x="7491434" y="2322916"/>
                <a:ext cx="4164258" cy="3169973"/>
                <a:chOff x="7491434" y="2322916"/>
                <a:chExt cx="4164258" cy="3169973"/>
              </a:xfrm>
            </p:grpSpPr>
            <p:sp>
              <p:nvSpPr>
                <p:cNvPr id="565" name="Rectangle 564"/>
                <p:cNvSpPr/>
                <p:nvPr/>
              </p:nvSpPr>
              <p:spPr>
                <a:xfrm>
                  <a:off x="9236185" y="4442882"/>
                  <a:ext cx="2419507" cy="1050007"/>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Operations </a:t>
                  </a:r>
                  <a:r>
                    <a:rPr lang="en-US" sz="1372" dirty="0">
                      <a:gradFill>
                        <a:gsLst>
                          <a:gs pos="7921">
                            <a:schemeClr val="tx1"/>
                          </a:gs>
                          <a:gs pos="16814">
                            <a:schemeClr val="tx1"/>
                          </a:gs>
                        </a:gsLst>
                        <a:lin ang="5400000" scaled="0"/>
                      </a:gradFill>
                      <a:latin typeface="Segoe UI"/>
                      <a:cs typeface="Segoe UI" pitchFamily="34" charset="0"/>
                    </a:rPr>
                    <a:t>automates deployment and monitors deployed apps from central repository</a:t>
                  </a:r>
                </a:p>
              </p:txBody>
            </p:sp>
            <p:grpSp>
              <p:nvGrpSpPr>
                <p:cNvPr id="29" name="Group 28"/>
                <p:cNvGrpSpPr/>
                <p:nvPr/>
              </p:nvGrpSpPr>
              <p:grpSpPr>
                <a:xfrm>
                  <a:off x="7522685" y="4431668"/>
                  <a:ext cx="1523922" cy="430284"/>
                  <a:chOff x="6945549" y="4944383"/>
                  <a:chExt cx="1891633" cy="438974"/>
                </a:xfrm>
                <a:solidFill>
                  <a:schemeClr val="tx1"/>
                </a:solidFill>
              </p:grpSpPr>
              <p:cxnSp>
                <p:nvCxnSpPr>
                  <p:cNvPr id="417" name="Straight Arrow Connector 416"/>
                  <p:cNvCxnSpPr/>
                  <p:nvPr/>
                </p:nvCxnSpPr>
                <p:spPr>
                  <a:xfrm flipV="1">
                    <a:off x="6945549" y="4980970"/>
                    <a:ext cx="1891633" cy="365812"/>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18" name="Oval 68"/>
                  <p:cNvSpPr>
                    <a:spLocks noChangeArrowheads="1"/>
                  </p:cNvSpPr>
                  <p:nvPr/>
                </p:nvSpPr>
                <p:spPr bwMode="auto">
                  <a:xfrm>
                    <a:off x="7624311" y="4944383"/>
                    <a:ext cx="534108"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2</a:t>
                    </a:r>
                  </a:p>
                </p:txBody>
              </p:sp>
            </p:grpSp>
            <p:grpSp>
              <p:nvGrpSpPr>
                <p:cNvPr id="31" name="Group 30"/>
                <p:cNvGrpSpPr/>
                <p:nvPr/>
              </p:nvGrpSpPr>
              <p:grpSpPr>
                <a:xfrm>
                  <a:off x="7491434" y="2322916"/>
                  <a:ext cx="1523922" cy="430284"/>
                  <a:chOff x="7516038" y="2674753"/>
                  <a:chExt cx="1554701" cy="438973"/>
                </a:xfrm>
                <a:solidFill>
                  <a:schemeClr val="tx1"/>
                </a:solidFill>
              </p:grpSpPr>
              <p:cxnSp>
                <p:nvCxnSpPr>
                  <p:cNvPr id="422" name="Straight Arrow Connector 421"/>
                  <p:cNvCxnSpPr/>
                  <p:nvPr/>
                </p:nvCxnSpPr>
                <p:spPr>
                  <a:xfrm>
                    <a:off x="7516038" y="2711332"/>
                    <a:ext cx="1554701" cy="36581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21" name="Oval 68"/>
                  <p:cNvSpPr>
                    <a:spLocks noChangeArrowheads="1"/>
                  </p:cNvSpPr>
                  <p:nvPr/>
                </p:nvSpPr>
                <p:spPr bwMode="auto">
                  <a:xfrm>
                    <a:off x="8073901" y="2674753"/>
                    <a:ext cx="438974" cy="43897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2</a:t>
                    </a:r>
                  </a:p>
                </p:txBody>
              </p:sp>
            </p:grpSp>
            <p:sp>
              <p:nvSpPr>
                <p:cNvPr id="18" name="Rectangle 17"/>
                <p:cNvSpPr/>
                <p:nvPr/>
              </p:nvSpPr>
              <p:spPr bwMode="auto">
                <a:xfrm>
                  <a:off x="9236185" y="2986041"/>
                  <a:ext cx="2330705" cy="14579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416331" y="3451724"/>
                  <a:ext cx="1972135" cy="8162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9"/>
                <p:cNvSpPr>
                  <a:spLocks noChangeAspect="1" noEditPoints="1"/>
                </p:cNvSpPr>
                <p:nvPr/>
              </p:nvSpPr>
              <p:spPr bwMode="auto">
                <a:xfrm>
                  <a:off x="9867363" y="3620130"/>
                  <a:ext cx="1070074" cy="479393"/>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 name="Group 20"/>
                <p:cNvGrpSpPr/>
                <p:nvPr/>
              </p:nvGrpSpPr>
              <p:grpSpPr>
                <a:xfrm>
                  <a:off x="10884505" y="3179120"/>
                  <a:ext cx="503961" cy="134464"/>
                  <a:chOff x="10546080" y="1066800"/>
                  <a:chExt cx="514066" cy="137160"/>
                </a:xfrm>
                <a:solidFill>
                  <a:schemeClr val="bg1"/>
                </a:solidFill>
              </p:grpSpPr>
              <p:sp>
                <p:nvSpPr>
                  <p:cNvPr id="19" name="Rectangle 18"/>
                  <p:cNvSpPr/>
                  <p:nvPr/>
                </p:nvSpPr>
                <p:spPr bwMode="auto">
                  <a:xfrm>
                    <a:off x="10546080"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10734533"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10922986"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84" name="Freeform 13"/>
              <p:cNvSpPr>
                <a:spLocks noChangeAspect="1" noEditPoints="1"/>
              </p:cNvSpPr>
              <p:nvPr/>
            </p:nvSpPr>
            <p:spPr bwMode="auto">
              <a:xfrm>
                <a:off x="4871941"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5" name="Freeform 13"/>
              <p:cNvSpPr>
                <a:spLocks noChangeAspect="1" noEditPoints="1"/>
              </p:cNvSpPr>
              <p:nvPr/>
            </p:nvSpPr>
            <p:spPr bwMode="auto">
              <a:xfrm>
                <a:off x="5719607"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6" name="Freeform 13"/>
              <p:cNvSpPr>
                <a:spLocks noChangeAspect="1" noEditPoints="1"/>
              </p:cNvSpPr>
              <p:nvPr/>
            </p:nvSpPr>
            <p:spPr bwMode="auto">
              <a:xfrm>
                <a:off x="6567273"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8" name="Freeform 13"/>
              <p:cNvSpPr>
                <a:spLocks noChangeAspect="1" noEditPoints="1"/>
              </p:cNvSpPr>
              <p:nvPr/>
            </p:nvSpPr>
            <p:spPr bwMode="auto">
              <a:xfrm>
                <a:off x="4871941"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9" name="Freeform 13"/>
              <p:cNvSpPr>
                <a:spLocks noChangeAspect="1" noEditPoints="1"/>
              </p:cNvSpPr>
              <p:nvPr/>
            </p:nvSpPr>
            <p:spPr bwMode="auto">
              <a:xfrm>
                <a:off x="5719607"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200" name="Freeform 13"/>
              <p:cNvSpPr>
                <a:spLocks noChangeAspect="1" noEditPoints="1"/>
              </p:cNvSpPr>
              <p:nvPr/>
            </p:nvSpPr>
            <p:spPr bwMode="auto">
              <a:xfrm>
                <a:off x="6567273"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spTree>
    <p:extLst>
      <p:ext uri="{BB962C8B-B14F-4D97-AF65-F5344CB8AC3E}">
        <p14:creationId xmlns:p14="http://schemas.microsoft.com/office/powerpoint/2010/main" val="105805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chemeClr val="bg1"/>
                </a:solidFill>
              </a:rPr>
              <a:t>Server (usually physical)</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Hypervisor</a:t>
            </a:r>
          </a:p>
        </p:txBody>
      </p:sp>
      <p:sp>
        <p:nvSpPr>
          <p:cNvPr id="10" name="Rectangle 9"/>
          <p:cNvSpPr/>
          <p:nvPr/>
        </p:nvSpPr>
        <p:spPr>
          <a:xfrm>
            <a:off x="6340765" y="6218092"/>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chemeClr val="bg1"/>
                </a:solidFill>
              </a:rPr>
              <a:t>Server (physical or virtual)</a:t>
            </a:r>
          </a:p>
        </p:txBody>
      </p:sp>
      <p:sp>
        <p:nvSpPr>
          <p:cNvPr id="11" name="Rectangle 10"/>
          <p:cNvSpPr/>
          <p:nvPr/>
        </p:nvSpPr>
        <p:spPr>
          <a:xfrm>
            <a:off x="6340765" y="5737461"/>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Host OS with container support</a:t>
            </a:r>
          </a:p>
        </p:txBody>
      </p:sp>
      <p:sp>
        <p:nvSpPr>
          <p:cNvPr id="13" name="Rectangle 12"/>
          <p:cNvSpPr/>
          <p:nvPr/>
        </p:nvSpPr>
        <p:spPr>
          <a:xfrm>
            <a:off x="567179" y="3987374"/>
            <a:ext cx="1074351" cy="126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4" name="Rectangle 13"/>
          <p:cNvSpPr/>
          <p:nvPr/>
        </p:nvSpPr>
        <p:spPr>
          <a:xfrm>
            <a:off x="2433157" y="3987374"/>
            <a:ext cx="1074351" cy="126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5" name="Rectangle 14"/>
          <p:cNvSpPr/>
          <p:nvPr/>
        </p:nvSpPr>
        <p:spPr>
          <a:xfrm>
            <a:off x="4299134" y="3987374"/>
            <a:ext cx="1074351" cy="1262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6" name="Rectangle 15"/>
          <p:cNvSpPr/>
          <p:nvPr/>
        </p:nvSpPr>
        <p:spPr>
          <a:xfrm>
            <a:off x="570636" y="3195747"/>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endParaRPr lang="en-US" kern="0" dirty="0">
              <a:solidFill>
                <a:sysClr val="windowText" lastClr="000000"/>
              </a:solidFill>
            </a:endParaRPr>
          </a:p>
        </p:txBody>
      </p:sp>
      <p:sp>
        <p:nvSpPr>
          <p:cNvPr id="18" name="Rectangle 17"/>
          <p:cNvSpPr/>
          <p:nvPr/>
        </p:nvSpPr>
        <p:spPr>
          <a:xfrm>
            <a:off x="2434253" y="319574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p>
        </p:txBody>
      </p:sp>
      <p:sp>
        <p:nvSpPr>
          <p:cNvPr id="19" name="Rectangle 18"/>
          <p:cNvSpPr/>
          <p:nvPr/>
        </p:nvSpPr>
        <p:spPr>
          <a:xfrm>
            <a:off x="4301019" y="3195746"/>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p>
        </p:txBody>
      </p:sp>
      <p:sp>
        <p:nvSpPr>
          <p:cNvPr id="20" name="Rectangle 19"/>
          <p:cNvSpPr/>
          <p:nvPr/>
        </p:nvSpPr>
        <p:spPr>
          <a:xfrm>
            <a:off x="565915" y="1640765"/>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A</a:t>
            </a:r>
            <a:br>
              <a:rPr lang="en-US" kern="0" dirty="0">
                <a:solidFill>
                  <a:sysClr val="windowText" lastClr="000000"/>
                </a:solidFill>
              </a:rPr>
            </a:br>
            <a:r>
              <a:rPr lang="en-US" kern="0" dirty="0">
                <a:solidFill>
                  <a:sysClr val="windowText" lastClr="000000"/>
                </a:solidFill>
              </a:rPr>
              <a:t>(v1)</a:t>
            </a:r>
          </a:p>
        </p:txBody>
      </p:sp>
      <p:sp>
        <p:nvSpPr>
          <p:cNvPr id="21" name="Rectangle 20"/>
          <p:cNvSpPr/>
          <p:nvPr/>
        </p:nvSpPr>
        <p:spPr>
          <a:xfrm>
            <a:off x="2436613" y="1654902"/>
            <a:ext cx="1070895"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A</a:t>
            </a:r>
            <a:br>
              <a:rPr lang="en-US" kern="0" dirty="0">
                <a:solidFill>
                  <a:sysClr val="windowText" lastClr="000000"/>
                </a:solidFill>
              </a:rPr>
            </a:br>
            <a:r>
              <a:rPr lang="en-US" kern="0" dirty="0">
                <a:solidFill>
                  <a:sysClr val="windowText" lastClr="000000"/>
                </a:solidFill>
              </a:rPr>
              <a:t>(v1.1)</a:t>
            </a:r>
          </a:p>
        </p:txBody>
      </p:sp>
      <p:sp>
        <p:nvSpPr>
          <p:cNvPr id="22" name="Rectangle 21"/>
          <p:cNvSpPr/>
          <p:nvPr/>
        </p:nvSpPr>
        <p:spPr>
          <a:xfrm>
            <a:off x="4301019" y="1654902"/>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B</a:t>
            </a:r>
            <a:br>
              <a:rPr lang="en-US" kern="0" dirty="0">
                <a:solidFill>
                  <a:sysClr val="windowText" lastClr="000000"/>
                </a:solidFill>
              </a:rPr>
            </a:br>
            <a:r>
              <a:rPr lang="en-US" kern="0" dirty="0">
                <a:solidFill>
                  <a:sysClr val="windowText" lastClr="000000"/>
                </a:solidFill>
              </a:rPr>
              <a:t>(v1.7)</a:t>
            </a:r>
          </a:p>
        </p:txBody>
      </p:sp>
      <p:sp>
        <p:nvSpPr>
          <p:cNvPr id="24" name="Rectangle 23"/>
          <p:cNvSpPr/>
          <p:nvPr/>
        </p:nvSpPr>
        <p:spPr>
          <a:xfrm>
            <a:off x="6340768" y="4623499"/>
            <a:ext cx="1148172" cy="71623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Bins/Libs</a:t>
            </a:r>
          </a:p>
        </p:txBody>
      </p:sp>
      <p:sp>
        <p:nvSpPr>
          <p:cNvPr id="25" name="Rectangle 24"/>
          <p:cNvSpPr/>
          <p:nvPr/>
        </p:nvSpPr>
        <p:spPr>
          <a:xfrm>
            <a:off x="7630300" y="4623499"/>
            <a:ext cx="3516772" cy="71623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Bins/Libs</a:t>
            </a:r>
          </a:p>
        </p:txBody>
      </p:sp>
      <p:sp>
        <p:nvSpPr>
          <p:cNvPr id="26" name="Rectangle 25"/>
          <p:cNvSpPr/>
          <p:nvPr/>
        </p:nvSpPr>
        <p:spPr>
          <a:xfrm>
            <a:off x="6331712" y="3200459"/>
            <a:ext cx="429214"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A (v1)</a:t>
            </a:r>
          </a:p>
        </p:txBody>
      </p:sp>
      <p:sp>
        <p:nvSpPr>
          <p:cNvPr id="28" name="Rectangle 27"/>
          <p:cNvSpPr/>
          <p:nvPr/>
        </p:nvSpPr>
        <p:spPr>
          <a:xfrm>
            <a:off x="7057786" y="320045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A (v1.1)</a:t>
            </a:r>
          </a:p>
        </p:txBody>
      </p:sp>
      <p:sp>
        <p:nvSpPr>
          <p:cNvPr id="29" name="Rectangle 28"/>
          <p:cNvSpPr/>
          <p:nvPr/>
        </p:nvSpPr>
        <p:spPr>
          <a:xfrm>
            <a:off x="7624163" y="321015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(v1.7)</a:t>
            </a:r>
          </a:p>
        </p:txBody>
      </p:sp>
      <p:sp>
        <p:nvSpPr>
          <p:cNvPr id="30" name="Rectangle 29"/>
          <p:cNvSpPr/>
          <p:nvPr/>
        </p:nvSpPr>
        <p:spPr>
          <a:xfrm>
            <a:off x="8221665" y="3195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(v1.7)</a:t>
            </a:r>
          </a:p>
        </p:txBody>
      </p:sp>
      <p:sp>
        <p:nvSpPr>
          <p:cNvPr id="31" name="Rectangle 30"/>
          <p:cNvSpPr/>
          <p:nvPr/>
        </p:nvSpPr>
        <p:spPr>
          <a:xfrm>
            <a:off x="8893138" y="3195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(v1.7)</a:t>
            </a:r>
          </a:p>
        </p:txBody>
      </p:sp>
      <p:sp>
        <p:nvSpPr>
          <p:cNvPr id="32" name="Rectangle 31"/>
          <p:cNvSpPr/>
          <p:nvPr/>
        </p:nvSpPr>
        <p:spPr>
          <a:xfrm>
            <a:off x="9475076" y="3195744"/>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(v1.8)</a:t>
            </a:r>
          </a:p>
        </p:txBody>
      </p:sp>
      <p:sp>
        <p:nvSpPr>
          <p:cNvPr id="33" name="Rectangle 32"/>
          <p:cNvSpPr/>
          <p:nvPr/>
        </p:nvSpPr>
        <p:spPr>
          <a:xfrm>
            <a:off x="10123768" y="3195744"/>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(v1.8)</a:t>
            </a:r>
          </a:p>
        </p:txBody>
      </p:sp>
      <p:sp>
        <p:nvSpPr>
          <p:cNvPr id="34" name="Rectangle 33"/>
          <p:cNvSpPr/>
          <p:nvPr/>
        </p:nvSpPr>
        <p:spPr>
          <a:xfrm>
            <a:off x="10705709" y="3195743"/>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 (v1.9)</a:t>
            </a:r>
          </a:p>
        </p:txBody>
      </p:sp>
      <p:sp>
        <p:nvSpPr>
          <p:cNvPr id="35" name="TextBox 34"/>
          <p:cNvSpPr txBox="1"/>
          <p:nvPr/>
        </p:nvSpPr>
        <p:spPr>
          <a:xfrm>
            <a:off x="6340765" y="284315"/>
            <a:ext cx="5098980" cy="1200329"/>
          </a:xfrm>
          <a:prstGeom prst="rect">
            <a:avLst/>
          </a:prstGeom>
          <a:noFill/>
        </p:spPr>
        <p:txBody>
          <a:bodyPr wrap="square" rtlCol="0">
            <a:spAutoFit/>
          </a:bodyPr>
          <a:lstStyle/>
          <a:p>
            <a:pPr defTabSz="896386">
              <a:defRPr/>
            </a:pPr>
            <a:r>
              <a:rPr lang="en-US" sz="2400" b="1" kern="0" dirty="0">
                <a:solidFill>
                  <a:sysClr val="windowText" lastClr="000000"/>
                </a:solidFill>
              </a:rPr>
              <a:t>Containers: </a:t>
            </a:r>
            <a:r>
              <a:rPr lang="en-US" sz="2400" kern="0" dirty="0">
                <a:solidFill>
                  <a:sysClr val="windowText" lastClr="000000"/>
                </a:solidFill>
              </a:rPr>
              <a:t>All containers share host OS kernel and appropriate bins/libraries</a:t>
            </a:r>
          </a:p>
        </p:txBody>
      </p:sp>
      <p:sp>
        <p:nvSpPr>
          <p:cNvPr id="2" name="TextBox 1"/>
          <p:cNvSpPr txBox="1"/>
          <p:nvPr/>
        </p:nvSpPr>
        <p:spPr>
          <a:xfrm>
            <a:off x="537887" y="284316"/>
            <a:ext cx="4807570" cy="1200329"/>
          </a:xfrm>
          <a:prstGeom prst="rect">
            <a:avLst/>
          </a:prstGeom>
          <a:noFill/>
        </p:spPr>
        <p:txBody>
          <a:bodyPr wrap="square" rtlCol="0">
            <a:spAutoFit/>
          </a:bodyPr>
          <a:lstStyle/>
          <a:p>
            <a:r>
              <a:rPr lang="en-GB" sz="2400" b="1" dirty="0"/>
              <a:t>Server Virtualisation: </a:t>
            </a:r>
            <a:r>
              <a:rPr lang="en-GB" sz="2400" dirty="0"/>
              <a:t>Each app and each version of an app has dedicated OS</a:t>
            </a:r>
          </a:p>
        </p:txBody>
      </p:sp>
      <p:sp>
        <p:nvSpPr>
          <p:cNvPr id="36" name="Rectangle 35"/>
          <p:cNvSpPr/>
          <p:nvPr/>
        </p:nvSpPr>
        <p:spPr>
          <a:xfrm>
            <a:off x="6340764" y="5339734"/>
            <a:ext cx="4806307" cy="3833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Docker Engine</a:t>
            </a:r>
          </a:p>
        </p:txBody>
      </p:sp>
    </p:spTree>
    <p:extLst>
      <p:ext uri="{BB962C8B-B14F-4D97-AF65-F5344CB8AC3E}">
        <p14:creationId xmlns:p14="http://schemas.microsoft.com/office/powerpoint/2010/main" val="41726184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bwMode="auto">
          <a:xfrm>
            <a:off x="1" y="2273"/>
            <a:ext cx="12191999" cy="3270265"/>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0" y="3276427"/>
            <a:ext cx="12192000" cy="357719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518505" y="3915053"/>
            <a:ext cx="3307562" cy="651728"/>
          </a:xfrm>
          <a:prstGeom prst="rect">
            <a:avLst/>
          </a:prstGeom>
          <a:noFill/>
        </p:spPr>
        <p:txBody>
          <a:bodyPr wrap="square" lIns="0" tIns="0" rIns="0" bIns="0" rtlCol="0">
            <a:spAutoFit/>
          </a:bodyPr>
          <a:lstStyle/>
          <a:p>
            <a:pPr algn="ctr" defTabSz="913960">
              <a:lnSpc>
                <a:spcPct val="90000"/>
              </a:lnSpc>
              <a:defRPr/>
            </a:pPr>
            <a:r>
              <a:rPr lang="en-US" sz="2353" kern="0" spc="2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t>Team Foundation</a:t>
            </a:r>
            <a:br>
              <a:rPr lang="en-US" sz="2353" kern="0" spc="2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br>
            <a:r>
              <a:rPr lang="en-US" sz="2353" kern="0" spc="2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t>Server</a:t>
            </a:r>
          </a:p>
        </p:txBody>
      </p:sp>
      <p:sp>
        <p:nvSpPr>
          <p:cNvPr id="9" name="TextBox 8"/>
          <p:cNvSpPr txBox="1"/>
          <p:nvPr/>
        </p:nvSpPr>
        <p:spPr>
          <a:xfrm>
            <a:off x="1518505" y="536211"/>
            <a:ext cx="3307562" cy="651728"/>
          </a:xfrm>
          <a:prstGeom prst="rect">
            <a:avLst/>
          </a:prstGeom>
          <a:noFill/>
        </p:spPr>
        <p:txBody>
          <a:bodyPr wrap="square" lIns="0" tIns="0" rIns="0" bIns="0" rtlCol="0">
            <a:spAutoFit/>
          </a:bodyPr>
          <a:lstStyle/>
          <a:p>
            <a:pPr algn="ctr" defTabSz="913960">
              <a:lnSpc>
                <a:spcPct val="90000"/>
              </a:lnSpc>
              <a:defRPr/>
            </a:pPr>
            <a:r>
              <a:rPr lang="en-US" sz="2353" kern="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t>Visual Studio</a:t>
            </a:r>
            <a:br>
              <a:rPr lang="en-US" sz="2353" kern="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br>
            <a:r>
              <a:rPr lang="en-US" sz="2353" kern="0" dirty="0">
                <a:gradFill>
                  <a:gsLst>
                    <a:gs pos="0">
                      <a:srgbClr val="E51489">
                        <a:lumMod val="5000"/>
                        <a:lumOff val="95000"/>
                      </a:srgbClr>
                    </a:gs>
                    <a:gs pos="100000">
                      <a:srgbClr val="FFFFFF"/>
                    </a:gs>
                  </a:gsLst>
                  <a:lin ang="5400000" scaled="1"/>
                </a:gradFill>
                <a:latin typeface="+mj-lt"/>
                <a:cs typeface="Segoe UI Semilight" panose="020B0402040204020203" pitchFamily="34" charset="0"/>
              </a:rPr>
              <a:t>Team Services</a:t>
            </a:r>
          </a:p>
        </p:txBody>
      </p:sp>
      <p:pic>
        <p:nvPicPr>
          <p:cNvPr id="10" name="Picture 9"/>
          <p:cNvPicPr>
            <a:picLocks noChangeAspect="1"/>
          </p:cNvPicPr>
          <p:nvPr/>
        </p:nvPicPr>
        <p:blipFill>
          <a:blip r:embed="rId3"/>
          <a:stretch>
            <a:fillRect/>
          </a:stretch>
        </p:blipFill>
        <p:spPr>
          <a:xfrm>
            <a:off x="4504117" y="590321"/>
            <a:ext cx="919566" cy="522595"/>
          </a:xfrm>
          <a:prstGeom prst="rect">
            <a:avLst/>
          </a:prstGeom>
        </p:spPr>
      </p:pic>
      <p:pic>
        <p:nvPicPr>
          <p:cNvPr id="11" name="Picture 10"/>
          <p:cNvPicPr>
            <a:picLocks noChangeAspect="1"/>
          </p:cNvPicPr>
          <p:nvPr/>
        </p:nvPicPr>
        <p:blipFill>
          <a:blip r:embed="rId4"/>
          <a:stretch>
            <a:fillRect/>
          </a:stretch>
        </p:blipFill>
        <p:spPr>
          <a:xfrm>
            <a:off x="852440" y="601826"/>
            <a:ext cx="1060244" cy="565130"/>
          </a:xfrm>
          <a:prstGeom prst="rect">
            <a:avLst/>
          </a:prstGeom>
        </p:spPr>
      </p:pic>
      <p:pic>
        <p:nvPicPr>
          <p:cNvPr id="12" name="Picture 11"/>
          <p:cNvPicPr>
            <a:picLocks noChangeAspect="1"/>
          </p:cNvPicPr>
          <p:nvPr/>
        </p:nvPicPr>
        <p:blipFill>
          <a:blip r:embed="rId3"/>
          <a:stretch>
            <a:fillRect/>
          </a:stretch>
        </p:blipFill>
        <p:spPr>
          <a:xfrm>
            <a:off x="1240367" y="1860576"/>
            <a:ext cx="919566" cy="522595"/>
          </a:xfrm>
          <a:prstGeom prst="rect">
            <a:avLst/>
          </a:prstGeom>
        </p:spPr>
      </p:pic>
      <p:grpSp>
        <p:nvGrpSpPr>
          <p:cNvPr id="13" name="Group 12"/>
          <p:cNvGrpSpPr/>
          <p:nvPr/>
        </p:nvGrpSpPr>
        <p:grpSpPr>
          <a:xfrm>
            <a:off x="10118" y="4358143"/>
            <a:ext cx="1977268" cy="2495480"/>
            <a:chOff x="10321" y="4441068"/>
            <a:chExt cx="2016916" cy="2545520"/>
          </a:xfrm>
        </p:grpSpPr>
        <p:sp>
          <p:nvSpPr>
            <p:cNvPr id="14" name="Rectangle 13"/>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flipH="1">
              <a:off x="10321" y="4441069"/>
              <a:ext cx="2016916" cy="2545519"/>
              <a:chOff x="-4112869" y="3548411"/>
              <a:chExt cx="2016916" cy="2545519"/>
            </a:xfrm>
          </p:grpSpPr>
          <p:sp>
            <p:nvSpPr>
              <p:cNvPr id="1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1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1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2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3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4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5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6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7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8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8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8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8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sp>
            <p:nvSpPr>
              <p:cNvPr id="8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3853">
                  <a:defRPr/>
                </a:pPr>
                <a:endParaRPr lang="de-DE" sz="1765">
                  <a:solidFill>
                    <a:srgbClr val="FFFFFF"/>
                  </a:solidFill>
                  <a:latin typeface="Segoe UI"/>
                </a:endParaRPr>
              </a:p>
            </p:txBody>
          </p:sp>
        </p:grpSp>
        <p:sp>
          <p:nvSpPr>
            <p:cNvPr id="16" name="Isosceles Triangle 15"/>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Isosceles Triangle 84"/>
          <p:cNvSpPr/>
          <p:nvPr/>
        </p:nvSpPr>
        <p:spPr bwMode="auto">
          <a:xfrm rot="10800000" flipH="1">
            <a:off x="4967244" y="5415227"/>
            <a:ext cx="385182" cy="553640"/>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
          <p:cNvSpPr>
            <a:spLocks/>
          </p:cNvSpPr>
          <p:nvPr/>
        </p:nvSpPr>
        <p:spPr bwMode="auto">
          <a:xfrm>
            <a:off x="2994308" y="2233767"/>
            <a:ext cx="561822" cy="337716"/>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de-DE" sz="1765"/>
          </a:p>
        </p:txBody>
      </p:sp>
      <p:pic>
        <p:nvPicPr>
          <p:cNvPr id="102" name="Picture 101" descr="KeynoteIllustrations_BrianHa 2.png"/>
          <p:cNvPicPr>
            <a:picLocks noChangeAspect="1"/>
          </p:cNvPicPr>
          <p:nvPr/>
        </p:nvPicPr>
        <p:blipFill rotWithShape="1">
          <a:blip r:embed="rId5">
            <a:extLst>
              <a:ext uri="{28A0092B-C50C-407E-A947-70E740481C1C}">
                <a14:useLocalDpi xmlns:a14="http://schemas.microsoft.com/office/drawing/2010/main" val="0"/>
              </a:ext>
            </a:extLst>
          </a:blip>
          <a:srcRect r="13369"/>
          <a:stretch/>
        </p:blipFill>
        <p:spPr>
          <a:xfrm>
            <a:off x="3675631" y="3706734"/>
            <a:ext cx="2420369" cy="3233265"/>
          </a:xfrm>
          <a:prstGeom prst="rect">
            <a:avLst/>
          </a:prstGeom>
        </p:spPr>
      </p:pic>
      <p:sp>
        <p:nvSpPr>
          <p:cNvPr id="105" name="TextBox 104"/>
          <p:cNvSpPr txBox="1"/>
          <p:nvPr/>
        </p:nvSpPr>
        <p:spPr>
          <a:xfrm>
            <a:off x="6093490" y="6162"/>
            <a:ext cx="6099747" cy="6847460"/>
          </a:xfrm>
          <a:prstGeom prst="rect">
            <a:avLst/>
          </a:prstGeom>
          <a:solidFill>
            <a:srgbClr val="0070C0"/>
          </a:solidFill>
        </p:spPr>
        <p:txBody>
          <a:bodyPr wrap="square" lIns="179285" tIns="0" bIns="0" rtlCol="0" anchor="ctr" anchorCtr="0">
            <a:noAutofit/>
          </a:bodyPr>
          <a:lstStyle/>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Plan &amp; Track Work</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Source Code Management</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Package Management</a:t>
            </a:r>
          </a:p>
          <a:p>
            <a:pPr algn="ctr">
              <a:spcAft>
                <a:spcPts val="1088"/>
              </a:spcAft>
              <a:defRPr/>
            </a:pPr>
            <a:r>
              <a:rPr lang="en-US" sz="2353" dirty="0">
                <a:gradFill>
                  <a:gsLst>
                    <a:gs pos="7258">
                      <a:srgbClr val="FFFFFF"/>
                    </a:gs>
                    <a:gs pos="19000">
                      <a:srgbClr val="FFFFFF"/>
                    </a:gs>
                  </a:gsLst>
                  <a:lin ang="5400000" scaled="1"/>
                </a:gradFill>
                <a:latin typeface="Segoe UI Light"/>
                <a:cs typeface="Segoe UI Semibold" panose="020B0702040204020203" pitchFamily="34" charset="0"/>
              </a:rPr>
              <a:t>Quality Management</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Cross-platform Build</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Continuous Deployment</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Release Management</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Feedback Management</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Application Telemetry</a:t>
            </a:r>
          </a:p>
          <a:p>
            <a:pPr algn="ctr">
              <a:spcAft>
                <a:spcPts val="1088"/>
              </a:spcAft>
              <a:defRPr/>
            </a:pPr>
            <a:r>
              <a:rPr lang="en-US" sz="2353" spc="39" dirty="0">
                <a:gradFill>
                  <a:gsLst>
                    <a:gs pos="7258">
                      <a:srgbClr val="FFFFFF"/>
                    </a:gs>
                    <a:gs pos="19000">
                      <a:srgbClr val="FFFFFF"/>
                    </a:gs>
                  </a:gsLst>
                  <a:lin ang="5400000" scaled="1"/>
                </a:gradFill>
                <a:latin typeface="Segoe UI Light"/>
                <a:cs typeface="Segoe UI Semibold" panose="020B0702040204020203" pitchFamily="34" charset="0"/>
              </a:rPr>
              <a:t>Extend and Customize</a:t>
            </a:r>
          </a:p>
        </p:txBody>
      </p:sp>
      <p:grpSp>
        <p:nvGrpSpPr>
          <p:cNvPr id="89" name="Group 88"/>
          <p:cNvGrpSpPr/>
          <p:nvPr/>
        </p:nvGrpSpPr>
        <p:grpSpPr>
          <a:xfrm>
            <a:off x="4371627" y="2163733"/>
            <a:ext cx="2097883" cy="1265267"/>
            <a:chOff x="4383087" y="2278856"/>
            <a:chExt cx="2139950" cy="1290638"/>
          </a:xfrm>
          <a:solidFill>
            <a:schemeClr val="bg1"/>
          </a:solidFill>
        </p:grpSpPr>
        <p:sp>
          <p:nvSpPr>
            <p:cNvPr id="90"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de-DE" sz="1765"/>
            </a:p>
          </p:txBody>
        </p:sp>
        <p:sp>
          <p:nvSpPr>
            <p:cNvPr id="91"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de-DE" sz="1765"/>
            </a:p>
          </p:txBody>
        </p:sp>
      </p:grpSp>
      <p:grpSp>
        <p:nvGrpSpPr>
          <p:cNvPr id="111" name="Group 110"/>
          <p:cNvGrpSpPr/>
          <p:nvPr/>
        </p:nvGrpSpPr>
        <p:grpSpPr>
          <a:xfrm>
            <a:off x="2207596" y="1333452"/>
            <a:ext cx="2289674" cy="597616"/>
            <a:chOff x="2251862" y="1359694"/>
            <a:chExt cx="2335587" cy="609599"/>
          </a:xfrm>
        </p:grpSpPr>
        <p:pic>
          <p:nvPicPr>
            <p:cNvPr id="112" name="Picture 111"/>
            <p:cNvPicPr>
              <a:picLocks noChangeAspect="1"/>
            </p:cNvPicPr>
            <p:nvPr/>
          </p:nvPicPr>
          <p:blipFill rotWithShape="1">
            <a:blip r:embed="rId6">
              <a:lum bright="70000" contrast="-70000"/>
            </a:blip>
            <a:srcRect r="44359" b="54837"/>
            <a:stretch/>
          </p:blipFill>
          <p:spPr>
            <a:xfrm>
              <a:off x="3182379" y="1367486"/>
              <a:ext cx="716612" cy="601807"/>
            </a:xfrm>
            <a:prstGeom prst="rect">
              <a:avLst/>
            </a:prstGeom>
          </p:spPr>
        </p:pic>
        <p:pic>
          <p:nvPicPr>
            <p:cNvPr id="113" name="Picture 112"/>
            <p:cNvPicPr>
              <a:picLocks noChangeAspect="1"/>
            </p:cNvPicPr>
            <p:nvPr/>
          </p:nvPicPr>
          <p:blipFill>
            <a:blip r:embed="rId7"/>
            <a:stretch>
              <a:fillRect/>
            </a:stretch>
          </p:blipFill>
          <p:spPr>
            <a:xfrm>
              <a:off x="2725268" y="1359694"/>
              <a:ext cx="521169" cy="521169"/>
            </a:xfrm>
            <a:prstGeom prst="rect">
              <a:avLst/>
            </a:prstGeom>
          </p:spPr>
        </p:pic>
        <p:sp>
          <p:nvSpPr>
            <p:cNvPr id="114" name="Freeform 94"/>
            <p:cNvSpPr>
              <a:spLocks noChangeAspect="1" noEditPoints="1"/>
            </p:cNvSpPr>
            <p:nvPr/>
          </p:nvSpPr>
          <p:spPr bwMode="black">
            <a:xfrm>
              <a:off x="2251862" y="1460390"/>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3853">
                <a:defRPr/>
              </a:pPr>
              <a:endParaRPr lang="en-US" sz="2353" kern="0" dirty="0">
                <a:solidFill>
                  <a:srgbClr val="FFFFFF"/>
                </a:solidFill>
              </a:endParaRPr>
            </a:p>
          </p:txBody>
        </p:sp>
        <p:pic>
          <p:nvPicPr>
            <p:cNvPr id="115" name="Picture 114"/>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953111" y="1424846"/>
              <a:ext cx="634338" cy="405753"/>
            </a:xfrm>
            <a:prstGeom prst="rect">
              <a:avLst/>
            </a:prstGeom>
          </p:spPr>
        </p:pic>
      </p:grpSp>
      <p:grpSp>
        <p:nvGrpSpPr>
          <p:cNvPr id="121" name="Group 120"/>
          <p:cNvGrpSpPr/>
          <p:nvPr/>
        </p:nvGrpSpPr>
        <p:grpSpPr>
          <a:xfrm>
            <a:off x="2207596" y="4769747"/>
            <a:ext cx="2289674" cy="597617"/>
            <a:chOff x="2251862" y="4864894"/>
            <a:chExt cx="2335587" cy="609600"/>
          </a:xfrm>
        </p:grpSpPr>
        <p:pic>
          <p:nvPicPr>
            <p:cNvPr id="122" name="Picture 121"/>
            <p:cNvPicPr>
              <a:picLocks noChangeAspect="1"/>
            </p:cNvPicPr>
            <p:nvPr/>
          </p:nvPicPr>
          <p:blipFill rotWithShape="1">
            <a:blip r:embed="rId6">
              <a:duotone>
                <a:prstClr val="black"/>
                <a:srgbClr val="5C2D91">
                  <a:tint val="45000"/>
                  <a:satMod val="400000"/>
                </a:srgbClr>
              </a:duotone>
            </a:blip>
            <a:srcRect r="44359" b="54837"/>
            <a:stretch/>
          </p:blipFill>
          <p:spPr>
            <a:xfrm>
              <a:off x="3182379" y="4872687"/>
              <a:ext cx="716612" cy="601807"/>
            </a:xfrm>
            <a:prstGeom prst="rect">
              <a:avLst/>
            </a:prstGeom>
          </p:spPr>
        </p:pic>
        <p:pic>
          <p:nvPicPr>
            <p:cNvPr id="123" name="Picture 122"/>
            <p:cNvPicPr>
              <a:picLocks noChangeAspect="1"/>
            </p:cNvPicPr>
            <p:nvPr/>
          </p:nvPicPr>
          <p:blipFill>
            <a:blip r:embed="rId7">
              <a:duotone>
                <a:prstClr val="black"/>
                <a:srgbClr val="5C2D91">
                  <a:tint val="45000"/>
                  <a:satMod val="400000"/>
                </a:srgbClr>
              </a:duotone>
            </a:blip>
            <a:stretch>
              <a:fillRect/>
            </a:stretch>
          </p:blipFill>
          <p:spPr>
            <a:xfrm>
              <a:off x="2725268" y="4864894"/>
              <a:ext cx="521169" cy="521169"/>
            </a:xfrm>
            <a:prstGeom prst="rect">
              <a:avLst/>
            </a:prstGeom>
          </p:spPr>
        </p:pic>
        <p:sp>
          <p:nvSpPr>
            <p:cNvPr id="124" name="Freeform 99"/>
            <p:cNvSpPr>
              <a:spLocks noChangeAspect="1" noEditPoints="1"/>
            </p:cNvSpPr>
            <p:nvPr/>
          </p:nvSpPr>
          <p:spPr bwMode="black">
            <a:xfrm>
              <a:off x="2251862" y="4925422"/>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C1ABEF"/>
            </a:solidFill>
            <a:ln>
              <a:noFill/>
            </a:ln>
            <a:extLst/>
          </p:spPr>
          <p:txBody>
            <a:bodyPr vert="horz" wrap="square" lIns="89642" tIns="44821" rIns="89642" bIns="44821" numCol="1" anchor="t" anchorCtr="0" compatLnSpc="1">
              <a:prstTxWarp prst="textNoShape">
                <a:avLst/>
              </a:prstTxWarp>
            </a:bodyPr>
            <a:lstStyle/>
            <a:p>
              <a:pPr defTabSz="913853">
                <a:defRPr/>
              </a:pPr>
              <a:endParaRPr lang="en-US" sz="2353" kern="0" dirty="0">
                <a:solidFill>
                  <a:srgbClr val="FFFFFF"/>
                </a:solidFill>
              </a:endParaRPr>
            </a:p>
          </p:txBody>
        </p:sp>
        <p:pic>
          <p:nvPicPr>
            <p:cNvPr id="125" name="Picture 124"/>
            <p:cNvPicPr>
              <a:picLocks noChangeAspect="1"/>
            </p:cNvPicPr>
            <p:nvPr/>
          </p:nvPicPr>
          <p:blipFill>
            <a:blip r:embed="rId8">
              <a:duotone>
                <a:prstClr val="black"/>
                <a:srgbClr val="5C2D91">
                  <a:tint val="45000"/>
                  <a:satMod val="400000"/>
                </a:srgbClr>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953111" y="4941094"/>
              <a:ext cx="634338" cy="405753"/>
            </a:xfrm>
            <a:prstGeom prst="rect">
              <a:avLst/>
            </a:prstGeom>
          </p:spPr>
        </p:pic>
      </p:grpSp>
      <p:sp>
        <p:nvSpPr>
          <p:cNvPr id="126" name="Rectangle 125"/>
          <p:cNvSpPr/>
          <p:nvPr/>
        </p:nvSpPr>
        <p:spPr>
          <a:xfrm>
            <a:off x="6347678" y="6499979"/>
            <a:ext cx="6031841" cy="362072"/>
          </a:xfrm>
          <a:prstGeom prst="rect">
            <a:avLst/>
          </a:prstGeom>
        </p:spPr>
        <p:txBody>
          <a:bodyPr wrap="square">
            <a:spAutoFit/>
          </a:bodyPr>
          <a:lstStyle/>
          <a:p>
            <a:r>
              <a:rPr lang="en-US" sz="1765" dirty="0">
                <a:solidFill>
                  <a:schemeClr val="bg1"/>
                </a:solidFill>
              </a:rPr>
              <a:t>http://www.visualstudio.com/news/release-archive-vso </a:t>
            </a:r>
          </a:p>
        </p:txBody>
      </p:sp>
    </p:spTree>
    <p:extLst>
      <p:ext uri="{BB962C8B-B14F-4D97-AF65-F5344CB8AC3E}">
        <p14:creationId xmlns:p14="http://schemas.microsoft.com/office/powerpoint/2010/main" val="7545597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314" y="2878309"/>
            <a:ext cx="2970445"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65</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4" name="Rectangle 3"/>
          <p:cNvSpPr/>
          <p:nvPr/>
        </p:nvSpPr>
        <p:spPr>
          <a:xfrm>
            <a:off x="3263991" y="2878309"/>
            <a:ext cx="2923411"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5,910</a:t>
            </a:r>
            <a:endParaRPr lang="en-US" sz="4394" b="1" dirty="0">
              <a:solidFill>
                <a:srgbClr val="FFFFFF"/>
              </a:solidFill>
              <a:latin typeface="Segoe UI"/>
              <a:ea typeface="Calibri" panose="020F0502020204030204" pitchFamily="34" charset="0"/>
              <a:cs typeface="Times New Roman" panose="02020603050405020304" pitchFamily="18" charset="0"/>
            </a:endParaRP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5" name="Rectangle 4"/>
          <p:cNvSpPr/>
          <p:nvPr/>
        </p:nvSpPr>
        <p:spPr>
          <a:xfrm>
            <a:off x="6432766" y="2878309"/>
            <a:ext cx="2950308"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90</a:t>
            </a:r>
          </a:p>
          <a:p>
            <a:pPr algn="ctr" defTabSz="913026">
              <a:lnSpc>
                <a:spcPct val="80000"/>
              </a:lnSpc>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 name="Rectangle 5"/>
          <p:cNvSpPr/>
          <p:nvPr/>
        </p:nvSpPr>
        <p:spPr>
          <a:xfrm>
            <a:off x="9605595" y="2878309"/>
            <a:ext cx="2327847" cy="1298505"/>
          </a:xfrm>
          <a:prstGeom prst="rect">
            <a:avLst/>
          </a:prstGeom>
        </p:spPr>
        <p:txBody>
          <a:bodyPr wrap="square">
            <a:spAutoFit/>
          </a:bodyPr>
          <a:lstStyle/>
          <a:p>
            <a:pPr algn="ctr" defTabSz="913026"/>
            <a:r>
              <a:rPr lang="en-US" sz="3920" b="1" dirty="0">
                <a:solidFill>
                  <a:srgbClr val="FFFFFF"/>
                </a:solidFill>
                <a:latin typeface="Segoe UI"/>
                <a:ea typeface="Calibri" panose="020F0502020204030204" pitchFamily="34" charset="0"/>
                <a:cs typeface="Times New Roman" panose="02020603050405020304" pitchFamily="18" charset="0"/>
              </a:rPr>
              <a:t>48</a:t>
            </a:r>
          </a:p>
          <a:p>
            <a:pPr algn="ctr" defTabSz="913026">
              <a:lnSpc>
                <a:spcPct val="80000"/>
              </a:lnSpc>
            </a:pPr>
            <a:r>
              <a:rPr lang="en-US" sz="2353"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505" y="5536580"/>
            <a:ext cx="2093429" cy="4481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0" y="2106653"/>
            <a:ext cx="1882225" cy="48561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5313" y="461793"/>
            <a:ext cx="1596098" cy="45010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5375" y="5835034"/>
            <a:ext cx="1583958" cy="6462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641" y="1597830"/>
            <a:ext cx="1821142" cy="3533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4395" y="4231399"/>
            <a:ext cx="1882225" cy="47055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166" y="4948065"/>
            <a:ext cx="2151115" cy="44312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9324" y="4952723"/>
            <a:ext cx="1792596" cy="43380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5053" y="1802170"/>
            <a:ext cx="1375643" cy="319149"/>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6423" y="846152"/>
            <a:ext cx="1882225" cy="5366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2230" y="173795"/>
            <a:ext cx="2277773" cy="553813"/>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1061" y="5679313"/>
            <a:ext cx="2147380" cy="933644"/>
          </a:xfrm>
          <a:prstGeom prst="rect">
            <a:avLst/>
          </a:prstGeom>
        </p:spPr>
      </p:pic>
      <p:pic>
        <p:nvPicPr>
          <p:cNvPr id="19" name="Picture 18"/>
          <p:cNvPicPr>
            <a:picLocks noChangeAspect="1"/>
          </p:cNvPicPr>
          <p:nvPr/>
        </p:nvPicPr>
        <p:blipFill>
          <a:blip r:embed="rId15"/>
          <a:stretch>
            <a:fillRect/>
          </a:stretch>
        </p:blipFill>
        <p:spPr>
          <a:xfrm>
            <a:off x="9991056" y="1011014"/>
            <a:ext cx="1792596" cy="622535"/>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4207" y="6257929"/>
            <a:ext cx="1662639" cy="313705"/>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99582" y="5273572"/>
            <a:ext cx="2151115" cy="419730"/>
          </a:xfrm>
          <a:prstGeom prst="rect">
            <a:avLst/>
          </a:prstGeom>
        </p:spPr>
      </p:pic>
      <p:pic>
        <p:nvPicPr>
          <p:cNvPr id="22" name="Picture 21"/>
          <p:cNvPicPr>
            <a:picLocks noChangeAspect="1"/>
          </p:cNvPicPr>
          <p:nvPr/>
        </p:nvPicPr>
        <p:blipFill>
          <a:blip r:embed="rId18"/>
          <a:stretch>
            <a:fillRect/>
          </a:stretch>
        </p:blipFill>
        <p:spPr>
          <a:xfrm>
            <a:off x="10474871" y="3215484"/>
            <a:ext cx="1523706" cy="467036"/>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597" y="1985357"/>
            <a:ext cx="1971855" cy="45641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6759" y="3081656"/>
            <a:ext cx="896297" cy="358519"/>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6830" y="367891"/>
            <a:ext cx="1165187" cy="314599"/>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71384" y="194973"/>
            <a:ext cx="1254817" cy="627408"/>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89098" y="4259428"/>
            <a:ext cx="1254817" cy="648865"/>
          </a:xfrm>
          <a:prstGeom prst="rect">
            <a:avLst/>
          </a:prstGeom>
        </p:spPr>
      </p:pic>
      <p:pic>
        <p:nvPicPr>
          <p:cNvPr id="28" name="Picture 2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18993" y="278708"/>
            <a:ext cx="1369344" cy="492964"/>
          </a:xfrm>
          <a:prstGeom prst="rect">
            <a:avLst/>
          </a:prstGeom>
        </p:spPr>
      </p:pic>
      <p:pic>
        <p:nvPicPr>
          <p:cNvPr id="29" name="Picture 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4835" y="5929605"/>
            <a:ext cx="1523706" cy="457111"/>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6019" y="4907017"/>
            <a:ext cx="2061485" cy="322108"/>
          </a:xfrm>
          <a:prstGeom prst="rect">
            <a:avLst/>
          </a:prstGeom>
        </p:spPr>
      </p:pic>
      <p:grpSp>
        <p:nvGrpSpPr>
          <p:cNvPr id="31" name="Group 30"/>
          <p:cNvGrpSpPr/>
          <p:nvPr/>
        </p:nvGrpSpPr>
        <p:grpSpPr>
          <a:xfrm>
            <a:off x="55391" y="3815747"/>
            <a:ext cx="2084663" cy="632009"/>
            <a:chOff x="3410097" y="7695335"/>
            <a:chExt cx="2126767" cy="644774"/>
          </a:xfrm>
        </p:grpSpPr>
        <p:pic>
          <p:nvPicPr>
            <p:cNvPr id="32" name="Picture 31"/>
            <p:cNvPicPr>
              <a:picLocks noChangeAspect="1"/>
            </p:cNvPicPr>
            <p:nvPr/>
          </p:nvPicPr>
          <p:blipFill rotWithShape="1">
            <a:blip r:embed="rId27" cstate="print">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33" name="Picture 32"/>
            <p:cNvPicPr>
              <a:picLocks noChangeAspect="1"/>
            </p:cNvPicPr>
            <p:nvPr/>
          </p:nvPicPr>
          <p:blipFill rotWithShape="1">
            <a:blip r:embed="rId28">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34" name="Picture 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249565" y="4127082"/>
            <a:ext cx="1523706" cy="287981"/>
          </a:xfrm>
          <a:prstGeom prst="rect">
            <a:avLst/>
          </a:prstGeom>
        </p:spPr>
      </p:pic>
      <p:pic>
        <p:nvPicPr>
          <p:cNvPr id="35" name="Picture 3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888440" y="1697426"/>
            <a:ext cx="1272923" cy="541195"/>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416516" y="872606"/>
            <a:ext cx="2201619" cy="707821"/>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936043" y="1123914"/>
            <a:ext cx="1610034" cy="501030"/>
          </a:xfrm>
          <a:prstGeom prst="rect">
            <a:avLst/>
          </a:prstGeom>
        </p:spPr>
      </p:pic>
      <p:pic>
        <p:nvPicPr>
          <p:cNvPr id="38" name="Picture 37"/>
          <p:cNvPicPr>
            <a:picLocks noChangeAspect="1"/>
          </p:cNvPicPr>
          <p:nvPr/>
        </p:nvPicPr>
        <p:blipFill rotWithShape="1">
          <a:blip r:embed="rId33"/>
          <a:srcRect t="15361"/>
          <a:stretch/>
        </p:blipFill>
        <p:spPr>
          <a:xfrm>
            <a:off x="9367839" y="193912"/>
            <a:ext cx="2415814" cy="531033"/>
          </a:xfrm>
          <a:prstGeom prst="rect">
            <a:avLst/>
          </a:prstGeom>
        </p:spPr>
      </p:pic>
      <p:pic>
        <p:nvPicPr>
          <p:cNvPr id="39" name="Picture 38"/>
          <p:cNvPicPr>
            <a:picLocks noChangeAspect="1"/>
          </p:cNvPicPr>
          <p:nvPr/>
        </p:nvPicPr>
        <p:blipFill>
          <a:blip r:embed="rId34"/>
          <a:stretch>
            <a:fillRect/>
          </a:stretch>
        </p:blipFill>
        <p:spPr>
          <a:xfrm>
            <a:off x="8563269" y="922861"/>
            <a:ext cx="896297" cy="650883"/>
          </a:xfrm>
          <a:prstGeom prst="rect">
            <a:avLst/>
          </a:prstGeom>
        </p:spPr>
      </p:pic>
      <p:pic>
        <p:nvPicPr>
          <p:cNvPr id="40" name="Picture 39"/>
          <p:cNvPicPr>
            <a:picLocks noChangeAspect="1"/>
          </p:cNvPicPr>
          <p:nvPr/>
        </p:nvPicPr>
        <p:blipFill>
          <a:blip r:embed="rId35"/>
          <a:stretch>
            <a:fillRect/>
          </a:stretch>
        </p:blipFill>
        <p:spPr>
          <a:xfrm>
            <a:off x="9830465" y="4090831"/>
            <a:ext cx="1971855" cy="510697"/>
          </a:xfrm>
          <a:prstGeom prst="rect">
            <a:avLst/>
          </a:prstGeom>
        </p:spPr>
      </p:pic>
      <p:pic>
        <p:nvPicPr>
          <p:cNvPr id="41" name="Picture 4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517466" y="5564768"/>
            <a:ext cx="964271" cy="1054694"/>
          </a:xfrm>
          <a:prstGeom prst="rect">
            <a:avLst/>
          </a:prstGeom>
        </p:spPr>
      </p:pic>
      <p:pic>
        <p:nvPicPr>
          <p:cNvPr id="42" name="Picture 4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70745" y="4781309"/>
            <a:ext cx="1702965" cy="898004"/>
          </a:xfrm>
          <a:prstGeom prst="rect">
            <a:avLst/>
          </a:prstGeom>
        </p:spPr>
      </p:pic>
      <p:pic>
        <p:nvPicPr>
          <p:cNvPr id="43" name="Picture 4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532386" y="1790068"/>
            <a:ext cx="2093787" cy="389445"/>
          </a:xfrm>
          <a:prstGeom prst="rect">
            <a:avLst/>
          </a:prstGeom>
        </p:spPr>
      </p:pic>
      <p:pic>
        <p:nvPicPr>
          <p:cNvPr id="44" name="Picture 43"/>
          <p:cNvPicPr>
            <a:picLocks noChangeAspect="1"/>
          </p:cNvPicPr>
          <p:nvPr/>
        </p:nvPicPr>
        <p:blipFill rotWithShape="1">
          <a:blip r:embed="rId39">
            <a:extLst>
              <a:ext uri="{28A0092B-C50C-407E-A947-70E740481C1C}">
                <a14:useLocalDpi xmlns:a14="http://schemas.microsoft.com/office/drawing/2010/main" val="0"/>
              </a:ext>
            </a:extLst>
          </a:blip>
          <a:srcRect t="38631" b="38001"/>
          <a:stretch/>
        </p:blipFill>
        <p:spPr>
          <a:xfrm>
            <a:off x="3845992" y="1928150"/>
            <a:ext cx="1971855" cy="317785"/>
          </a:xfrm>
          <a:prstGeom prst="rect">
            <a:avLst/>
          </a:prstGeom>
        </p:spPr>
      </p:pic>
      <p:pic>
        <p:nvPicPr>
          <p:cNvPr id="45" name="Picture 44"/>
          <p:cNvPicPr>
            <a:picLocks noChangeAspect="1"/>
          </p:cNvPicPr>
          <p:nvPr/>
        </p:nvPicPr>
        <p:blipFill>
          <a:blip r:embed="rId40"/>
          <a:stretch>
            <a:fillRect/>
          </a:stretch>
        </p:blipFill>
        <p:spPr>
          <a:xfrm>
            <a:off x="332030" y="5735561"/>
            <a:ext cx="1272049" cy="632075"/>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936268" y="4401439"/>
            <a:ext cx="1783259" cy="317439"/>
          </a:xfrm>
          <a:prstGeom prst="rect">
            <a:avLst/>
          </a:prstGeom>
        </p:spPr>
      </p:pic>
      <p:grpSp>
        <p:nvGrpSpPr>
          <p:cNvPr id="55" name="Group 54"/>
          <p:cNvGrpSpPr/>
          <p:nvPr/>
        </p:nvGrpSpPr>
        <p:grpSpPr>
          <a:xfrm>
            <a:off x="1974824" y="2533938"/>
            <a:ext cx="8269681" cy="1432766"/>
            <a:chOff x="2139493" y="2533811"/>
            <a:chExt cx="8270854" cy="1432969"/>
          </a:xfrm>
        </p:grpSpPr>
        <p:sp>
          <p:nvSpPr>
            <p:cNvPr id="48" name="Rectangle 47"/>
            <p:cNvSpPr/>
            <p:nvPr/>
          </p:nvSpPr>
          <p:spPr>
            <a:xfrm>
              <a:off x="2139493" y="2533811"/>
              <a:ext cx="8270854" cy="1428309"/>
            </a:xfrm>
            <a:prstGeom prst="rect">
              <a:avLst/>
            </a:prstGeom>
            <a:solidFill>
              <a:srgbClr val="5C2D9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atin typeface="Segoe UI Light" panose="020B0502040204020203" pitchFamily="34" charset="0"/>
                  <a:cs typeface="Segoe UI Light" panose="020B0502040204020203" pitchFamily="34" charset="0"/>
                </a:rPr>
                <a:t>Open + Flexible Tool Chain</a:t>
              </a:r>
            </a:p>
          </p:txBody>
        </p:sp>
        <p:sp>
          <p:nvSpPr>
            <p:cNvPr id="50" name="Rectangle 49"/>
            <p:cNvSpPr/>
            <p:nvPr/>
          </p:nvSpPr>
          <p:spPr>
            <a:xfrm>
              <a:off x="2144009" y="2882889"/>
              <a:ext cx="1844095" cy="1083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b="1" dirty="0">
                  <a:latin typeface="Segoe UI" panose="020B0502040204020203" pitchFamily="34" charset="0"/>
                  <a:cs typeface="Segoe UI" panose="020B0502040204020203" pitchFamily="34" charset="0"/>
                </a:rPr>
                <a:t>1,177</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Code Extensions</a:t>
              </a:r>
            </a:p>
          </p:txBody>
        </p:sp>
        <p:sp>
          <p:nvSpPr>
            <p:cNvPr id="51" name="Rectangle 50"/>
            <p:cNvSpPr/>
            <p:nvPr/>
          </p:nvSpPr>
          <p:spPr>
            <a:xfrm>
              <a:off x="4283879" y="2885850"/>
              <a:ext cx="1844095" cy="1077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6,538</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Gallery Extensions</a:t>
              </a:r>
            </a:p>
          </p:txBody>
        </p:sp>
        <p:sp>
          <p:nvSpPr>
            <p:cNvPr id="52" name="Rectangle 51"/>
            <p:cNvSpPr/>
            <p:nvPr/>
          </p:nvSpPr>
          <p:spPr>
            <a:xfrm>
              <a:off x="6423749" y="2888811"/>
              <a:ext cx="1844095" cy="1072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90</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Visual Studio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Sim-Ship Partners</a:t>
              </a:r>
            </a:p>
          </p:txBody>
        </p:sp>
        <p:sp>
          <p:nvSpPr>
            <p:cNvPr id="53" name="Rectangle 52"/>
            <p:cNvSpPr/>
            <p:nvPr/>
          </p:nvSpPr>
          <p:spPr>
            <a:xfrm>
              <a:off x="8563618" y="2887113"/>
              <a:ext cx="1844095" cy="1075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latin typeface="Segoe UI" panose="020B0502040204020203" pitchFamily="34" charset="0"/>
                  <a:cs typeface="Segoe UI" panose="020B0502040204020203" pitchFamily="34" charset="0"/>
                </a:rPr>
                <a:t>171</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VS Team Services Extensions</a:t>
              </a:r>
            </a:p>
          </p:txBody>
        </p:sp>
      </p:grpSp>
    </p:spTree>
    <p:extLst>
      <p:ext uri="{BB962C8B-B14F-4D97-AF65-F5344CB8AC3E}">
        <p14:creationId xmlns:p14="http://schemas.microsoft.com/office/powerpoint/2010/main" val="20788671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22073"/>
          </a:xfrm>
        </p:spPr>
        <p:txBody>
          <a:bodyPr/>
          <a:lstStyle/>
          <a:p>
            <a:r>
              <a:rPr lang="en-GB" sz="2200" dirty="0">
                <a:latin typeface="+mn-lt"/>
              </a:rPr>
              <a:t>Docker and Docker Compose tasks available for build and release:</a:t>
            </a:r>
          </a:p>
          <a:p>
            <a:pPr lvl="2"/>
            <a:r>
              <a:rPr lang="en-GB" sz="2200" dirty="0"/>
              <a:t>Build an image</a:t>
            </a:r>
          </a:p>
          <a:p>
            <a:pPr lvl="2"/>
            <a:r>
              <a:rPr lang="en-GB" sz="2200" dirty="0"/>
              <a:t>Push an image</a:t>
            </a:r>
          </a:p>
          <a:p>
            <a:pPr lvl="2"/>
            <a:r>
              <a:rPr lang="en-GB" sz="2200" dirty="0"/>
              <a:t>Run an image</a:t>
            </a:r>
          </a:p>
          <a:p>
            <a:pPr lvl="2"/>
            <a:r>
              <a:rPr lang="en-GB" sz="2200" dirty="0"/>
              <a:t>Generic Docker command</a:t>
            </a:r>
          </a:p>
          <a:p>
            <a:pPr lvl="2"/>
            <a:r>
              <a:rPr lang="en-GB" sz="2200" dirty="0"/>
              <a:t>Deploy a compose-file</a:t>
            </a:r>
          </a:p>
          <a:p>
            <a:pPr marL="336145" lvl="1" indent="0">
              <a:buNone/>
            </a:pPr>
            <a:endParaRPr lang="en-GB" sz="2200" dirty="0"/>
          </a:p>
          <a:p>
            <a:pPr marL="336145" lvl="1" indent="0">
              <a:buNone/>
            </a:pPr>
            <a:endParaRPr lang="en-GB" dirty="0"/>
          </a:p>
        </p:txBody>
      </p:sp>
      <p:sp>
        <p:nvSpPr>
          <p:cNvPr id="5" name="Title 4"/>
          <p:cNvSpPr>
            <a:spLocks noGrp="1"/>
          </p:cNvSpPr>
          <p:nvPr>
            <p:ph type="title"/>
          </p:nvPr>
        </p:nvSpPr>
        <p:spPr/>
        <p:txBody>
          <a:bodyPr/>
          <a:lstStyle/>
          <a:p>
            <a:r>
              <a:rPr lang="en-GB" dirty="0"/>
              <a:t>Visual Studio Team Services</a:t>
            </a:r>
          </a:p>
        </p:txBody>
      </p:sp>
      <p:pic>
        <p:nvPicPr>
          <p:cNvPr id="9" name="Picture 8"/>
          <p:cNvPicPr>
            <a:picLocks noChangeAspect="1"/>
          </p:cNvPicPr>
          <p:nvPr/>
        </p:nvPicPr>
        <p:blipFill>
          <a:blip r:embed="rId2"/>
          <a:stretch>
            <a:fillRect/>
          </a:stretch>
        </p:blipFill>
        <p:spPr>
          <a:xfrm>
            <a:off x="5474044" y="1773800"/>
            <a:ext cx="6176870" cy="1952825"/>
          </a:xfrm>
          <a:prstGeom prst="rect">
            <a:avLst/>
          </a:prstGeom>
          <a:ln>
            <a:solidFill>
              <a:schemeClr val="tx1"/>
            </a:solidFill>
          </a:ln>
        </p:spPr>
      </p:pic>
      <p:graphicFrame>
        <p:nvGraphicFramePr>
          <p:cNvPr id="3" name="Diagram 2"/>
          <p:cNvGraphicFramePr/>
          <p:nvPr>
            <p:extLst>
              <p:ext uri="{D42A27DB-BD31-4B8C-83A1-F6EECF244321}">
                <p14:modId xmlns:p14="http://schemas.microsoft.com/office/powerpoint/2010/main" val="3216966528"/>
              </p:ext>
            </p:extLst>
          </p:nvPr>
        </p:nvGraphicFramePr>
        <p:xfrm>
          <a:off x="271849" y="2501581"/>
          <a:ext cx="1165091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864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VSTS Build &amp; Release to </a:t>
            </a:r>
            <a:br>
              <a:rPr lang="en-GB" dirty="0"/>
            </a:br>
            <a:r>
              <a:rPr lang="en-GB" dirty="0"/>
              <a:t>Docker </a:t>
            </a:r>
            <a:r>
              <a:rPr lang="en-GB" dirty="0" err="1"/>
              <a:t>Datacenter</a:t>
            </a:r>
            <a:endParaRPr lang="en-GB" dirty="0"/>
          </a:p>
        </p:txBody>
      </p:sp>
    </p:spTree>
    <p:extLst>
      <p:ext uri="{BB962C8B-B14F-4D97-AF65-F5344CB8AC3E}">
        <p14:creationId xmlns:p14="http://schemas.microsoft.com/office/powerpoint/2010/main" val="36518752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Want to try this out?</a:t>
            </a:r>
          </a:p>
        </p:txBody>
      </p:sp>
      <p:sp>
        <p:nvSpPr>
          <p:cNvPr id="3" name="Text Placeholder 2"/>
          <p:cNvSpPr>
            <a:spLocks noGrp="1"/>
          </p:cNvSpPr>
          <p:nvPr>
            <p:ph type="body" sz="quarter" idx="10"/>
          </p:nvPr>
        </p:nvSpPr>
        <p:spPr>
          <a:xfrm>
            <a:off x="264957" y="1189177"/>
            <a:ext cx="11607173" cy="2975173"/>
          </a:xfrm>
        </p:spPr>
        <p:txBody>
          <a:bodyPr/>
          <a:lstStyle/>
          <a:p>
            <a:pPr algn="ctr"/>
            <a:r>
              <a:rPr lang="en-GB" sz="2400" dirty="0">
                <a:latin typeface="+mn-lt"/>
              </a:rPr>
              <a:t>Visual Studio Dev Essentials: </a:t>
            </a:r>
            <a:r>
              <a:rPr lang="en-GB" sz="2400" dirty="0">
                <a:latin typeface="+mn-lt"/>
                <a:hlinkClick r:id="rId2"/>
              </a:rPr>
              <a:t>https://developer.microsoft.com</a:t>
            </a:r>
            <a:r>
              <a:rPr lang="en-GB" sz="2400" dirty="0">
                <a:latin typeface="+mn-lt"/>
              </a:rPr>
              <a:t> </a:t>
            </a:r>
          </a:p>
          <a:p>
            <a:endParaRPr lang="en-GB" sz="2400" dirty="0">
              <a:latin typeface="+mn-lt"/>
            </a:endParaRPr>
          </a:p>
          <a:p>
            <a:endParaRPr lang="en-GB" sz="2400" dirty="0">
              <a:latin typeface="+mn-lt"/>
            </a:endParaRPr>
          </a:p>
          <a:p>
            <a:endParaRPr lang="en-GB" sz="2400" dirty="0">
              <a:latin typeface="+mn-lt"/>
            </a:endParaRPr>
          </a:p>
          <a:p>
            <a:pPr algn="ctr"/>
            <a:r>
              <a:rPr lang="en-GB" sz="2400" dirty="0">
                <a:latin typeface="+mn-lt"/>
              </a:rPr>
              <a:t>IT Pro Cloud Essentials: </a:t>
            </a:r>
            <a:r>
              <a:rPr lang="en-GB" sz="2400" dirty="0">
                <a:latin typeface="+mn-lt"/>
                <a:hlinkClick r:id="rId3"/>
              </a:rPr>
              <a:t>https://www.itprocloudessentials.com</a:t>
            </a:r>
            <a:r>
              <a:rPr lang="en-GB" sz="2400" dirty="0">
                <a:latin typeface="+mn-lt"/>
              </a:rPr>
              <a:t> </a:t>
            </a:r>
          </a:p>
        </p:txBody>
      </p:sp>
      <p:pic>
        <p:nvPicPr>
          <p:cNvPr id="4" name="Picture 3"/>
          <p:cNvPicPr>
            <a:picLocks noChangeAspect="1"/>
          </p:cNvPicPr>
          <p:nvPr/>
        </p:nvPicPr>
        <p:blipFill rotWithShape="1">
          <a:blip r:embed="rId4"/>
          <a:srcRect t="4430" b="4592"/>
          <a:stretch/>
        </p:blipFill>
        <p:spPr>
          <a:xfrm>
            <a:off x="2631227" y="4299193"/>
            <a:ext cx="6384197" cy="1922191"/>
          </a:xfrm>
          <a:prstGeom prst="rect">
            <a:avLst/>
          </a:prstGeom>
        </p:spPr>
      </p:pic>
      <p:pic>
        <p:nvPicPr>
          <p:cNvPr id="5" name="Picture 4"/>
          <p:cNvPicPr>
            <a:picLocks noChangeAspect="1"/>
          </p:cNvPicPr>
          <p:nvPr/>
        </p:nvPicPr>
        <p:blipFill>
          <a:blip r:embed="rId5"/>
          <a:stretch>
            <a:fillRect/>
          </a:stretch>
        </p:blipFill>
        <p:spPr>
          <a:xfrm>
            <a:off x="584893" y="1715672"/>
            <a:ext cx="11023772" cy="1837295"/>
          </a:xfrm>
          <a:prstGeom prst="rect">
            <a:avLst/>
          </a:prstGeom>
        </p:spPr>
      </p:pic>
    </p:spTree>
    <p:extLst>
      <p:ext uri="{BB962C8B-B14F-4D97-AF65-F5344CB8AC3E}">
        <p14:creationId xmlns:p14="http://schemas.microsoft.com/office/powerpoint/2010/main" val="20792611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defTabSz="914400" eaLnBrk="0" hangingPunct="0">
              <a:lnSpc>
                <a:spcPct val="100000"/>
              </a:lnSpc>
            </a:pPr>
            <a:r>
              <a:rPr lang="en-US" sz="5400" dirty="0"/>
              <a:t>Technical resources:</a:t>
            </a:r>
          </a:p>
        </p:txBody>
      </p:sp>
      <p:sp>
        <p:nvSpPr>
          <p:cNvPr id="10" name="Text Placeholder 5"/>
          <p:cNvSpPr txBox="1">
            <a:spLocks/>
          </p:cNvSpPr>
          <p:nvPr/>
        </p:nvSpPr>
        <p:spPr>
          <a:xfrm>
            <a:off x="269119" y="1103000"/>
            <a:ext cx="11651870" cy="4877681"/>
          </a:xfrm>
          <a:prstGeom prst="rect">
            <a:avLst/>
          </a:prstGeom>
        </p:spPr>
        <p:txBody>
          <a:bodyPr vert="horz" wrap="square" lIns="143407" tIns="89630" rIns="143407" bIns="8963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0" indent="-457200" defTabSz="914400" eaLnBrk="0" fontAlgn="base" hangingPunct="0">
              <a:lnSpc>
                <a:spcPct val="100000"/>
              </a:lnSpc>
              <a:spcBef>
                <a:spcPct val="0"/>
              </a:spcBef>
              <a:spcAft>
                <a:spcPct val="0"/>
              </a:spcAft>
              <a:buClrTx/>
              <a:buSzTx/>
              <a:buFont typeface="Arial" panose="020B0604020202020204" pitchFamily="34" charset="0"/>
              <a:buChar char="•"/>
            </a:pPr>
            <a:r>
              <a:rPr lang="en-US" sz="2800" dirty="0"/>
              <a:t>DevOps Fundamentals: </a:t>
            </a:r>
            <a:br>
              <a:rPr lang="en-US" sz="2800" dirty="0"/>
            </a:br>
            <a:r>
              <a:rPr lang="en-GB" altLang="en-US" sz="2800" dirty="0">
                <a:hlinkClick r:id="rId3"/>
              </a:rPr>
              <a:t>https://channel9.msdn.com/Series/DevOps-Fundamentals</a:t>
            </a:r>
            <a:r>
              <a:rPr lang="en-GB" altLang="en-US" sz="2800" dirty="0"/>
              <a:t> </a:t>
            </a:r>
          </a:p>
          <a:p>
            <a:pPr marL="457200" indent="-457200" defTabSz="914400" eaLnBrk="0" fontAlgn="base" hangingPunct="0">
              <a:lnSpc>
                <a:spcPct val="100000"/>
              </a:lnSpc>
              <a:spcBef>
                <a:spcPct val="0"/>
              </a:spcBef>
              <a:spcAft>
                <a:spcPct val="0"/>
              </a:spcAft>
              <a:buClrTx/>
              <a:buSzTx/>
              <a:buFont typeface="Arial" panose="020B0604020202020204" pitchFamily="34" charset="0"/>
              <a:buChar char="•"/>
            </a:pPr>
            <a:r>
              <a:rPr lang="en-US" sz="2800" dirty="0"/>
              <a:t>DevOps Dimensions: </a:t>
            </a:r>
            <a:br>
              <a:rPr lang="en-US" sz="2800" dirty="0"/>
            </a:br>
            <a:r>
              <a:rPr lang="en-US" altLang="en-US" sz="2800" dirty="0">
                <a:hlinkClick r:id="rId4"/>
              </a:rPr>
              <a:t>https://channel9.msdn.com/Shows/DevOps-Dimension</a:t>
            </a:r>
            <a:r>
              <a:rPr lang="en-US" altLang="en-US" sz="2800" dirty="0"/>
              <a:t> </a:t>
            </a:r>
          </a:p>
          <a:p>
            <a:pPr marL="457200" indent="-457200" defTabSz="914400" eaLnBrk="0" fontAlgn="base" hangingPunct="0">
              <a:lnSpc>
                <a:spcPct val="100000"/>
              </a:lnSpc>
              <a:spcBef>
                <a:spcPct val="0"/>
              </a:spcBef>
              <a:spcAft>
                <a:spcPct val="0"/>
              </a:spcAft>
              <a:buClrTx/>
              <a:buSzTx/>
              <a:buFont typeface="Arial" panose="020B0604020202020204" pitchFamily="34" charset="0"/>
              <a:buChar char="•"/>
            </a:pPr>
            <a:r>
              <a:rPr lang="en-US" altLang="en-US" sz="2800" dirty="0"/>
              <a:t>The Container Channel</a:t>
            </a:r>
            <a:br>
              <a:rPr lang="en-US" altLang="en-US" sz="2800" dirty="0"/>
            </a:br>
            <a:r>
              <a:rPr lang="en-US" altLang="en-US" sz="2800" dirty="0">
                <a:hlinkClick r:id="rId5"/>
              </a:rPr>
              <a:t>https://channel9.msdn.com/Blogs/containers</a:t>
            </a:r>
            <a:r>
              <a:rPr lang="en-US" altLang="en-US" sz="2800" dirty="0"/>
              <a:t> </a:t>
            </a:r>
          </a:p>
          <a:p>
            <a:pPr marL="457200" indent="-457200">
              <a:buFont typeface="Arial" panose="020B0604020202020204" pitchFamily="34" charset="0"/>
              <a:buChar char="•"/>
            </a:pPr>
            <a:r>
              <a:rPr lang="en-US" sz="2800" dirty="0"/>
              <a:t>Get access to free online training: </a:t>
            </a:r>
            <a:br>
              <a:rPr lang="en-US" sz="2800" dirty="0"/>
            </a:br>
            <a:r>
              <a:rPr lang="en-US" sz="2800" dirty="0">
                <a:hlinkClick r:id="rId6"/>
              </a:rPr>
              <a:t>https://mva.microsoft.com/training-topics/devops</a:t>
            </a:r>
            <a:endParaRPr lang="en-US" sz="2800" dirty="0"/>
          </a:p>
          <a:p>
            <a:pPr marL="457200" indent="-457200">
              <a:buFont typeface="Arial" panose="020B0604020202020204" pitchFamily="34" charset="0"/>
              <a:buChar char="•"/>
            </a:pPr>
            <a:r>
              <a:rPr lang="en-US" sz="2800" dirty="0"/>
              <a:t>Slides and demos:</a:t>
            </a:r>
            <a:br>
              <a:rPr lang="en-US" sz="2800" dirty="0"/>
            </a:br>
            <a:r>
              <a:rPr lang="en-US" sz="2800" dirty="0">
                <a:hlinkClick r:id="rId7"/>
              </a:rPr>
              <a:t>https://github.com/MSFTImagine/computerscience/tree/master/Tech%20Talks</a:t>
            </a:r>
            <a:r>
              <a:rPr lang="en-US" sz="2800" dirty="0"/>
              <a:t> </a:t>
            </a:r>
            <a:r>
              <a:rPr lang="en-US" sz="2800" dirty="0"/>
              <a:t> </a:t>
            </a:r>
          </a:p>
        </p:txBody>
      </p:sp>
      <p:sp>
        <p:nvSpPr>
          <p:cNvPr id="12" name="Text Placeholder 5"/>
          <p:cNvSpPr txBox="1">
            <a:spLocks/>
          </p:cNvSpPr>
          <p:nvPr/>
        </p:nvSpPr>
        <p:spPr>
          <a:xfrm>
            <a:off x="269119" y="5645782"/>
            <a:ext cx="11651870" cy="1178207"/>
          </a:xfrm>
          <a:prstGeom prst="rect">
            <a:avLst/>
          </a:prstGeom>
        </p:spPr>
        <p:txBody>
          <a:bodyPr vert="horz" wrap="square" lIns="143407" tIns="89630" rIns="143407" bIns="8963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7200" b="1" dirty="0">
                <a:gradFill>
                  <a:gsLst>
                    <a:gs pos="2917">
                      <a:schemeClr val="accent3"/>
                    </a:gs>
                    <a:gs pos="30000">
                      <a:schemeClr val="accent3"/>
                    </a:gs>
                  </a:gsLst>
                  <a:lin ang="5400000" scaled="0"/>
                </a:gradFill>
              </a:rPr>
              <a:t>Questions?</a:t>
            </a:r>
            <a:endParaRPr lang="en-US" sz="6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4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endParaRPr lang="en-GB"/>
          </a:p>
        </p:txBody>
      </p:sp>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4133850" y="557212"/>
            <a:ext cx="3924300" cy="5743575"/>
          </a:xfrm>
          <a:prstGeom prst="rect">
            <a:avLst/>
          </a:prstGeom>
        </p:spPr>
      </p:pic>
    </p:spTree>
    <p:extLst>
      <p:ext uri="{BB962C8B-B14F-4D97-AF65-F5344CB8AC3E}">
        <p14:creationId xmlns:p14="http://schemas.microsoft.com/office/powerpoint/2010/main" val="30314943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 needed</a:t>
            </a:r>
          </a:p>
        </p:txBody>
      </p:sp>
    </p:spTree>
    <p:extLst>
      <p:ext uri="{BB962C8B-B14F-4D97-AF65-F5344CB8AC3E}">
        <p14:creationId xmlns:p14="http://schemas.microsoft.com/office/powerpoint/2010/main" val="2766578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521" y="365125"/>
            <a:ext cx="7934730" cy="6347784"/>
          </a:xfrm>
          <a:prstGeom prst="rect">
            <a:avLst/>
          </a:prstGeom>
        </p:spPr>
      </p:pic>
    </p:spTree>
    <p:extLst>
      <p:ext uri="{BB962C8B-B14F-4D97-AF65-F5344CB8AC3E}">
        <p14:creationId xmlns:p14="http://schemas.microsoft.com/office/powerpoint/2010/main" val="233256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56260" y="1690763"/>
            <a:ext cx="4462463" cy="2447925"/>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60" y="4338797"/>
            <a:ext cx="3817452" cy="244800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856" y="4231919"/>
            <a:ext cx="5105372" cy="2448000"/>
          </a:xfrm>
          <a:prstGeom prst="rect">
            <a:avLst/>
          </a:prstGeom>
          <a:ln>
            <a:solidFill>
              <a:schemeClr val="tx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3856" y="1690688"/>
            <a:ext cx="4590612" cy="2448000"/>
          </a:xfrm>
          <a:prstGeom prst="rect">
            <a:avLst/>
          </a:prstGeom>
          <a:ln>
            <a:solidFill>
              <a:schemeClr val="tx1"/>
            </a:solidFill>
          </a:ln>
        </p:spPr>
      </p:pic>
    </p:spTree>
    <p:extLst>
      <p:ext uri="{BB962C8B-B14F-4D97-AF65-F5344CB8AC3E}">
        <p14:creationId xmlns:p14="http://schemas.microsoft.com/office/powerpoint/2010/main" val="1146899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69240" y="1409075"/>
          <a:ext cx="8483946" cy="5224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GB" dirty="0"/>
              <a:t>Where do containers fit?</a:t>
            </a:r>
          </a:p>
        </p:txBody>
      </p:sp>
      <p:sp>
        <p:nvSpPr>
          <p:cNvPr id="5" name="Arrow: Down 4"/>
          <p:cNvSpPr/>
          <p:nvPr/>
        </p:nvSpPr>
        <p:spPr bwMode="auto">
          <a:xfrm>
            <a:off x="10193312" y="1409075"/>
            <a:ext cx="1499016" cy="5224071"/>
          </a:xfrm>
          <a:prstGeom prst="downArrow">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800" dirty="0">
                <a:gradFill>
                  <a:gsLst>
                    <a:gs pos="0">
                      <a:srgbClr val="FFFFFF"/>
                    </a:gs>
                    <a:gs pos="100000">
                      <a:srgbClr val="FFFFFF"/>
                    </a:gs>
                  </a:gsLst>
                  <a:lin ang="5400000" scaled="0"/>
                </a:gradFill>
                <a:ea typeface="Segoe UI" pitchFamily="34" charset="0"/>
                <a:cs typeface="Segoe UI" pitchFamily="34" charset="0"/>
              </a:rPr>
              <a:t>Infrastructure Overhead</a:t>
            </a:r>
          </a:p>
        </p:txBody>
      </p:sp>
      <p:sp>
        <p:nvSpPr>
          <p:cNvPr id="6" name="Rectangle 5"/>
          <p:cNvSpPr/>
          <p:nvPr/>
        </p:nvSpPr>
        <p:spPr bwMode="auto">
          <a:xfrm>
            <a:off x="8949128" y="1409075"/>
            <a:ext cx="959370" cy="2828187"/>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400" dirty="0">
                <a:gradFill>
                  <a:gsLst>
                    <a:gs pos="0">
                      <a:srgbClr val="FFFFFF"/>
                    </a:gs>
                    <a:gs pos="100000">
                      <a:srgbClr val="FFFFFF"/>
                    </a:gs>
                  </a:gsLst>
                  <a:lin ang="5400000" scaled="0"/>
                </a:gradFill>
                <a:ea typeface="Segoe UI" pitchFamily="34" charset="0"/>
                <a:cs typeface="Segoe UI" pitchFamily="34" charset="0"/>
              </a:rPr>
              <a:t>IaaS</a:t>
            </a:r>
          </a:p>
        </p:txBody>
      </p:sp>
      <p:sp>
        <p:nvSpPr>
          <p:cNvPr id="7" name="Rectangle 6"/>
          <p:cNvSpPr/>
          <p:nvPr/>
        </p:nvSpPr>
        <p:spPr bwMode="auto">
          <a:xfrm>
            <a:off x="8949128" y="4237262"/>
            <a:ext cx="959370" cy="2395884"/>
          </a:xfrm>
          <a:prstGeom prst="rect">
            <a:avLst/>
          </a:prstGeom>
          <a:solidFill>
            <a:schemeClr val="accent3"/>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400" dirty="0">
                <a:gradFill>
                  <a:gsLst>
                    <a:gs pos="0">
                      <a:srgbClr val="FFFFFF"/>
                    </a:gs>
                    <a:gs pos="100000">
                      <a:srgbClr val="FFFFFF"/>
                    </a:gs>
                  </a:gsLst>
                  <a:lin ang="5400000" scaled="0"/>
                </a:gradFill>
                <a:ea typeface="Segoe UI" pitchFamily="34" charset="0"/>
                <a:cs typeface="Segoe UI" pitchFamily="34" charset="0"/>
              </a:rPr>
              <a:t>PaaS</a:t>
            </a:r>
          </a:p>
        </p:txBody>
      </p:sp>
      <p:sp>
        <p:nvSpPr>
          <p:cNvPr id="10" name="Left Brace 9"/>
          <p:cNvSpPr/>
          <p:nvPr/>
        </p:nvSpPr>
        <p:spPr>
          <a:xfrm flipH="1">
            <a:off x="6281899" y="4572000"/>
            <a:ext cx="644578" cy="2061146"/>
          </a:xfrm>
          <a:prstGeom prst="leftBrace">
            <a:avLst/>
          </a:prstGeom>
          <a:ln w="28575">
            <a:solidFill>
              <a:schemeClr val="tx1"/>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1" name="TextBox 10"/>
          <p:cNvSpPr txBox="1"/>
          <p:nvPr/>
        </p:nvSpPr>
        <p:spPr>
          <a:xfrm>
            <a:off x="6704934" y="5122441"/>
            <a:ext cx="2207784" cy="960263"/>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Cloud vendor</a:t>
            </a:r>
            <a:br>
              <a:rPr lang="en-GB" sz="2400" dirty="0">
                <a:gradFill>
                  <a:gsLst>
                    <a:gs pos="2917">
                      <a:schemeClr val="tx1"/>
                    </a:gs>
                    <a:gs pos="30000">
                      <a:schemeClr val="tx1"/>
                    </a:gs>
                  </a:gsLst>
                  <a:lin ang="5400000" scaled="0"/>
                </a:gradFill>
              </a:rPr>
            </a:br>
            <a:r>
              <a:rPr lang="en-GB" sz="2400" dirty="0">
                <a:gradFill>
                  <a:gsLst>
                    <a:gs pos="2917">
                      <a:schemeClr val="tx1"/>
                    </a:gs>
                    <a:gs pos="30000">
                      <a:schemeClr val="tx1"/>
                    </a:gs>
                  </a:gsLst>
                  <a:lin ang="5400000" scaled="0"/>
                </a:gradFill>
              </a:rPr>
              <a:t>specific</a:t>
            </a:r>
          </a:p>
        </p:txBody>
      </p:sp>
    </p:spTree>
    <p:extLst>
      <p:ext uri="{BB962C8B-B14F-4D97-AF65-F5344CB8AC3E}">
        <p14:creationId xmlns:p14="http://schemas.microsoft.com/office/powerpoint/2010/main" val="22130752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531020"/>
            <a:ext cx="11653523" cy="1795962"/>
          </a:xfrm>
        </p:spPr>
        <p:txBody>
          <a:bodyPr anchor="ctr"/>
          <a:lstStyle/>
          <a:p>
            <a:r>
              <a:rPr lang="en-US" sz="7058" dirty="0"/>
              <a:t>Introduction to Containers</a:t>
            </a:r>
          </a:p>
        </p:txBody>
      </p:sp>
    </p:spTree>
    <p:extLst>
      <p:ext uri="{BB962C8B-B14F-4D97-AF65-F5344CB8AC3E}">
        <p14:creationId xmlns:p14="http://schemas.microsoft.com/office/powerpoint/2010/main" val="2104045579"/>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lstStyle/>
          <a:p>
            <a:r>
              <a:rPr lang="en-US" dirty="0"/>
              <a:t>Traditionally one OS per server</a:t>
            </a:r>
          </a:p>
        </p:txBody>
      </p:sp>
      <p:sp>
        <p:nvSpPr>
          <p:cNvPr id="31" name="Rectangle 30"/>
          <p:cNvSpPr/>
          <p:nvPr/>
        </p:nvSpPr>
        <p:spPr bwMode="auto">
          <a:xfrm>
            <a:off x="452343" y="3564790"/>
            <a:ext cx="7888538" cy="83276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a:t>
            </a:r>
            <a:br>
              <a:rPr lang="en-US" sz="1961" b="1" dirty="0">
                <a:gradFill>
                  <a:gsLst>
                    <a:gs pos="0">
                      <a:srgbClr val="FFFFFF"/>
                    </a:gs>
                    <a:gs pos="100000">
                      <a:srgbClr val="FFFFFF"/>
                    </a:gs>
                  </a:gsLst>
                  <a:lin ang="5400000" scaled="0"/>
                </a:gradFill>
                <a:latin typeface="+mj-lt"/>
                <a:ea typeface="Segoe UI" pitchFamily="34" charset="0"/>
                <a:cs typeface="Segoe UI" pitchFamily="34" charset="0"/>
              </a:rPr>
            </a:br>
            <a:r>
              <a:rPr lang="en-US" sz="1961" b="1" dirty="0">
                <a:gradFill>
                  <a:gsLst>
                    <a:gs pos="0">
                      <a:srgbClr val="FFFFFF"/>
                    </a:gs>
                    <a:gs pos="100000">
                      <a:srgbClr val="FFFFFF"/>
                    </a:gs>
                  </a:gsLst>
                  <a:lin ang="5400000" scaled="0"/>
                </a:gradFill>
                <a:latin typeface="+mj-lt"/>
                <a:ea typeface="Segoe UI" pitchFamily="34" charset="0"/>
                <a:cs typeface="Segoe UI" pitchFamily="34" charset="0"/>
              </a:rPr>
              <a:t>System</a:t>
            </a:r>
          </a:p>
        </p:txBody>
      </p:sp>
      <p:grpSp>
        <p:nvGrpSpPr>
          <p:cNvPr id="19" name="Group 18"/>
          <p:cNvGrpSpPr/>
          <p:nvPr/>
        </p:nvGrpSpPr>
        <p:grpSpPr>
          <a:xfrm>
            <a:off x="8533410" y="3673435"/>
            <a:ext cx="1876130" cy="615473"/>
            <a:chOff x="8704521" y="1712137"/>
            <a:chExt cx="1913750" cy="627814"/>
          </a:xfrm>
        </p:grpSpPr>
        <p:sp>
          <p:nvSpPr>
            <p:cNvPr id="42" name="TextBox 41"/>
            <p:cNvSpPr txBox="1"/>
            <p:nvPr/>
          </p:nvSpPr>
          <p:spPr>
            <a:xfrm>
              <a:off x="9101708" y="1712137"/>
              <a:ext cx="1516563" cy="627814"/>
            </a:xfrm>
            <a:prstGeom prst="rect">
              <a:avLst/>
            </a:prstGeom>
            <a:noFill/>
          </p:spPr>
          <p:txBody>
            <a:bodyPr wrap="none" lIns="179259" tIns="143407" rIns="179259" bIns="143407" rtlCol="0" anchor="ctr" anchorCtr="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OS Image</a:t>
              </a:r>
            </a:p>
          </p:txBody>
        </p:sp>
        <p:sp>
          <p:nvSpPr>
            <p:cNvPr id="66" name="Freeform 17"/>
            <p:cNvSpPr>
              <a:spLocks noChangeAspect="1"/>
            </p:cNvSpPr>
            <p:nvPr/>
          </p:nvSpPr>
          <p:spPr bwMode="auto">
            <a:xfrm rot="16200000">
              <a:off x="8706467" y="1827451"/>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20" name="Group 19"/>
          <p:cNvGrpSpPr/>
          <p:nvPr/>
        </p:nvGrpSpPr>
        <p:grpSpPr>
          <a:xfrm>
            <a:off x="8533410" y="5044861"/>
            <a:ext cx="1753595" cy="941332"/>
            <a:chOff x="8704522" y="2618409"/>
            <a:chExt cx="1788758" cy="960208"/>
          </a:xfrm>
        </p:grpSpPr>
        <p:sp>
          <p:nvSpPr>
            <p:cNvPr id="44" name="TextBox 43"/>
            <p:cNvSpPr txBox="1"/>
            <p:nvPr/>
          </p:nvSpPr>
          <p:spPr>
            <a:xfrm>
              <a:off x="9101708" y="2618409"/>
              <a:ext cx="1391572" cy="960208"/>
            </a:xfrm>
            <a:prstGeom prst="rect">
              <a:avLst/>
            </a:prstGeom>
            <a:noFill/>
          </p:spPr>
          <p:txBody>
            <a:bodyPr wrap="none" lIns="179259" tIns="143407" rIns="179259" bIns="143407" rtlCol="0" anchor="ctr" anchorCtr="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Physical </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host</a:t>
              </a:r>
            </a:p>
          </p:txBody>
        </p:sp>
        <p:sp>
          <p:nvSpPr>
            <p:cNvPr id="67"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21" name="Group 20"/>
          <p:cNvGrpSpPr/>
          <p:nvPr/>
        </p:nvGrpSpPr>
        <p:grpSpPr>
          <a:xfrm>
            <a:off x="6938498" y="3692734"/>
            <a:ext cx="1243138" cy="576874"/>
            <a:chOff x="7077629" y="3583721"/>
            <a:chExt cx="1268065" cy="588442"/>
          </a:xfrm>
        </p:grpSpPr>
        <p:grpSp>
          <p:nvGrpSpPr>
            <p:cNvPr id="16" name="Group 15"/>
            <p:cNvGrpSpPr>
              <a:grpSpLocks noChangeAspect="1"/>
            </p:cNvGrpSpPr>
            <p:nvPr/>
          </p:nvGrpSpPr>
          <p:grpSpPr>
            <a:xfrm>
              <a:off x="7077629" y="3583721"/>
              <a:ext cx="555047" cy="588442"/>
              <a:chOff x="3349625" y="2296562"/>
              <a:chExt cx="3209925" cy="3598862"/>
            </a:xfrm>
          </p:grpSpPr>
          <p:sp>
            <p:nvSpPr>
              <p:cNvPr id="13" name="Freeform 9"/>
              <p:cNvSpPr>
                <a:spLocks noChangeAspect="1" noEditPoints="1"/>
              </p:cNvSpPr>
              <p:nvPr/>
            </p:nvSpPr>
            <p:spPr bwMode="auto">
              <a:xfrm>
                <a:off x="3349625" y="2296562"/>
                <a:ext cx="3209925" cy="3598862"/>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noChangeAspect="1"/>
              </p:cNvGrpSpPr>
              <p:nvPr/>
            </p:nvGrpSpPr>
            <p:grpSpPr>
              <a:xfrm>
                <a:off x="4508499" y="2743415"/>
                <a:ext cx="892177" cy="677863"/>
                <a:chOff x="3418752" y="1930601"/>
                <a:chExt cx="378369" cy="287479"/>
              </a:xfrm>
              <a:solidFill>
                <a:schemeClr val="accent2"/>
              </a:solidFill>
            </p:grpSpPr>
            <p:sp>
              <p:nvSpPr>
                <p:cNvPr id="35"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47" name="Group 46"/>
              <p:cNvGrpSpPr>
                <a:grpSpLocks noChangeAspect="1"/>
              </p:cNvGrpSpPr>
              <p:nvPr/>
            </p:nvGrpSpPr>
            <p:grpSpPr>
              <a:xfrm>
                <a:off x="3607458" y="4323893"/>
                <a:ext cx="892177" cy="677863"/>
                <a:chOff x="3418752" y="1930601"/>
                <a:chExt cx="378369" cy="287479"/>
              </a:xfrm>
              <a:solidFill>
                <a:schemeClr val="accent2"/>
              </a:solidFill>
            </p:grpSpPr>
            <p:sp>
              <p:nvSpPr>
                <p:cNvPr id="48"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50" name="Group 49"/>
              <p:cNvGrpSpPr>
                <a:grpSpLocks noChangeAspect="1"/>
              </p:cNvGrpSpPr>
              <p:nvPr/>
            </p:nvGrpSpPr>
            <p:grpSpPr>
              <a:xfrm>
                <a:off x="5409541" y="4323893"/>
                <a:ext cx="892177" cy="677863"/>
                <a:chOff x="3418752" y="1930601"/>
                <a:chExt cx="378369" cy="287479"/>
              </a:xfrm>
              <a:solidFill>
                <a:schemeClr val="accent2"/>
              </a:solidFill>
            </p:grpSpPr>
            <p:sp>
              <p:nvSpPr>
                <p:cNvPr id="51"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68" name="Group 67"/>
            <p:cNvGrpSpPr>
              <a:grpSpLocks noChangeAspect="1"/>
            </p:cNvGrpSpPr>
            <p:nvPr/>
          </p:nvGrpSpPr>
          <p:grpSpPr>
            <a:xfrm>
              <a:off x="7790647" y="3583721"/>
              <a:ext cx="555047" cy="588442"/>
              <a:chOff x="3349625" y="2296562"/>
              <a:chExt cx="3209925" cy="3598862"/>
            </a:xfrm>
          </p:grpSpPr>
          <p:sp>
            <p:nvSpPr>
              <p:cNvPr id="69" name="Freeform 9"/>
              <p:cNvSpPr>
                <a:spLocks noChangeAspect="1" noEditPoints="1"/>
              </p:cNvSpPr>
              <p:nvPr/>
            </p:nvSpPr>
            <p:spPr bwMode="auto">
              <a:xfrm>
                <a:off x="3349625" y="2296562"/>
                <a:ext cx="3209925" cy="3598862"/>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a:grpSpLocks noChangeAspect="1"/>
              </p:cNvGrpSpPr>
              <p:nvPr/>
            </p:nvGrpSpPr>
            <p:grpSpPr>
              <a:xfrm>
                <a:off x="4508499" y="2743415"/>
                <a:ext cx="892177" cy="677863"/>
                <a:chOff x="3418752" y="1930601"/>
                <a:chExt cx="378369" cy="287479"/>
              </a:xfrm>
              <a:solidFill>
                <a:schemeClr val="accent2"/>
              </a:solidFill>
            </p:grpSpPr>
            <p:sp>
              <p:nvSpPr>
                <p:cNvPr id="77"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71" name="Group 70"/>
              <p:cNvGrpSpPr>
                <a:grpSpLocks noChangeAspect="1"/>
              </p:cNvGrpSpPr>
              <p:nvPr/>
            </p:nvGrpSpPr>
            <p:grpSpPr>
              <a:xfrm>
                <a:off x="3607458" y="4323893"/>
                <a:ext cx="892177" cy="677863"/>
                <a:chOff x="3418752" y="1930601"/>
                <a:chExt cx="378369" cy="287479"/>
              </a:xfrm>
              <a:solidFill>
                <a:schemeClr val="accent2"/>
              </a:solidFill>
            </p:grpSpPr>
            <p:sp>
              <p:nvSpPr>
                <p:cNvPr id="75"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72" name="Group 71"/>
              <p:cNvGrpSpPr>
                <a:grpSpLocks noChangeAspect="1"/>
              </p:cNvGrpSpPr>
              <p:nvPr/>
            </p:nvGrpSpPr>
            <p:grpSpPr>
              <a:xfrm>
                <a:off x="5409541" y="4323893"/>
                <a:ext cx="892177" cy="677863"/>
                <a:chOff x="3418752" y="1930601"/>
                <a:chExt cx="378369" cy="287479"/>
              </a:xfrm>
              <a:solidFill>
                <a:schemeClr val="accent2"/>
              </a:solidFill>
            </p:grpSpPr>
            <p:sp>
              <p:nvSpPr>
                <p:cNvPr id="73"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234630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 presetClass="entr" presetSubtype="2" decel="100000" fill="hold" nodeType="withEffect">
                                  <p:stCondLst>
                                    <p:cond delay="3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792480" y="423277"/>
            <a:ext cx="10515600" cy="1325563"/>
          </a:xfrm>
        </p:spPr>
        <p:txBody>
          <a:bodyPr/>
          <a:lstStyle/>
          <a:p>
            <a:r>
              <a:rPr lang="en-US" dirty="0" err="1"/>
              <a:t>Virtualisation</a:t>
            </a:r>
            <a:endParaRPr lang="en-US" dirty="0"/>
          </a:p>
        </p:txBody>
      </p:sp>
      <p:sp>
        <p:nvSpPr>
          <p:cNvPr id="15" name="Rectangle 14"/>
          <p:cNvSpPr/>
          <p:nvPr/>
        </p:nvSpPr>
        <p:spPr bwMode="auto">
          <a:xfrm>
            <a:off x="452343" y="1748841"/>
            <a:ext cx="1703207" cy="202049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Host Operating System</a:t>
            </a:r>
          </a:p>
        </p:txBody>
      </p:sp>
      <p:sp>
        <p:nvSpPr>
          <p:cNvPr id="31" name="Rectangle 30"/>
          <p:cNvSpPr/>
          <p:nvPr/>
        </p:nvSpPr>
        <p:spPr bwMode="auto">
          <a:xfrm>
            <a:off x="452343" y="3836344"/>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Hardware Virtualization</a:t>
            </a:r>
          </a:p>
        </p:txBody>
      </p:sp>
      <p:pic>
        <p:nvPicPr>
          <p:cNvPr id="32" name="Picture 31"/>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37623" y="2664795"/>
            <a:ext cx="3003798" cy="1104536"/>
          </a:xfrm>
          <a:prstGeom prst="rect">
            <a:avLst/>
          </a:prstGeom>
          <a:noFill/>
          <a:ln>
            <a:noFill/>
          </a:ln>
        </p:spPr>
      </p:pic>
      <p:pic>
        <p:nvPicPr>
          <p:cNvPr id="34" name="Picture 33"/>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45075" y="2665081"/>
            <a:ext cx="3003023" cy="1104250"/>
          </a:xfrm>
          <a:prstGeom prst="rect">
            <a:avLst/>
          </a:prstGeom>
          <a:noFill/>
          <a:ln>
            <a:noFill/>
          </a:ln>
        </p:spPr>
      </p:pic>
      <p:grpSp>
        <p:nvGrpSpPr>
          <p:cNvPr id="18" name="Group 17"/>
          <p:cNvGrpSpPr/>
          <p:nvPr/>
        </p:nvGrpSpPr>
        <p:grpSpPr>
          <a:xfrm>
            <a:off x="2245462" y="1748840"/>
            <a:ext cx="3003023" cy="833675"/>
            <a:chOff x="2287121" y="1600848"/>
            <a:chExt cx="3063240" cy="850392"/>
          </a:xfrm>
        </p:grpSpPr>
        <p:sp>
          <p:nvSpPr>
            <p:cNvPr id="25" name="Rectangle 24"/>
            <p:cNvSpPr/>
            <p:nvPr/>
          </p:nvSpPr>
          <p:spPr bwMode="auto">
            <a:xfrm>
              <a:off x="2287121" y="1600848"/>
              <a:ext cx="3063240" cy="8503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a:t>
              </a:r>
            </a:p>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System</a:t>
              </a:r>
            </a:p>
          </p:txBody>
        </p:sp>
        <p:grpSp>
          <p:nvGrpSpPr>
            <p:cNvPr id="16" name="Group 15"/>
            <p:cNvGrpSpPr>
              <a:grpSpLocks noChangeAspect="1"/>
            </p:cNvGrpSpPr>
            <p:nvPr/>
          </p:nvGrpSpPr>
          <p:grpSpPr>
            <a:xfrm>
              <a:off x="4632325" y="1731823"/>
              <a:ext cx="555047" cy="588442"/>
              <a:chOff x="3349625" y="2296562"/>
              <a:chExt cx="3209925" cy="3598862"/>
            </a:xfrm>
          </p:grpSpPr>
          <p:sp>
            <p:nvSpPr>
              <p:cNvPr id="13" name="Freeform 9"/>
              <p:cNvSpPr>
                <a:spLocks noChangeAspect="1" noEditPoints="1"/>
              </p:cNvSpPr>
              <p:nvPr/>
            </p:nvSpPr>
            <p:spPr bwMode="auto">
              <a:xfrm>
                <a:off x="3349625" y="2296562"/>
                <a:ext cx="3209925" cy="3598862"/>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noChangeAspect="1"/>
              </p:cNvGrpSpPr>
              <p:nvPr/>
            </p:nvGrpSpPr>
            <p:grpSpPr>
              <a:xfrm>
                <a:off x="4508499" y="2743415"/>
                <a:ext cx="892177" cy="677863"/>
                <a:chOff x="3418752" y="1930601"/>
                <a:chExt cx="378369" cy="287479"/>
              </a:xfrm>
              <a:solidFill>
                <a:schemeClr val="accent2"/>
              </a:solidFill>
            </p:grpSpPr>
            <p:sp>
              <p:nvSpPr>
                <p:cNvPr id="35"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47" name="Group 46"/>
              <p:cNvGrpSpPr>
                <a:grpSpLocks noChangeAspect="1"/>
              </p:cNvGrpSpPr>
              <p:nvPr/>
            </p:nvGrpSpPr>
            <p:grpSpPr>
              <a:xfrm>
                <a:off x="3607458" y="4323893"/>
                <a:ext cx="892177" cy="677863"/>
                <a:chOff x="3418752" y="1930601"/>
                <a:chExt cx="378369" cy="287479"/>
              </a:xfrm>
              <a:solidFill>
                <a:schemeClr val="accent2"/>
              </a:solidFill>
            </p:grpSpPr>
            <p:sp>
              <p:nvSpPr>
                <p:cNvPr id="48"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50" name="Group 49"/>
              <p:cNvGrpSpPr>
                <a:grpSpLocks noChangeAspect="1"/>
              </p:cNvGrpSpPr>
              <p:nvPr/>
            </p:nvGrpSpPr>
            <p:grpSpPr>
              <a:xfrm>
                <a:off x="5409541" y="4323893"/>
                <a:ext cx="892177" cy="677863"/>
                <a:chOff x="3418752" y="1930601"/>
                <a:chExt cx="378369" cy="287479"/>
              </a:xfrm>
              <a:solidFill>
                <a:schemeClr val="accent2"/>
              </a:solidFill>
            </p:grpSpPr>
            <p:sp>
              <p:nvSpPr>
                <p:cNvPr id="51"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17" name="Group 16"/>
          <p:cNvGrpSpPr/>
          <p:nvPr/>
        </p:nvGrpSpPr>
        <p:grpSpPr>
          <a:xfrm>
            <a:off x="5338398" y="1748840"/>
            <a:ext cx="3003023" cy="833675"/>
            <a:chOff x="5438709" y="1600848"/>
            <a:chExt cx="3063240" cy="850392"/>
          </a:xfrm>
        </p:grpSpPr>
        <p:sp>
          <p:nvSpPr>
            <p:cNvPr id="39" name="Rectangle 38"/>
            <p:cNvSpPr/>
            <p:nvPr/>
          </p:nvSpPr>
          <p:spPr bwMode="auto">
            <a:xfrm>
              <a:off x="5438709" y="1600848"/>
              <a:ext cx="3063240" cy="8503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a:t>
              </a:r>
            </a:p>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System</a:t>
              </a:r>
            </a:p>
          </p:txBody>
        </p:sp>
        <p:grpSp>
          <p:nvGrpSpPr>
            <p:cNvPr id="55" name="Group 54"/>
            <p:cNvGrpSpPr>
              <a:grpSpLocks noChangeAspect="1"/>
            </p:cNvGrpSpPr>
            <p:nvPr/>
          </p:nvGrpSpPr>
          <p:grpSpPr>
            <a:xfrm>
              <a:off x="7783913" y="1731823"/>
              <a:ext cx="555047" cy="588442"/>
              <a:chOff x="3349625" y="2296562"/>
              <a:chExt cx="3209925" cy="3598862"/>
            </a:xfrm>
          </p:grpSpPr>
          <p:sp>
            <p:nvSpPr>
              <p:cNvPr id="56" name="Freeform 9"/>
              <p:cNvSpPr>
                <a:spLocks noChangeAspect="1" noEditPoints="1"/>
              </p:cNvSpPr>
              <p:nvPr/>
            </p:nvSpPr>
            <p:spPr bwMode="auto">
              <a:xfrm>
                <a:off x="3349625" y="2296562"/>
                <a:ext cx="3209925" cy="3598862"/>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7" name="Group 56"/>
              <p:cNvGrpSpPr>
                <a:grpSpLocks noChangeAspect="1"/>
              </p:cNvGrpSpPr>
              <p:nvPr/>
            </p:nvGrpSpPr>
            <p:grpSpPr>
              <a:xfrm>
                <a:off x="4508499" y="2743415"/>
                <a:ext cx="892177" cy="677863"/>
                <a:chOff x="3418752" y="1930601"/>
                <a:chExt cx="378369" cy="287479"/>
              </a:xfrm>
              <a:solidFill>
                <a:schemeClr val="accent2"/>
              </a:solidFill>
            </p:grpSpPr>
            <p:sp>
              <p:nvSpPr>
                <p:cNvPr id="64"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58" name="Group 57"/>
              <p:cNvGrpSpPr>
                <a:grpSpLocks noChangeAspect="1"/>
              </p:cNvGrpSpPr>
              <p:nvPr/>
            </p:nvGrpSpPr>
            <p:grpSpPr>
              <a:xfrm>
                <a:off x="3607458" y="4323893"/>
                <a:ext cx="892177" cy="677863"/>
                <a:chOff x="3418752" y="1930601"/>
                <a:chExt cx="378369" cy="287479"/>
              </a:xfrm>
              <a:solidFill>
                <a:schemeClr val="accent2"/>
              </a:solidFill>
            </p:grpSpPr>
            <p:sp>
              <p:nvSpPr>
                <p:cNvPr id="62"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59" name="Group 58"/>
              <p:cNvGrpSpPr>
                <a:grpSpLocks noChangeAspect="1"/>
              </p:cNvGrpSpPr>
              <p:nvPr/>
            </p:nvGrpSpPr>
            <p:grpSpPr>
              <a:xfrm>
                <a:off x="5409541" y="4323893"/>
                <a:ext cx="892177" cy="677863"/>
                <a:chOff x="3418752" y="1930601"/>
                <a:chExt cx="378369" cy="287479"/>
              </a:xfrm>
              <a:solidFill>
                <a:schemeClr val="accent2"/>
              </a:solidFill>
            </p:grpSpPr>
            <p:sp>
              <p:nvSpPr>
                <p:cNvPr id="60" name="Freeform 6"/>
                <p:cNvSpPr>
                  <a:spLocks noChangeAspect="1" noEditPoints="1"/>
                </p:cNvSpPr>
                <p:nvPr/>
              </p:nvSpPr>
              <p:spPr bwMode="auto">
                <a:xfrm>
                  <a:off x="3418752" y="1930601"/>
                  <a:ext cx="378369" cy="287479"/>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29"/>
                <p:cNvSpPr>
                  <a:spLocks noChangeAspect="1" noEditPoints="1"/>
                </p:cNvSpPr>
                <p:nvPr/>
              </p:nvSpPr>
              <p:spPr bwMode="auto">
                <a:xfrm>
                  <a:off x="3540654" y="2019855"/>
                  <a:ext cx="134565"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19" name="Group 18"/>
          <p:cNvGrpSpPr/>
          <p:nvPr/>
        </p:nvGrpSpPr>
        <p:grpSpPr>
          <a:xfrm>
            <a:off x="8533408" y="1857938"/>
            <a:ext cx="1991546" cy="615473"/>
            <a:chOff x="8704521" y="1712133"/>
            <a:chExt cx="2031481" cy="627814"/>
          </a:xfrm>
        </p:grpSpPr>
        <p:sp>
          <p:nvSpPr>
            <p:cNvPr id="42" name="TextBox 41"/>
            <p:cNvSpPr txBox="1"/>
            <p:nvPr/>
          </p:nvSpPr>
          <p:spPr>
            <a:xfrm>
              <a:off x="9101708" y="1712133"/>
              <a:ext cx="1634294" cy="627814"/>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OS Images</a:t>
              </a:r>
            </a:p>
          </p:txBody>
        </p:sp>
        <p:sp>
          <p:nvSpPr>
            <p:cNvPr id="66" name="Freeform 17"/>
            <p:cNvSpPr>
              <a:spLocks noChangeAspect="1"/>
            </p:cNvSpPr>
            <p:nvPr/>
          </p:nvSpPr>
          <p:spPr bwMode="auto">
            <a:xfrm rot="16200000">
              <a:off x="8706467" y="1827451"/>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20" name="Group 19"/>
          <p:cNvGrpSpPr/>
          <p:nvPr/>
        </p:nvGrpSpPr>
        <p:grpSpPr>
          <a:xfrm>
            <a:off x="8533409" y="2746391"/>
            <a:ext cx="2062654" cy="941332"/>
            <a:chOff x="8704522" y="2618402"/>
            <a:chExt cx="2104015" cy="960208"/>
          </a:xfrm>
        </p:grpSpPr>
        <p:sp>
          <p:nvSpPr>
            <p:cNvPr id="44" name="TextBox 43"/>
            <p:cNvSpPr txBox="1"/>
            <p:nvPr/>
          </p:nvSpPr>
          <p:spPr>
            <a:xfrm>
              <a:off x="9101708" y="2618402"/>
              <a:ext cx="1706829"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Virtual </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machine(s)</a:t>
              </a:r>
            </a:p>
          </p:txBody>
        </p:sp>
        <p:sp>
          <p:nvSpPr>
            <p:cNvPr id="67"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6777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2" presetClass="entr" presetSubtype="2" decel="100000" fill="hold" nodeType="withEffect">
                                  <p:stCondLst>
                                    <p:cond delay="3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2" presetClass="entr" presetSubtype="2" decel="100000" fill="hold" nodeType="withEffect">
                                  <p:stCondLst>
                                    <p:cond delay="30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lstStyle/>
          <a:p>
            <a:r>
              <a:rPr lang="en-US" dirty="0"/>
              <a:t>Containers</a:t>
            </a:r>
          </a:p>
        </p:txBody>
      </p:sp>
      <p:sp>
        <p:nvSpPr>
          <p:cNvPr id="31" name="Rectangle 30"/>
          <p:cNvSpPr/>
          <p:nvPr/>
        </p:nvSpPr>
        <p:spPr bwMode="auto">
          <a:xfrm>
            <a:off x="452342" y="3370927"/>
            <a:ext cx="7888538"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Host Operating System</a:t>
            </a:r>
          </a:p>
        </p:txBody>
      </p:sp>
      <p:grpSp>
        <p:nvGrpSpPr>
          <p:cNvPr id="5" name="Group 4"/>
          <p:cNvGrpSpPr>
            <a:grpSpLocks noChangeAspect="1"/>
          </p:cNvGrpSpPr>
          <p:nvPr/>
        </p:nvGrpSpPr>
        <p:grpSpPr>
          <a:xfrm>
            <a:off x="541985" y="3035193"/>
            <a:ext cx="7709253" cy="408212"/>
            <a:chOff x="472774" y="3138810"/>
            <a:chExt cx="9877904" cy="523044"/>
          </a:xfrm>
        </p:grpSpPr>
        <p:grpSp>
          <p:nvGrpSpPr>
            <p:cNvPr id="4" name="Group 3"/>
            <p:cNvGrpSpPr>
              <a:grpSpLocks noChangeAspect="1"/>
            </p:cNvGrpSpPr>
            <p:nvPr/>
          </p:nvGrpSpPr>
          <p:grpSpPr>
            <a:xfrm>
              <a:off x="472774" y="3138810"/>
              <a:ext cx="1167510" cy="523044"/>
              <a:chOff x="472774" y="3243714"/>
              <a:chExt cx="1167510" cy="523044"/>
            </a:xfrm>
          </p:grpSpPr>
          <p:sp>
            <p:nvSpPr>
              <p:cNvPr id="40"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3" name="Group 2"/>
              <p:cNvGrpSpPr/>
              <p:nvPr/>
            </p:nvGrpSpPr>
            <p:grpSpPr>
              <a:xfrm>
                <a:off x="874646" y="3374563"/>
                <a:ext cx="363766" cy="261346"/>
                <a:chOff x="7433821" y="3915205"/>
                <a:chExt cx="154272" cy="110836"/>
              </a:xfrm>
              <a:solidFill>
                <a:schemeClr val="bg1"/>
              </a:solidFill>
            </p:grpSpPr>
            <p:sp>
              <p:nvSpPr>
                <p:cNvPr id="4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46" name="Group 45"/>
            <p:cNvGrpSpPr>
              <a:grpSpLocks noChangeAspect="1"/>
            </p:cNvGrpSpPr>
            <p:nvPr/>
          </p:nvGrpSpPr>
          <p:grpSpPr>
            <a:xfrm>
              <a:off x="1717116" y="3138810"/>
              <a:ext cx="1167510" cy="523044"/>
              <a:chOff x="472774" y="3243714"/>
              <a:chExt cx="1167510" cy="523044"/>
            </a:xfrm>
          </p:grpSpPr>
          <p:sp>
            <p:nvSpPr>
              <p:cNvPr id="53"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54" name="Group 53"/>
              <p:cNvGrpSpPr/>
              <p:nvPr/>
            </p:nvGrpSpPr>
            <p:grpSpPr>
              <a:xfrm>
                <a:off x="874646" y="3374563"/>
                <a:ext cx="363766" cy="261346"/>
                <a:chOff x="7433821" y="3915205"/>
                <a:chExt cx="154272" cy="110836"/>
              </a:xfrm>
              <a:solidFill>
                <a:schemeClr val="bg1"/>
              </a:solidFill>
            </p:grpSpPr>
            <p:sp>
              <p:nvSpPr>
                <p:cNvPr id="68"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70" name="Group 69"/>
            <p:cNvGrpSpPr>
              <a:grpSpLocks noChangeAspect="1"/>
            </p:cNvGrpSpPr>
            <p:nvPr/>
          </p:nvGrpSpPr>
          <p:grpSpPr>
            <a:xfrm>
              <a:off x="2961458" y="3138810"/>
              <a:ext cx="1167510" cy="523044"/>
              <a:chOff x="472774" y="3243714"/>
              <a:chExt cx="1167510" cy="523044"/>
            </a:xfrm>
          </p:grpSpPr>
          <p:sp>
            <p:nvSpPr>
              <p:cNvPr id="71"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72" name="Group 71"/>
              <p:cNvGrpSpPr/>
              <p:nvPr/>
            </p:nvGrpSpPr>
            <p:grpSpPr>
              <a:xfrm>
                <a:off x="874646" y="3374563"/>
                <a:ext cx="363766" cy="261346"/>
                <a:chOff x="7433821" y="3915205"/>
                <a:chExt cx="154272" cy="110836"/>
              </a:xfrm>
              <a:solidFill>
                <a:schemeClr val="bg1"/>
              </a:solidFill>
            </p:grpSpPr>
            <p:sp>
              <p:nvSpPr>
                <p:cNvPr id="7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75" name="Group 74"/>
            <p:cNvGrpSpPr>
              <a:grpSpLocks noChangeAspect="1"/>
            </p:cNvGrpSpPr>
            <p:nvPr/>
          </p:nvGrpSpPr>
          <p:grpSpPr>
            <a:xfrm>
              <a:off x="4205800" y="3138810"/>
              <a:ext cx="1167510" cy="523044"/>
              <a:chOff x="472774" y="3243714"/>
              <a:chExt cx="1167510" cy="523044"/>
            </a:xfrm>
          </p:grpSpPr>
          <p:sp>
            <p:nvSpPr>
              <p:cNvPr id="76"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77" name="Group 76"/>
              <p:cNvGrpSpPr/>
              <p:nvPr/>
            </p:nvGrpSpPr>
            <p:grpSpPr>
              <a:xfrm>
                <a:off x="874646" y="3374563"/>
                <a:ext cx="363766" cy="261346"/>
                <a:chOff x="7433821" y="3915205"/>
                <a:chExt cx="154272" cy="110836"/>
              </a:xfrm>
              <a:solidFill>
                <a:schemeClr val="bg1"/>
              </a:solidFill>
            </p:grpSpPr>
            <p:sp>
              <p:nvSpPr>
                <p:cNvPr id="78"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80" name="Group 79"/>
            <p:cNvGrpSpPr>
              <a:grpSpLocks noChangeAspect="1"/>
            </p:cNvGrpSpPr>
            <p:nvPr/>
          </p:nvGrpSpPr>
          <p:grpSpPr>
            <a:xfrm>
              <a:off x="5450142" y="3138810"/>
              <a:ext cx="1167510" cy="523044"/>
              <a:chOff x="472774" y="3243714"/>
              <a:chExt cx="1167510" cy="523044"/>
            </a:xfrm>
          </p:grpSpPr>
          <p:sp>
            <p:nvSpPr>
              <p:cNvPr id="81"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82" name="Group 81"/>
              <p:cNvGrpSpPr/>
              <p:nvPr/>
            </p:nvGrpSpPr>
            <p:grpSpPr>
              <a:xfrm>
                <a:off x="874646" y="3374563"/>
                <a:ext cx="363766" cy="261346"/>
                <a:chOff x="7433821" y="3915205"/>
                <a:chExt cx="154272" cy="110836"/>
              </a:xfrm>
              <a:solidFill>
                <a:schemeClr val="bg1"/>
              </a:solidFill>
            </p:grpSpPr>
            <p:sp>
              <p:nvSpPr>
                <p:cNvPr id="8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85" name="Group 84"/>
            <p:cNvGrpSpPr>
              <a:grpSpLocks noChangeAspect="1"/>
            </p:cNvGrpSpPr>
            <p:nvPr/>
          </p:nvGrpSpPr>
          <p:grpSpPr>
            <a:xfrm>
              <a:off x="6694484" y="3138810"/>
              <a:ext cx="1167510" cy="523044"/>
              <a:chOff x="472774" y="3243714"/>
              <a:chExt cx="1167510" cy="523044"/>
            </a:xfrm>
          </p:grpSpPr>
          <p:sp>
            <p:nvSpPr>
              <p:cNvPr id="86"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87" name="Group 86"/>
              <p:cNvGrpSpPr/>
              <p:nvPr/>
            </p:nvGrpSpPr>
            <p:grpSpPr>
              <a:xfrm>
                <a:off x="874646" y="3374563"/>
                <a:ext cx="363766" cy="261346"/>
                <a:chOff x="7433821" y="3915205"/>
                <a:chExt cx="154272" cy="110836"/>
              </a:xfrm>
              <a:solidFill>
                <a:schemeClr val="bg1"/>
              </a:solidFill>
            </p:grpSpPr>
            <p:sp>
              <p:nvSpPr>
                <p:cNvPr id="88"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90" name="Group 89"/>
            <p:cNvGrpSpPr>
              <a:grpSpLocks noChangeAspect="1"/>
            </p:cNvGrpSpPr>
            <p:nvPr/>
          </p:nvGrpSpPr>
          <p:grpSpPr>
            <a:xfrm>
              <a:off x="7938826" y="3138810"/>
              <a:ext cx="1167510" cy="523044"/>
              <a:chOff x="472774" y="3243714"/>
              <a:chExt cx="1167510" cy="523044"/>
            </a:xfrm>
          </p:grpSpPr>
          <p:sp>
            <p:nvSpPr>
              <p:cNvPr id="91"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2" name="Group 91"/>
              <p:cNvGrpSpPr/>
              <p:nvPr/>
            </p:nvGrpSpPr>
            <p:grpSpPr>
              <a:xfrm>
                <a:off x="874646" y="3374563"/>
                <a:ext cx="363766" cy="261346"/>
                <a:chOff x="7433821" y="3915205"/>
                <a:chExt cx="154272" cy="110836"/>
              </a:xfrm>
              <a:solidFill>
                <a:schemeClr val="bg1"/>
              </a:solidFill>
            </p:grpSpPr>
            <p:sp>
              <p:nvSpPr>
                <p:cNvPr id="9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95" name="Group 94"/>
            <p:cNvGrpSpPr>
              <a:grpSpLocks noChangeAspect="1"/>
            </p:cNvGrpSpPr>
            <p:nvPr/>
          </p:nvGrpSpPr>
          <p:grpSpPr>
            <a:xfrm>
              <a:off x="9183168" y="3138810"/>
              <a:ext cx="1167510" cy="523044"/>
              <a:chOff x="472774" y="3243714"/>
              <a:chExt cx="1167510" cy="523044"/>
            </a:xfrm>
          </p:grpSpPr>
          <p:sp>
            <p:nvSpPr>
              <p:cNvPr id="96"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7" name="Group 96"/>
              <p:cNvGrpSpPr/>
              <p:nvPr/>
            </p:nvGrpSpPr>
            <p:grpSpPr>
              <a:xfrm>
                <a:off x="874646" y="3374563"/>
                <a:ext cx="363766" cy="261346"/>
                <a:chOff x="7433821" y="3915205"/>
                <a:chExt cx="154272" cy="110836"/>
              </a:xfrm>
              <a:solidFill>
                <a:schemeClr val="bg1"/>
              </a:solidFill>
            </p:grpSpPr>
            <p:sp>
              <p:nvSpPr>
                <p:cNvPr id="98"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cxnSp>
        <p:nvCxnSpPr>
          <p:cNvPr id="7" name="Straight Connector 6"/>
          <p:cNvCxnSpPr/>
          <p:nvPr/>
        </p:nvCxnSpPr>
        <p:spPr>
          <a:xfrm>
            <a:off x="541985" y="3528114"/>
            <a:ext cx="7709253"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533410" y="2941693"/>
            <a:ext cx="2025337" cy="615473"/>
            <a:chOff x="8704521" y="1712133"/>
            <a:chExt cx="2065949" cy="627814"/>
          </a:xfrm>
        </p:grpSpPr>
        <p:sp>
          <p:nvSpPr>
            <p:cNvPr id="101" name="TextBox 100"/>
            <p:cNvSpPr txBox="1"/>
            <p:nvPr/>
          </p:nvSpPr>
          <p:spPr>
            <a:xfrm>
              <a:off x="9101708" y="1712133"/>
              <a:ext cx="1668762" cy="627814"/>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Containers</a:t>
              </a:r>
            </a:p>
          </p:txBody>
        </p:sp>
        <p:sp>
          <p:nvSpPr>
            <p:cNvPr id="102" name="Freeform 17"/>
            <p:cNvSpPr>
              <a:spLocks noChangeAspect="1"/>
            </p:cNvSpPr>
            <p:nvPr/>
          </p:nvSpPr>
          <p:spPr bwMode="auto">
            <a:xfrm rot="16200000">
              <a:off x="8706467" y="1827451"/>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1455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2" presetClass="entr" presetSubtype="2" decel="100000" fill="hold" nodeType="withEffect">
                                  <p:stCondLst>
                                    <p:cond delay="300"/>
                                  </p:stCondLst>
                                  <p:childTnLst>
                                    <p:set>
                                      <p:cBhvr>
                                        <p:cTn id="13" dur="1" fill="hold">
                                          <p:stCondLst>
                                            <p:cond delay="0"/>
                                          </p:stCondLst>
                                        </p:cTn>
                                        <p:tgtEl>
                                          <p:spTgt spid="100"/>
                                        </p:tgtEl>
                                        <p:attrNameLst>
                                          <p:attrName>style.visibility</p:attrName>
                                        </p:attrNameLst>
                                      </p:cBhvr>
                                      <p:to>
                                        <p:strVal val="visible"/>
                                      </p:to>
                                    </p:set>
                                    <p:anim calcmode="lin" valueType="num">
                                      <p:cBhvr additive="base">
                                        <p:cTn id="14" dur="500" fill="hold"/>
                                        <p:tgtEl>
                                          <p:spTgt spid="100"/>
                                        </p:tgtEl>
                                        <p:attrNameLst>
                                          <p:attrName>ppt_x</p:attrName>
                                        </p:attrNameLst>
                                      </p:cBhvr>
                                      <p:tavLst>
                                        <p:tav tm="0">
                                          <p:val>
                                            <p:strVal val="1+#ppt_w/2"/>
                                          </p:val>
                                        </p:tav>
                                        <p:tav tm="100000">
                                          <p:val>
                                            <p:strVal val="#ppt_x"/>
                                          </p:val>
                                        </p:tav>
                                      </p:tavLst>
                                    </p:anim>
                                    <p:anim calcmode="lin" valueType="num">
                                      <p:cBhvr additive="base">
                                        <p:cTn id="15"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 name="Picture 119"/>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12509" y="2768791"/>
            <a:ext cx="2728372" cy="1003260"/>
          </a:xfrm>
          <a:prstGeom prst="rect">
            <a:avLst/>
          </a:prstGeom>
          <a:noFill/>
          <a:ln>
            <a:noFill/>
          </a:ln>
        </p:spPr>
      </p:pic>
      <p:sp>
        <p:nvSpPr>
          <p:cNvPr id="8" name="Freeform 5"/>
          <p:cNvSpPr>
            <a:spLocks noChangeAspect="1" noEditPoints="1"/>
          </p:cNvSpPr>
          <p:nvPr/>
        </p:nvSpPr>
        <p:spPr bwMode="auto">
          <a:xfrm>
            <a:off x="452343" y="4464566"/>
            <a:ext cx="7884181" cy="2101922"/>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452341" y="365125"/>
            <a:ext cx="10901459" cy="1325563"/>
          </a:xfrm>
        </p:spPr>
        <p:txBody>
          <a:bodyPr>
            <a:normAutofit/>
          </a:bodyPr>
          <a:lstStyle/>
          <a:p>
            <a:r>
              <a:rPr lang="en-US" dirty="0"/>
              <a:t>Containers can also run within a VM</a:t>
            </a:r>
          </a:p>
        </p:txBody>
      </p:sp>
      <p:sp>
        <p:nvSpPr>
          <p:cNvPr id="31" name="Rectangle 30"/>
          <p:cNvSpPr/>
          <p:nvPr/>
        </p:nvSpPr>
        <p:spPr bwMode="auto">
          <a:xfrm>
            <a:off x="452341" y="2768790"/>
            <a:ext cx="5073764"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Host </a:t>
            </a:r>
            <a:br>
              <a:rPr lang="en-US" sz="1961" b="1" dirty="0">
                <a:gradFill>
                  <a:gsLst>
                    <a:gs pos="0">
                      <a:srgbClr val="FFFFFF"/>
                    </a:gs>
                    <a:gs pos="100000">
                      <a:srgbClr val="FFFFFF"/>
                    </a:gs>
                  </a:gsLst>
                  <a:lin ang="5400000" scaled="0"/>
                </a:gradFill>
                <a:latin typeface="+mj-lt"/>
                <a:ea typeface="Segoe UI" pitchFamily="34" charset="0"/>
                <a:cs typeface="Segoe UI" pitchFamily="34" charset="0"/>
              </a:rPr>
            </a:b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System</a:t>
            </a:r>
          </a:p>
        </p:txBody>
      </p:sp>
      <p:cxnSp>
        <p:nvCxnSpPr>
          <p:cNvPr id="7" name="Straight Connector 6"/>
          <p:cNvCxnSpPr/>
          <p:nvPr/>
        </p:nvCxnSpPr>
        <p:spPr>
          <a:xfrm>
            <a:off x="541984" y="2967672"/>
            <a:ext cx="4894479"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8533410" y="1840362"/>
            <a:ext cx="1876130" cy="615473"/>
            <a:chOff x="8704521" y="1712133"/>
            <a:chExt cx="1913750" cy="627814"/>
          </a:xfrm>
        </p:grpSpPr>
        <p:sp>
          <p:nvSpPr>
            <p:cNvPr id="101" name="TextBox 100"/>
            <p:cNvSpPr txBox="1"/>
            <p:nvPr/>
          </p:nvSpPr>
          <p:spPr>
            <a:xfrm>
              <a:off x="9101708" y="1712133"/>
              <a:ext cx="1516563" cy="627814"/>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OS Image</a:t>
              </a:r>
            </a:p>
          </p:txBody>
        </p:sp>
        <p:sp>
          <p:nvSpPr>
            <p:cNvPr id="102" name="Freeform 17"/>
            <p:cNvSpPr>
              <a:spLocks noChangeAspect="1"/>
            </p:cNvSpPr>
            <p:nvPr/>
          </p:nvSpPr>
          <p:spPr bwMode="auto">
            <a:xfrm rot="16200000">
              <a:off x="8706467" y="1827451"/>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
        <p:nvSpPr>
          <p:cNvPr id="51" name="Rectangle 50"/>
          <p:cNvSpPr/>
          <p:nvPr/>
        </p:nvSpPr>
        <p:spPr bwMode="auto">
          <a:xfrm>
            <a:off x="452343" y="3837703"/>
            <a:ext cx="7888538" cy="561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sp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Hardware Virtualization</a:t>
            </a:r>
          </a:p>
        </p:txBody>
      </p:sp>
      <p:grpSp>
        <p:nvGrpSpPr>
          <p:cNvPr id="121" name="Group 120"/>
          <p:cNvGrpSpPr/>
          <p:nvPr/>
        </p:nvGrpSpPr>
        <p:grpSpPr>
          <a:xfrm>
            <a:off x="8533409" y="2746391"/>
            <a:ext cx="2062654" cy="941332"/>
            <a:chOff x="8704522" y="2618402"/>
            <a:chExt cx="2104015" cy="960208"/>
          </a:xfrm>
        </p:grpSpPr>
        <p:sp>
          <p:nvSpPr>
            <p:cNvPr id="122" name="TextBox 121"/>
            <p:cNvSpPr txBox="1"/>
            <p:nvPr/>
          </p:nvSpPr>
          <p:spPr>
            <a:xfrm>
              <a:off x="9101708" y="2618402"/>
              <a:ext cx="1706829" cy="960208"/>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Virtual </a:t>
              </a:r>
              <a:br>
                <a:rPr lang="en-US" sz="2353" b="1" dirty="0">
                  <a:gradFill>
                    <a:gsLst>
                      <a:gs pos="72277">
                        <a:schemeClr val="tx1"/>
                      </a:gs>
                      <a:gs pos="51000">
                        <a:schemeClr val="tx1"/>
                      </a:gs>
                    </a:gsLst>
                    <a:lin ang="5400000" scaled="0"/>
                  </a:gradFill>
                  <a:latin typeface="+mj-lt"/>
                </a:rPr>
              </a:br>
              <a:r>
                <a:rPr lang="en-US" sz="2353" b="1" dirty="0">
                  <a:gradFill>
                    <a:gsLst>
                      <a:gs pos="72277">
                        <a:schemeClr val="tx1"/>
                      </a:gs>
                      <a:gs pos="51000">
                        <a:schemeClr val="tx1"/>
                      </a:gs>
                    </a:gsLst>
                    <a:lin ang="5400000" scaled="0"/>
                  </a:gradFill>
                  <a:latin typeface="+mj-lt"/>
                </a:rPr>
                <a:t>machine(s)</a:t>
              </a:r>
            </a:p>
          </p:txBody>
        </p:sp>
        <p:sp>
          <p:nvSpPr>
            <p:cNvPr id="123"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
        <p:nvSpPr>
          <p:cNvPr id="125" name="Rectangle 124"/>
          <p:cNvSpPr/>
          <p:nvPr/>
        </p:nvSpPr>
        <p:spPr bwMode="auto">
          <a:xfrm>
            <a:off x="5615750" y="1686131"/>
            <a:ext cx="2725131" cy="1003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gradFill>
                  <a:gsLst>
                    <a:gs pos="0">
                      <a:srgbClr val="FFFFFF"/>
                    </a:gs>
                    <a:gs pos="100000">
                      <a:srgbClr val="FFFFFF"/>
                    </a:gs>
                  </a:gsLst>
                  <a:lin ang="5400000" scaled="0"/>
                </a:gradFill>
                <a:latin typeface="+mj-lt"/>
                <a:ea typeface="Segoe UI" pitchFamily="34" charset="0"/>
                <a:cs typeface="Segoe UI" pitchFamily="34" charset="0"/>
              </a:rPr>
              <a:t>Guest </a:t>
            </a:r>
            <a:br>
              <a:rPr lang="en-US" sz="1961" b="1" dirty="0">
                <a:gradFill>
                  <a:gsLst>
                    <a:gs pos="0">
                      <a:srgbClr val="FFFFFF"/>
                    </a:gs>
                    <a:gs pos="100000">
                      <a:srgbClr val="FFFFFF"/>
                    </a:gs>
                  </a:gsLst>
                  <a:lin ang="5400000" scaled="0"/>
                </a:gradFill>
                <a:latin typeface="+mj-lt"/>
                <a:ea typeface="Segoe UI" pitchFamily="34" charset="0"/>
                <a:cs typeface="Segoe UI" pitchFamily="34" charset="0"/>
              </a:rPr>
            </a:br>
            <a:r>
              <a:rPr lang="en-US" sz="1961" b="1" dirty="0">
                <a:gradFill>
                  <a:gsLst>
                    <a:gs pos="0">
                      <a:srgbClr val="FFFFFF"/>
                    </a:gs>
                    <a:gs pos="100000">
                      <a:srgbClr val="FFFFFF"/>
                    </a:gs>
                  </a:gsLst>
                  <a:lin ang="5400000" scaled="0"/>
                </a:gradFill>
                <a:latin typeface="+mj-lt"/>
                <a:ea typeface="Segoe UI" pitchFamily="34" charset="0"/>
                <a:cs typeface="Segoe UI" pitchFamily="34" charset="0"/>
              </a:rPr>
              <a:t>Operating System</a:t>
            </a:r>
          </a:p>
        </p:txBody>
      </p:sp>
      <p:grpSp>
        <p:nvGrpSpPr>
          <p:cNvPr id="128" name="Group 127"/>
          <p:cNvGrpSpPr>
            <a:grpSpLocks noChangeAspect="1"/>
          </p:cNvGrpSpPr>
          <p:nvPr/>
        </p:nvGrpSpPr>
        <p:grpSpPr>
          <a:xfrm>
            <a:off x="5709566" y="1412539"/>
            <a:ext cx="812883" cy="364171"/>
            <a:chOff x="472774" y="3243714"/>
            <a:chExt cx="1167510" cy="523044"/>
          </a:xfrm>
        </p:grpSpPr>
        <p:sp>
          <p:nvSpPr>
            <p:cNvPr id="149"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50" name="Group 149"/>
            <p:cNvGrpSpPr/>
            <p:nvPr/>
          </p:nvGrpSpPr>
          <p:grpSpPr>
            <a:xfrm>
              <a:off x="874646" y="3374563"/>
              <a:ext cx="363766" cy="261346"/>
              <a:chOff x="7433821" y="3915205"/>
              <a:chExt cx="154272" cy="110836"/>
            </a:xfrm>
            <a:solidFill>
              <a:schemeClr val="bg1"/>
            </a:solidFill>
          </p:grpSpPr>
          <p:sp>
            <p:nvSpPr>
              <p:cNvPr id="151"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29" name="Group 128"/>
          <p:cNvGrpSpPr>
            <a:grpSpLocks noChangeAspect="1"/>
          </p:cNvGrpSpPr>
          <p:nvPr/>
        </p:nvGrpSpPr>
        <p:grpSpPr>
          <a:xfrm>
            <a:off x="6571874" y="1412539"/>
            <a:ext cx="812883" cy="364171"/>
            <a:chOff x="472774" y="3243714"/>
            <a:chExt cx="1167510" cy="523044"/>
          </a:xfrm>
        </p:grpSpPr>
        <p:sp>
          <p:nvSpPr>
            <p:cNvPr id="145"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46" name="Group 145"/>
            <p:cNvGrpSpPr/>
            <p:nvPr/>
          </p:nvGrpSpPr>
          <p:grpSpPr>
            <a:xfrm>
              <a:off x="874646" y="3374563"/>
              <a:ext cx="363766" cy="261346"/>
              <a:chOff x="7433821" y="3915205"/>
              <a:chExt cx="154272" cy="110836"/>
            </a:xfrm>
            <a:solidFill>
              <a:schemeClr val="bg1"/>
            </a:solidFill>
          </p:grpSpPr>
          <p:sp>
            <p:nvSpPr>
              <p:cNvPr id="147"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30" name="Group 129"/>
          <p:cNvGrpSpPr>
            <a:grpSpLocks noChangeAspect="1"/>
          </p:cNvGrpSpPr>
          <p:nvPr/>
        </p:nvGrpSpPr>
        <p:grpSpPr>
          <a:xfrm>
            <a:off x="7434183" y="1412539"/>
            <a:ext cx="812883" cy="364171"/>
            <a:chOff x="472774" y="3243714"/>
            <a:chExt cx="1167510" cy="523044"/>
          </a:xfrm>
        </p:grpSpPr>
        <p:sp>
          <p:nvSpPr>
            <p:cNvPr id="141"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42" name="Group 141"/>
            <p:cNvGrpSpPr/>
            <p:nvPr/>
          </p:nvGrpSpPr>
          <p:grpSpPr>
            <a:xfrm>
              <a:off x="874646" y="3374563"/>
              <a:ext cx="363766" cy="261346"/>
              <a:chOff x="7433821" y="3915205"/>
              <a:chExt cx="154272" cy="110836"/>
            </a:xfrm>
            <a:solidFill>
              <a:schemeClr val="bg1"/>
            </a:solidFill>
          </p:grpSpPr>
          <p:sp>
            <p:nvSpPr>
              <p:cNvPr id="14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cxnSp>
        <p:nvCxnSpPr>
          <p:cNvPr id="127" name="Straight Connector 126"/>
          <p:cNvCxnSpPr/>
          <p:nvPr/>
        </p:nvCxnSpPr>
        <p:spPr>
          <a:xfrm>
            <a:off x="5705393" y="1885013"/>
            <a:ext cx="254584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4" name="Group 153"/>
          <p:cNvGrpSpPr>
            <a:grpSpLocks noChangeAspect="1"/>
          </p:cNvGrpSpPr>
          <p:nvPr/>
        </p:nvGrpSpPr>
        <p:grpSpPr>
          <a:xfrm>
            <a:off x="816470" y="2495197"/>
            <a:ext cx="812883" cy="364171"/>
            <a:chOff x="472774" y="3243714"/>
            <a:chExt cx="1167510" cy="523044"/>
          </a:xfrm>
        </p:grpSpPr>
        <p:sp>
          <p:nvSpPr>
            <p:cNvPr id="165"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66" name="Group 165"/>
            <p:cNvGrpSpPr/>
            <p:nvPr/>
          </p:nvGrpSpPr>
          <p:grpSpPr>
            <a:xfrm>
              <a:off x="874646" y="3374563"/>
              <a:ext cx="363766" cy="261346"/>
              <a:chOff x="7433821" y="3915205"/>
              <a:chExt cx="154272" cy="110836"/>
            </a:xfrm>
            <a:solidFill>
              <a:schemeClr val="bg1"/>
            </a:solidFill>
          </p:grpSpPr>
          <p:sp>
            <p:nvSpPr>
              <p:cNvPr id="167"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55" name="Group 154"/>
          <p:cNvGrpSpPr>
            <a:grpSpLocks noChangeAspect="1"/>
          </p:cNvGrpSpPr>
          <p:nvPr/>
        </p:nvGrpSpPr>
        <p:grpSpPr>
          <a:xfrm>
            <a:off x="1699626" y="2495197"/>
            <a:ext cx="812883" cy="364171"/>
            <a:chOff x="472774" y="3243714"/>
            <a:chExt cx="1167510" cy="523044"/>
          </a:xfrm>
        </p:grpSpPr>
        <p:sp>
          <p:nvSpPr>
            <p:cNvPr id="161"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62" name="Group 161"/>
            <p:cNvGrpSpPr/>
            <p:nvPr/>
          </p:nvGrpSpPr>
          <p:grpSpPr>
            <a:xfrm>
              <a:off x="874646" y="3374563"/>
              <a:ext cx="363766" cy="261346"/>
              <a:chOff x="7433821" y="3915205"/>
              <a:chExt cx="154272" cy="110836"/>
            </a:xfrm>
            <a:solidFill>
              <a:schemeClr val="bg1"/>
            </a:solidFill>
          </p:grpSpPr>
          <p:sp>
            <p:nvSpPr>
              <p:cNvPr id="163"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56" name="Group 155"/>
          <p:cNvGrpSpPr>
            <a:grpSpLocks noChangeAspect="1"/>
          </p:cNvGrpSpPr>
          <p:nvPr/>
        </p:nvGrpSpPr>
        <p:grpSpPr>
          <a:xfrm>
            <a:off x="2582783" y="2495197"/>
            <a:ext cx="812883" cy="364171"/>
            <a:chOff x="472774" y="3243714"/>
            <a:chExt cx="1167510" cy="523044"/>
          </a:xfrm>
        </p:grpSpPr>
        <p:sp>
          <p:nvSpPr>
            <p:cNvPr id="157"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58" name="Group 157"/>
            <p:cNvGrpSpPr/>
            <p:nvPr/>
          </p:nvGrpSpPr>
          <p:grpSpPr>
            <a:xfrm>
              <a:off x="874646" y="3374563"/>
              <a:ext cx="363766" cy="261346"/>
              <a:chOff x="7433821" y="3915205"/>
              <a:chExt cx="154272" cy="110836"/>
            </a:xfrm>
            <a:solidFill>
              <a:schemeClr val="bg1"/>
            </a:solidFill>
          </p:grpSpPr>
          <p:sp>
            <p:nvSpPr>
              <p:cNvPr id="159"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71" name="Group 170"/>
          <p:cNvGrpSpPr>
            <a:grpSpLocks noChangeAspect="1"/>
          </p:cNvGrpSpPr>
          <p:nvPr/>
        </p:nvGrpSpPr>
        <p:grpSpPr>
          <a:xfrm>
            <a:off x="3465939" y="2495197"/>
            <a:ext cx="812883" cy="364171"/>
            <a:chOff x="472774" y="3243714"/>
            <a:chExt cx="1167510" cy="523044"/>
          </a:xfrm>
        </p:grpSpPr>
        <p:sp>
          <p:nvSpPr>
            <p:cNvPr id="177"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8" name="Group 177"/>
            <p:cNvGrpSpPr/>
            <p:nvPr/>
          </p:nvGrpSpPr>
          <p:grpSpPr>
            <a:xfrm>
              <a:off x="874646" y="3374563"/>
              <a:ext cx="363766" cy="261346"/>
              <a:chOff x="7433821" y="3915205"/>
              <a:chExt cx="154272" cy="110836"/>
            </a:xfrm>
            <a:solidFill>
              <a:schemeClr val="bg1"/>
            </a:solidFill>
          </p:grpSpPr>
          <p:sp>
            <p:nvSpPr>
              <p:cNvPr id="179"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grpSp>
        <p:nvGrpSpPr>
          <p:cNvPr id="172" name="Group 171"/>
          <p:cNvGrpSpPr>
            <a:grpSpLocks noChangeAspect="1"/>
          </p:cNvGrpSpPr>
          <p:nvPr/>
        </p:nvGrpSpPr>
        <p:grpSpPr>
          <a:xfrm>
            <a:off x="4349096" y="2495197"/>
            <a:ext cx="812883" cy="364171"/>
            <a:chOff x="472774" y="3243714"/>
            <a:chExt cx="1167510" cy="523044"/>
          </a:xfrm>
        </p:grpSpPr>
        <p:sp>
          <p:nvSpPr>
            <p:cNvPr id="173" name="Freeform 9"/>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74" name="Group 173"/>
            <p:cNvGrpSpPr/>
            <p:nvPr/>
          </p:nvGrpSpPr>
          <p:grpSpPr>
            <a:xfrm>
              <a:off x="874646" y="3374563"/>
              <a:ext cx="363766" cy="261346"/>
              <a:chOff x="7433821" y="3915205"/>
              <a:chExt cx="154272" cy="110836"/>
            </a:xfrm>
            <a:solidFill>
              <a:schemeClr val="bg1"/>
            </a:solidFill>
          </p:grpSpPr>
          <p:sp>
            <p:nvSpPr>
              <p:cNvPr id="175" name="Freeform 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sp>
        <p:nvSpPr>
          <p:cNvPr id="187" name="Freeform 17"/>
          <p:cNvSpPr>
            <a:spLocks noChangeAspect="1"/>
          </p:cNvSpPr>
          <p:nvPr/>
        </p:nvSpPr>
        <p:spPr bwMode="auto">
          <a:xfrm rot="5400000" flipH="1">
            <a:off x="5138636" y="1452622"/>
            <a:ext cx="385562" cy="3893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nvGrpSpPr>
          <p:cNvPr id="17" name="Group 16"/>
          <p:cNvGrpSpPr/>
          <p:nvPr/>
        </p:nvGrpSpPr>
        <p:grpSpPr>
          <a:xfrm>
            <a:off x="3447343" y="1339571"/>
            <a:ext cx="1635958" cy="1002950"/>
            <a:chOff x="3516469" y="1183372"/>
            <a:chExt cx="1668762" cy="1023061"/>
          </a:xfrm>
        </p:grpSpPr>
        <p:sp>
          <p:nvSpPr>
            <p:cNvPr id="186" name="TextBox 185"/>
            <p:cNvSpPr txBox="1"/>
            <p:nvPr/>
          </p:nvSpPr>
          <p:spPr>
            <a:xfrm>
              <a:off x="3516469" y="1183372"/>
              <a:ext cx="1668762" cy="627814"/>
            </a:xfrm>
            <a:prstGeom prst="rect">
              <a:avLst/>
            </a:prstGeom>
            <a:noFill/>
          </p:spPr>
          <p:txBody>
            <a:bodyPr wrap="none" lIns="179259" tIns="143407" rIns="179259" bIns="143407" rtlCol="0">
              <a:spAutoFit/>
            </a:bodyPr>
            <a:lstStyle/>
            <a:p>
              <a:pPr defTabSz="914192">
                <a:lnSpc>
                  <a:spcPct val="90000"/>
                </a:lnSpc>
                <a:spcAft>
                  <a:spcPts val="588"/>
                </a:spcAft>
              </a:pPr>
              <a:r>
                <a:rPr lang="en-US" sz="2353" b="1" dirty="0">
                  <a:gradFill>
                    <a:gsLst>
                      <a:gs pos="72277">
                        <a:schemeClr val="tx1"/>
                      </a:gs>
                      <a:gs pos="51000">
                        <a:schemeClr val="tx1"/>
                      </a:gs>
                    </a:gsLst>
                    <a:lin ang="5400000" scaled="0"/>
                  </a:gradFill>
                  <a:latin typeface="+mj-lt"/>
                </a:rPr>
                <a:t>Containers</a:t>
              </a:r>
            </a:p>
          </p:txBody>
        </p:sp>
        <p:sp>
          <p:nvSpPr>
            <p:cNvPr id="188" name="Freeform 17"/>
            <p:cNvSpPr>
              <a:spLocks noChangeAspect="1"/>
            </p:cNvSpPr>
            <p:nvPr/>
          </p:nvSpPr>
          <p:spPr bwMode="auto">
            <a:xfrm rot="10800000" flipH="1">
              <a:off x="3709386" y="1809247"/>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9287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20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par>
                                <p:cTn id="19" presetID="10" presetClass="entr" presetSubtype="0" fill="hold" nodeType="withEffect">
                                  <p:stCondLst>
                                    <p:cond delay="300"/>
                                  </p:stCondLst>
                                  <p:childTnLst>
                                    <p:set>
                                      <p:cBhvr>
                                        <p:cTn id="20" dur="1" fill="hold">
                                          <p:stCondLst>
                                            <p:cond delay="0"/>
                                          </p:stCondLst>
                                        </p:cTn>
                                        <p:tgtEl>
                                          <p:spTgt spid="155"/>
                                        </p:tgtEl>
                                        <p:attrNameLst>
                                          <p:attrName>style.visibility</p:attrName>
                                        </p:attrNameLst>
                                      </p:cBhvr>
                                      <p:to>
                                        <p:strVal val="visible"/>
                                      </p:to>
                                    </p:set>
                                    <p:animEffect transition="in" filter="fade">
                                      <p:cBhvr>
                                        <p:cTn id="21" dur="500"/>
                                        <p:tgtEl>
                                          <p:spTgt spid="155"/>
                                        </p:tgtEl>
                                      </p:cBhvr>
                                    </p:animEffect>
                                  </p:childTnLst>
                                </p:cTn>
                              </p:par>
                              <p:par>
                                <p:cTn id="22" presetID="10" presetClass="entr" presetSubtype="0" fill="hold" nodeType="withEffect">
                                  <p:stCondLst>
                                    <p:cond delay="40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par>
                                <p:cTn id="25" presetID="10" presetClass="entr" presetSubtype="0" fill="hold" nodeType="withEffect">
                                  <p:stCondLst>
                                    <p:cond delay="50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nodeType="withEffect">
                                  <p:stCondLst>
                                    <p:cond delay="600"/>
                                  </p:stCondLst>
                                  <p:childTnLst>
                                    <p:set>
                                      <p:cBhvr>
                                        <p:cTn id="29" dur="1" fill="hold">
                                          <p:stCondLst>
                                            <p:cond delay="0"/>
                                          </p:stCondLst>
                                        </p:cTn>
                                        <p:tgtEl>
                                          <p:spTgt spid="172"/>
                                        </p:tgtEl>
                                        <p:attrNameLst>
                                          <p:attrName>style.visibility</p:attrName>
                                        </p:attrNameLst>
                                      </p:cBhvr>
                                      <p:to>
                                        <p:strVal val="visible"/>
                                      </p:to>
                                    </p:set>
                                    <p:animEffect transition="in" filter="fade">
                                      <p:cBhvr>
                                        <p:cTn id="30" dur="500"/>
                                        <p:tgtEl>
                                          <p:spTgt spid="172"/>
                                        </p:tgtEl>
                                      </p:cBhvr>
                                    </p:animEffect>
                                  </p:childTnLst>
                                </p:cTn>
                              </p:par>
                              <p:par>
                                <p:cTn id="31" presetID="10" presetClass="entr" presetSubtype="0" fill="hold" nodeType="withEffect">
                                  <p:stCondLst>
                                    <p:cond delay="6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par>
                                <p:cTn id="39" presetID="2" presetClass="entr" presetSubtype="2" decel="100000" fill="hold" nodeType="withEffect">
                                  <p:stCondLst>
                                    <p:cond delay="300"/>
                                  </p:stCondLst>
                                  <p:childTnLst>
                                    <p:set>
                                      <p:cBhvr>
                                        <p:cTn id="40" dur="1" fill="hold">
                                          <p:stCondLst>
                                            <p:cond delay="0"/>
                                          </p:stCondLst>
                                        </p:cTn>
                                        <p:tgtEl>
                                          <p:spTgt spid="121"/>
                                        </p:tgtEl>
                                        <p:attrNameLst>
                                          <p:attrName>style.visibility</p:attrName>
                                        </p:attrNameLst>
                                      </p:cBhvr>
                                      <p:to>
                                        <p:strVal val="visible"/>
                                      </p:to>
                                    </p:set>
                                    <p:anim calcmode="lin" valueType="num">
                                      <p:cBhvr additive="base">
                                        <p:cTn id="41" dur="500" fill="hold"/>
                                        <p:tgtEl>
                                          <p:spTgt spid="121"/>
                                        </p:tgtEl>
                                        <p:attrNameLst>
                                          <p:attrName>ppt_x</p:attrName>
                                        </p:attrNameLst>
                                      </p:cBhvr>
                                      <p:tavLst>
                                        <p:tav tm="0">
                                          <p:val>
                                            <p:strVal val="1+#ppt_w/2"/>
                                          </p:val>
                                        </p:tav>
                                        <p:tav tm="100000">
                                          <p:val>
                                            <p:strVal val="#ppt_x"/>
                                          </p:val>
                                        </p:tav>
                                      </p:tavLst>
                                    </p:anim>
                                    <p:anim calcmode="lin" valueType="num">
                                      <p:cBhvr additive="base">
                                        <p:cTn id="42" dur="500" fill="hold"/>
                                        <p:tgtEl>
                                          <p:spTgt spid="121"/>
                                        </p:tgtEl>
                                        <p:attrNameLst>
                                          <p:attrName>ppt_y</p:attrName>
                                        </p:attrNameLst>
                                      </p:cBhvr>
                                      <p:tavLst>
                                        <p:tav tm="0">
                                          <p:val>
                                            <p:strVal val="#ppt_y"/>
                                          </p:val>
                                        </p:tav>
                                        <p:tav tm="100000">
                                          <p:val>
                                            <p:strVal val="#ppt_y"/>
                                          </p:val>
                                        </p:tav>
                                      </p:tavLst>
                                    </p:anim>
                                  </p:childTnLst>
                                </p:cTn>
                              </p:par>
                            </p:childTnLst>
                          </p:cTn>
                        </p:par>
                        <p:par>
                          <p:cTn id="43" fill="hold">
                            <p:stCondLst>
                              <p:cond delay="800"/>
                            </p:stCondLst>
                            <p:childTnLst>
                              <p:par>
                                <p:cTn id="44" presetID="10" presetClass="entr" presetSubtype="0" fill="hold" grpId="0" nodeType="after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500"/>
                                        <p:tgtEl>
                                          <p:spTgt spid="125"/>
                                        </p:tgtEl>
                                      </p:cBhvr>
                                    </p:animEffect>
                                  </p:childTnLst>
                                </p:cTn>
                              </p:par>
                              <p:par>
                                <p:cTn id="47" presetID="2" presetClass="entr" presetSubtype="2" decel="100000" fill="hold" nodeType="withEffect">
                                  <p:stCondLst>
                                    <p:cond delay="300"/>
                                  </p:stCondLst>
                                  <p:childTnLst>
                                    <p:set>
                                      <p:cBhvr>
                                        <p:cTn id="48" dur="1" fill="hold">
                                          <p:stCondLst>
                                            <p:cond delay="0"/>
                                          </p:stCondLst>
                                        </p:cTn>
                                        <p:tgtEl>
                                          <p:spTgt spid="100"/>
                                        </p:tgtEl>
                                        <p:attrNameLst>
                                          <p:attrName>style.visibility</p:attrName>
                                        </p:attrNameLst>
                                      </p:cBhvr>
                                      <p:to>
                                        <p:strVal val="visible"/>
                                      </p:to>
                                    </p:set>
                                    <p:anim calcmode="lin" valueType="num">
                                      <p:cBhvr additive="base">
                                        <p:cTn id="49" dur="500" fill="hold"/>
                                        <p:tgtEl>
                                          <p:spTgt spid="100"/>
                                        </p:tgtEl>
                                        <p:attrNameLst>
                                          <p:attrName>ppt_x</p:attrName>
                                        </p:attrNameLst>
                                      </p:cBhvr>
                                      <p:tavLst>
                                        <p:tav tm="0">
                                          <p:val>
                                            <p:strVal val="1+#ppt_w/2"/>
                                          </p:val>
                                        </p:tav>
                                        <p:tav tm="100000">
                                          <p:val>
                                            <p:strVal val="#ppt_x"/>
                                          </p:val>
                                        </p:tav>
                                      </p:tavLst>
                                    </p:anim>
                                    <p:anim calcmode="lin" valueType="num">
                                      <p:cBhvr additive="base">
                                        <p:cTn id="50" dur="500" fill="hold"/>
                                        <p:tgtEl>
                                          <p:spTgt spid="100"/>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7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500"/>
                                        <p:tgtEl>
                                          <p:spTgt spid="127"/>
                                        </p:tgtEl>
                                      </p:cBhvr>
                                    </p:animEffect>
                                  </p:childTnLst>
                                </p:cTn>
                              </p:par>
                              <p:par>
                                <p:cTn id="54" presetID="10" presetClass="entr" presetSubtype="0" fill="hold" nodeType="withEffect">
                                  <p:stCondLst>
                                    <p:cond delay="90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187"/>
                                        </p:tgtEl>
                                        <p:attrNameLst>
                                          <p:attrName>style.visibility</p:attrName>
                                        </p:attrNameLst>
                                      </p:cBhvr>
                                      <p:to>
                                        <p:strVal val="visible"/>
                                      </p:to>
                                    </p:set>
                                    <p:animEffect transition="in" filter="fade">
                                      <p:cBhvr>
                                        <p:cTn id="59" dur="500"/>
                                        <p:tgtEl>
                                          <p:spTgt spid="187"/>
                                        </p:tgtEl>
                                      </p:cBhvr>
                                    </p:animEffect>
                                  </p:childTnLst>
                                </p:cTn>
                              </p:par>
                              <p:par>
                                <p:cTn id="60" presetID="10" presetClass="entr" presetSubtype="0" fill="hold" nodeType="withEffect">
                                  <p:stCondLst>
                                    <p:cond delay="1000"/>
                                  </p:stCondLst>
                                  <p:childTnLst>
                                    <p:set>
                                      <p:cBhvr>
                                        <p:cTn id="61" dur="1" fill="hold">
                                          <p:stCondLst>
                                            <p:cond delay="0"/>
                                          </p:stCondLst>
                                        </p:cTn>
                                        <p:tgtEl>
                                          <p:spTgt spid="129"/>
                                        </p:tgtEl>
                                        <p:attrNameLst>
                                          <p:attrName>style.visibility</p:attrName>
                                        </p:attrNameLst>
                                      </p:cBhvr>
                                      <p:to>
                                        <p:strVal val="visible"/>
                                      </p:to>
                                    </p:set>
                                    <p:animEffect transition="in" filter="fade">
                                      <p:cBhvr>
                                        <p:cTn id="62" dur="500"/>
                                        <p:tgtEl>
                                          <p:spTgt spid="129"/>
                                        </p:tgtEl>
                                      </p:cBhvr>
                                    </p:animEffect>
                                  </p:childTnLst>
                                </p:cTn>
                              </p:par>
                              <p:par>
                                <p:cTn id="63" presetID="10" presetClass="entr" presetSubtype="0" fill="hold" nodeType="withEffect">
                                  <p:stCondLst>
                                    <p:cond delay="110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1" grpId="0" animBg="1"/>
      <p:bldP spid="125" grpId="0" animBg="1"/>
      <p:bldP spid="18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567178"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chemeClr val="bg1"/>
                </a:solidFill>
              </a:rPr>
              <a:t>Server</a:t>
            </a:r>
          </a:p>
        </p:txBody>
      </p:sp>
      <p:sp>
        <p:nvSpPr>
          <p:cNvPr id="7" name="Rectangle 6"/>
          <p:cNvSpPr/>
          <p:nvPr/>
        </p:nvSpPr>
        <p:spPr>
          <a:xfrm>
            <a:off x="567178"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Host OS</a:t>
            </a:r>
          </a:p>
        </p:txBody>
      </p:sp>
      <p:sp>
        <p:nvSpPr>
          <p:cNvPr id="8" name="Rectangle 7"/>
          <p:cNvSpPr/>
          <p:nvPr/>
        </p:nvSpPr>
        <p:spPr>
          <a:xfrm>
            <a:off x="567178" y="5250214"/>
            <a:ext cx="4806307" cy="48063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Hypervisor</a:t>
            </a:r>
          </a:p>
        </p:txBody>
      </p:sp>
      <p:sp>
        <p:nvSpPr>
          <p:cNvPr id="10" name="Rectangle 9"/>
          <p:cNvSpPr/>
          <p:nvPr/>
        </p:nvSpPr>
        <p:spPr>
          <a:xfrm>
            <a:off x="6487102" y="6211475"/>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chemeClr val="bg1"/>
                </a:solidFill>
              </a:rPr>
              <a:t>Server</a:t>
            </a:r>
          </a:p>
        </p:txBody>
      </p:sp>
      <p:sp>
        <p:nvSpPr>
          <p:cNvPr id="11" name="Rectangle 10"/>
          <p:cNvSpPr/>
          <p:nvPr/>
        </p:nvSpPr>
        <p:spPr>
          <a:xfrm>
            <a:off x="6487102" y="5730844"/>
            <a:ext cx="4806307" cy="4806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Host OS</a:t>
            </a:r>
          </a:p>
        </p:txBody>
      </p:sp>
      <p:sp>
        <p:nvSpPr>
          <p:cNvPr id="12" name="Rectangle 11"/>
          <p:cNvSpPr/>
          <p:nvPr/>
        </p:nvSpPr>
        <p:spPr>
          <a:xfrm>
            <a:off x="6487102" y="5250214"/>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Docker Engine</a:t>
            </a:r>
          </a:p>
        </p:txBody>
      </p:sp>
      <p:sp>
        <p:nvSpPr>
          <p:cNvPr id="13" name="Rectangle 12"/>
          <p:cNvSpPr/>
          <p:nvPr/>
        </p:nvSpPr>
        <p:spPr>
          <a:xfrm>
            <a:off x="567179"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4" name="Rectangle 13"/>
          <p:cNvSpPr/>
          <p:nvPr/>
        </p:nvSpPr>
        <p:spPr>
          <a:xfrm>
            <a:off x="2433157"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5" name="Rectangle 14"/>
          <p:cNvSpPr/>
          <p:nvPr/>
        </p:nvSpPr>
        <p:spPr>
          <a:xfrm>
            <a:off x="4299134" y="2592610"/>
            <a:ext cx="1074351" cy="265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Guest OS</a:t>
            </a:r>
          </a:p>
        </p:txBody>
      </p:sp>
      <p:sp>
        <p:nvSpPr>
          <p:cNvPr id="16" name="Rectangle 15"/>
          <p:cNvSpPr/>
          <p:nvPr/>
        </p:nvSpPr>
        <p:spPr>
          <a:xfrm>
            <a:off x="567180" y="1800983"/>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endParaRPr lang="en-US" kern="0" dirty="0">
              <a:solidFill>
                <a:sysClr val="windowText" lastClr="000000"/>
              </a:solidFill>
            </a:endParaRPr>
          </a:p>
        </p:txBody>
      </p:sp>
      <p:sp>
        <p:nvSpPr>
          <p:cNvPr id="18" name="Rectangle 17"/>
          <p:cNvSpPr/>
          <p:nvPr/>
        </p:nvSpPr>
        <p:spPr>
          <a:xfrm>
            <a:off x="2430797" y="1800979"/>
            <a:ext cx="1075923" cy="791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p>
        </p:txBody>
      </p:sp>
      <p:sp>
        <p:nvSpPr>
          <p:cNvPr id="19" name="Rectangle 18"/>
          <p:cNvSpPr/>
          <p:nvPr/>
        </p:nvSpPr>
        <p:spPr>
          <a:xfrm>
            <a:off x="4297563" y="1800982"/>
            <a:ext cx="1075923" cy="79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sz="1600" kern="0" dirty="0">
                <a:solidFill>
                  <a:sysClr val="windowText" lastClr="000000"/>
                </a:solidFill>
              </a:rPr>
              <a:t>Bins/Libs</a:t>
            </a:r>
          </a:p>
        </p:txBody>
      </p:sp>
      <p:sp>
        <p:nvSpPr>
          <p:cNvPr id="20" name="Rectangle 19"/>
          <p:cNvSpPr/>
          <p:nvPr/>
        </p:nvSpPr>
        <p:spPr>
          <a:xfrm>
            <a:off x="562459" y="246001"/>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A</a:t>
            </a:r>
          </a:p>
        </p:txBody>
      </p:sp>
      <p:sp>
        <p:nvSpPr>
          <p:cNvPr id="21" name="Rectangle 20"/>
          <p:cNvSpPr/>
          <p:nvPr/>
        </p:nvSpPr>
        <p:spPr>
          <a:xfrm>
            <a:off x="242450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A’</a:t>
            </a:r>
          </a:p>
        </p:txBody>
      </p:sp>
      <p:sp>
        <p:nvSpPr>
          <p:cNvPr id="22" name="Rectangle 21"/>
          <p:cNvSpPr/>
          <p:nvPr/>
        </p:nvSpPr>
        <p:spPr>
          <a:xfrm>
            <a:off x="4297563" y="260138"/>
            <a:ext cx="1075923" cy="15549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App B</a:t>
            </a:r>
          </a:p>
        </p:txBody>
      </p:sp>
      <p:sp>
        <p:nvSpPr>
          <p:cNvPr id="24" name="Rectangle 23"/>
          <p:cNvSpPr/>
          <p:nvPr/>
        </p:nvSpPr>
        <p:spPr>
          <a:xfrm>
            <a:off x="6487104" y="4939218"/>
            <a:ext cx="1148172" cy="3015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Bins/Libs</a:t>
            </a:r>
          </a:p>
        </p:txBody>
      </p:sp>
      <p:sp>
        <p:nvSpPr>
          <p:cNvPr id="25" name="Rectangle 24"/>
          <p:cNvSpPr/>
          <p:nvPr/>
        </p:nvSpPr>
        <p:spPr>
          <a:xfrm>
            <a:off x="7776636" y="4939218"/>
            <a:ext cx="3516772"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r>
              <a:rPr lang="en-US" kern="0" dirty="0">
                <a:solidFill>
                  <a:sysClr val="windowText" lastClr="000000"/>
                </a:solidFill>
              </a:rPr>
              <a:t>Bins/Libs</a:t>
            </a:r>
          </a:p>
        </p:txBody>
      </p:sp>
      <p:sp>
        <p:nvSpPr>
          <p:cNvPr id="26" name="Rectangle 25"/>
          <p:cNvSpPr/>
          <p:nvPr/>
        </p:nvSpPr>
        <p:spPr>
          <a:xfrm>
            <a:off x="6487103" y="3506750"/>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A</a:t>
            </a:r>
          </a:p>
        </p:txBody>
      </p:sp>
      <p:sp>
        <p:nvSpPr>
          <p:cNvPr id="28" name="Rectangle 27"/>
          <p:cNvSpPr/>
          <p:nvPr/>
        </p:nvSpPr>
        <p:spPr>
          <a:xfrm>
            <a:off x="7194698" y="3511461"/>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A’</a:t>
            </a:r>
          </a:p>
        </p:txBody>
      </p:sp>
      <p:sp>
        <p:nvSpPr>
          <p:cNvPr id="29" name="Rectangle 28"/>
          <p:cNvSpPr/>
          <p:nvPr/>
        </p:nvSpPr>
        <p:spPr>
          <a:xfrm>
            <a:off x="7776638" y="3506749"/>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0" name="Rectangle 29"/>
          <p:cNvSpPr/>
          <p:nvPr/>
        </p:nvSpPr>
        <p:spPr>
          <a:xfrm>
            <a:off x="8358577" y="3506748"/>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1" name="Rectangle 30"/>
          <p:cNvSpPr/>
          <p:nvPr/>
        </p:nvSpPr>
        <p:spPr>
          <a:xfrm>
            <a:off x="9030050" y="3506747"/>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2" name="Rectangle 31"/>
          <p:cNvSpPr/>
          <p:nvPr/>
        </p:nvSpPr>
        <p:spPr>
          <a:xfrm>
            <a:off x="9611988"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3" name="Rectangle 32"/>
          <p:cNvSpPr/>
          <p:nvPr/>
        </p:nvSpPr>
        <p:spPr>
          <a:xfrm>
            <a:off x="10260680" y="3506746"/>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4" name="Rectangle 33"/>
          <p:cNvSpPr/>
          <p:nvPr/>
        </p:nvSpPr>
        <p:spPr>
          <a:xfrm>
            <a:off x="10842621" y="3506745"/>
            <a:ext cx="441363" cy="14277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896386">
              <a:defRPr/>
            </a:pPr>
            <a:r>
              <a:rPr lang="en-US" kern="0" dirty="0">
                <a:solidFill>
                  <a:sysClr val="windowText" lastClr="000000"/>
                </a:solidFill>
              </a:rPr>
              <a:t>App B’</a:t>
            </a:r>
          </a:p>
        </p:txBody>
      </p:sp>
      <p:sp>
        <p:nvSpPr>
          <p:cNvPr id="35" name="TextBox 34"/>
          <p:cNvSpPr txBox="1"/>
          <p:nvPr/>
        </p:nvSpPr>
        <p:spPr>
          <a:xfrm>
            <a:off x="6391289" y="670087"/>
            <a:ext cx="5202120" cy="1754326"/>
          </a:xfrm>
          <a:prstGeom prst="rect">
            <a:avLst/>
          </a:prstGeom>
          <a:noFill/>
        </p:spPr>
        <p:txBody>
          <a:bodyPr wrap="square" rtlCol="0">
            <a:spAutoFit/>
          </a:bodyPr>
          <a:lstStyle/>
          <a:p>
            <a:pPr defTabSz="896386">
              <a:defRPr/>
            </a:pPr>
            <a:r>
              <a:rPr lang="en-US" sz="3600" kern="0" dirty="0">
                <a:solidFill>
                  <a:sysClr val="windowText" lastClr="000000"/>
                </a:solidFill>
              </a:rPr>
              <a:t>Containers are isolated, but share OS and, where appropriate, bins/libraries</a:t>
            </a:r>
          </a:p>
        </p:txBody>
      </p:sp>
    </p:spTree>
    <p:extLst>
      <p:ext uri="{BB962C8B-B14F-4D97-AF65-F5344CB8AC3E}">
        <p14:creationId xmlns:p14="http://schemas.microsoft.com/office/powerpoint/2010/main" val="960914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233614" y="213755"/>
            <a:ext cx="6274974" cy="3021313"/>
            <a:chOff x="233614" y="213755"/>
            <a:chExt cx="6274974" cy="3021313"/>
          </a:xfrm>
        </p:grpSpPr>
        <p:sp>
          <p:nvSpPr>
            <p:cNvPr id="31" name="Rectangle 37"/>
            <p:cNvSpPr>
              <a:spLocks noChangeArrowheads="1"/>
            </p:cNvSpPr>
            <p:nvPr/>
          </p:nvSpPr>
          <p:spPr bwMode="auto">
            <a:xfrm>
              <a:off x="233614" y="213755"/>
              <a:ext cx="1792850" cy="3021313"/>
            </a:xfrm>
            <a:prstGeom prst="rect">
              <a:avLst/>
            </a:prstGeom>
            <a:solidFill>
              <a:schemeClr val="accent2"/>
            </a:solidFill>
            <a:ln>
              <a:noFill/>
            </a:ln>
          </p:spPr>
          <p:txBody>
            <a:bodyPr vert="horz" wrap="square" lIns="74241" tIns="37089" rIns="74241" bIns="37089" numCol="1" anchor="ctr" anchorCtr="0" compatLnSpc="1">
              <a:prstTxWarp prst="textNoShape">
                <a:avLst/>
              </a:prstTxWarp>
            </a:bodyPr>
            <a:lstStyle/>
            <a:p>
              <a:pPr defTabSz="890078" fontAlgn="base">
                <a:lnSpc>
                  <a:spcPct val="90000"/>
                </a:lnSpc>
                <a:spcBef>
                  <a:spcPct val="0"/>
                </a:spcBef>
                <a:spcAft>
                  <a:spcPct val="0"/>
                </a:spcAft>
                <a:defRPr/>
              </a:pPr>
              <a:endParaRPr lang="en-US" sz="2353" b="1" kern="0" dirty="0">
                <a:solidFill>
                  <a:srgbClr val="505050"/>
                </a:solidFill>
                <a:latin typeface="Segoe UI Light"/>
              </a:endParaRPr>
            </a:p>
          </p:txBody>
        </p:sp>
        <p:sp>
          <p:nvSpPr>
            <p:cNvPr id="30" name="TextBox 29"/>
            <p:cNvSpPr txBox="1"/>
            <p:nvPr/>
          </p:nvSpPr>
          <p:spPr>
            <a:xfrm>
              <a:off x="2026464" y="213756"/>
              <a:ext cx="4482124" cy="3021312"/>
            </a:xfrm>
            <a:prstGeom prst="rect">
              <a:avLst/>
            </a:prstGeom>
            <a:solidFill>
              <a:schemeClr val="bg1">
                <a:lumMod val="95000"/>
              </a:schemeClr>
            </a:solidFill>
          </p:spPr>
          <p:txBody>
            <a:bodyPr wrap="square" lIns="179285" tIns="143428" rIns="179285" bIns="143428" rtlCol="0" anchor="t" anchorCtr="0">
              <a:noAutofit/>
            </a:bodyPr>
            <a:lstStyle>
              <a:defPPr>
                <a:defRPr lang="en-US"/>
              </a:defPPr>
              <a:lvl1pPr defTabSz="907965" fontAlgn="base">
                <a:lnSpc>
                  <a:spcPct val="90000"/>
                </a:lnSpc>
                <a:spcBef>
                  <a:spcPct val="0"/>
                </a:spcBef>
                <a:spcAft>
                  <a:spcPct val="0"/>
                </a:spcAft>
                <a:defRPr sz="2000" kern="0" spc="-31">
                  <a:gradFill>
                    <a:gsLst>
                      <a:gs pos="9158">
                        <a:schemeClr val="tx1"/>
                      </a:gs>
                      <a:gs pos="20354">
                        <a:schemeClr val="tx1"/>
                      </a:gs>
                    </a:gsLst>
                    <a:lin ang="5400000" scaled="0"/>
                  </a:gradFill>
                  <a:cs typeface="Segoe UI Semibold" panose="020B0702040204020203" pitchFamily="34" charset="0"/>
                </a:defRPr>
              </a:lvl1pPr>
            </a:lstStyle>
            <a:p>
              <a:pPr>
                <a:spcBef>
                  <a:spcPts val="588"/>
                </a:spcBef>
                <a:spcAft>
                  <a:spcPts val="0"/>
                </a:spcAft>
                <a:defRPr/>
              </a:pPr>
              <a:r>
                <a:rPr lang="en-US" sz="2353" b="1" dirty="0">
                  <a:gradFill>
                    <a:gsLst>
                      <a:gs pos="52475">
                        <a:schemeClr val="accent2"/>
                      </a:gs>
                      <a:gs pos="40000">
                        <a:schemeClr val="accent2"/>
                      </a:gs>
                    </a:gsLst>
                    <a:lin ang="5400000" scaled="0"/>
                  </a:gradFill>
                  <a:latin typeface="+mj-lt"/>
                </a:rPr>
                <a:t>Developers</a:t>
              </a:r>
            </a:p>
            <a:p>
              <a:pPr marL="168072" indent="-168072" defTabSz="914192">
                <a:spcBef>
                  <a:spcPts val="392"/>
                </a:spcBef>
                <a:spcAft>
                  <a:spcPts val="0"/>
                </a:spcAft>
                <a:buFont typeface="Arial" panose="020B0604020202020204" pitchFamily="34" charset="0"/>
                <a:buChar char="•"/>
              </a:pPr>
              <a:r>
                <a:rPr lang="en-US" spc="0" dirty="0">
                  <a:gradFill>
                    <a:gsLst>
                      <a:gs pos="73267">
                        <a:schemeClr val="tx1"/>
                      </a:gs>
                      <a:gs pos="46000">
                        <a:schemeClr val="tx1"/>
                      </a:gs>
                    </a:gsLst>
                    <a:lin ang="5400000" scaled="0"/>
                  </a:gradFill>
                </a:rPr>
                <a:t>Enable ‘write-once, run-anywhere’ apps</a:t>
              </a:r>
            </a:p>
            <a:p>
              <a:pPr marL="168072" indent="-168072" defTabSz="914192">
                <a:spcBef>
                  <a:spcPts val="392"/>
                </a:spcBef>
                <a:spcAft>
                  <a:spcPts val="0"/>
                </a:spcAft>
                <a:buFont typeface="Arial" panose="020B0604020202020204" pitchFamily="34" charset="0"/>
                <a:buChar char="•"/>
              </a:pPr>
              <a:r>
                <a:rPr lang="en-US" spc="0" dirty="0">
                  <a:gradFill>
                    <a:gsLst>
                      <a:gs pos="73267">
                        <a:schemeClr val="tx1"/>
                      </a:gs>
                      <a:gs pos="46000">
                        <a:schemeClr val="tx1"/>
                      </a:gs>
                    </a:gsLst>
                    <a:lin ang="5400000" scaled="0"/>
                  </a:gradFill>
                </a:rPr>
                <a:t>Use existing development methodologies</a:t>
              </a:r>
            </a:p>
            <a:p>
              <a:pPr marL="168072" indent="-168072" defTabSz="914192">
                <a:spcBef>
                  <a:spcPts val="392"/>
                </a:spcBef>
                <a:spcAft>
                  <a:spcPts val="0"/>
                </a:spcAft>
                <a:buFont typeface="Arial" panose="020B0604020202020204" pitchFamily="34" charset="0"/>
                <a:buChar char="•"/>
              </a:pPr>
              <a:r>
                <a:rPr lang="en-US" spc="0" dirty="0">
                  <a:gradFill>
                    <a:gsLst>
                      <a:gs pos="73267">
                        <a:schemeClr val="tx1"/>
                      </a:gs>
                      <a:gs pos="46000">
                        <a:schemeClr val="tx1"/>
                      </a:gs>
                    </a:gsLst>
                    <a:lin ang="5400000" scaled="0"/>
                  </a:gradFill>
                </a:rPr>
                <a:t>Can be deployed as multi-tier distributed apps</a:t>
              </a:r>
            </a:p>
            <a:p>
              <a:pPr marL="168072" indent="-168072" defTabSz="914192">
                <a:spcBef>
                  <a:spcPts val="392"/>
                </a:spcBef>
                <a:spcAft>
                  <a:spcPts val="0"/>
                </a:spcAft>
                <a:buFont typeface="Arial" panose="020B0604020202020204" pitchFamily="34" charset="0"/>
                <a:buChar char="•"/>
              </a:pPr>
              <a:r>
                <a:rPr lang="en-US" spc="0" dirty="0">
                  <a:gradFill>
                    <a:gsLst>
                      <a:gs pos="73267">
                        <a:schemeClr val="tx1"/>
                      </a:gs>
                      <a:gs pos="46000">
                        <a:schemeClr val="tx1"/>
                      </a:gs>
                    </a:gsLst>
                    <a:lin ang="5400000" scaled="0"/>
                  </a:gradFill>
                </a:rPr>
                <a:t>Containers offers powerful abstraction for </a:t>
              </a:r>
              <a:r>
                <a:rPr lang="en-US" spc="0" dirty="0" err="1">
                  <a:gradFill>
                    <a:gsLst>
                      <a:gs pos="73267">
                        <a:schemeClr val="tx1"/>
                      </a:gs>
                      <a:gs pos="46000">
                        <a:schemeClr val="tx1"/>
                      </a:gs>
                    </a:gsLst>
                    <a:lin ang="5400000" scaled="0"/>
                  </a:gradFill>
                </a:rPr>
                <a:t>microservices</a:t>
              </a:r>
              <a:endParaRPr lang="en-US" spc="0" dirty="0">
                <a:gradFill>
                  <a:gsLst>
                    <a:gs pos="73267">
                      <a:schemeClr val="tx1"/>
                    </a:gs>
                    <a:gs pos="46000">
                      <a:schemeClr val="tx1"/>
                    </a:gs>
                  </a:gsLst>
                  <a:lin ang="5400000" scaled="0"/>
                </a:gradFill>
              </a:endParaRPr>
            </a:p>
          </p:txBody>
        </p:sp>
        <p:sp>
          <p:nvSpPr>
            <p:cNvPr id="4" name="Freeform 3"/>
            <p:cNvSpPr>
              <a:spLocks noChangeAspect="1" noEditPoints="1"/>
            </p:cNvSpPr>
            <p:nvPr/>
          </p:nvSpPr>
          <p:spPr bwMode="auto">
            <a:xfrm>
              <a:off x="745338" y="1434326"/>
              <a:ext cx="685699" cy="567571"/>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lnSpc>
                  <a:spcPct val="90000"/>
                </a:lnSpc>
                <a:defRPr/>
              </a:pPr>
              <a:endParaRPr lang="en-US" sz="1765" kern="0">
                <a:solidFill>
                  <a:srgbClr val="505050"/>
                </a:solidFill>
                <a:latin typeface="Segoe UI"/>
              </a:endParaRPr>
            </a:p>
          </p:txBody>
        </p:sp>
      </p:grpSp>
      <p:grpSp>
        <p:nvGrpSpPr>
          <p:cNvPr id="14" name="Group 13"/>
          <p:cNvGrpSpPr/>
          <p:nvPr/>
        </p:nvGrpSpPr>
        <p:grpSpPr>
          <a:xfrm>
            <a:off x="233614" y="3324711"/>
            <a:ext cx="6274974" cy="3206718"/>
            <a:chOff x="233614" y="3324711"/>
            <a:chExt cx="6274974" cy="3206718"/>
          </a:xfrm>
        </p:grpSpPr>
        <p:sp>
          <p:nvSpPr>
            <p:cNvPr id="34" name="TextBox 33"/>
            <p:cNvSpPr txBox="1"/>
            <p:nvPr/>
          </p:nvSpPr>
          <p:spPr>
            <a:xfrm>
              <a:off x="2026464" y="3324711"/>
              <a:ext cx="4482124" cy="3206718"/>
            </a:xfrm>
            <a:prstGeom prst="rect">
              <a:avLst/>
            </a:prstGeom>
            <a:solidFill>
              <a:schemeClr val="bg1">
                <a:lumMod val="95000"/>
              </a:schemeClr>
            </a:solidFill>
          </p:spPr>
          <p:txBody>
            <a:bodyPr wrap="square" lIns="179285" tIns="143428" rIns="179285" bIns="143428" rtlCol="0" anchor="t" anchorCtr="0">
              <a:noAutofit/>
            </a:bodyPr>
            <a:lstStyle/>
            <a:p>
              <a:pPr defTabSz="890078" fontAlgn="base">
                <a:lnSpc>
                  <a:spcPct val="90000"/>
                </a:lnSpc>
                <a:spcBef>
                  <a:spcPts val="588"/>
                </a:spcBef>
                <a:defRPr/>
              </a:pPr>
              <a:r>
                <a:rPr lang="en-US" sz="2353" b="1" kern="0" dirty="0">
                  <a:gradFill>
                    <a:gsLst>
                      <a:gs pos="52475">
                        <a:schemeClr val="accent2"/>
                      </a:gs>
                      <a:gs pos="40000">
                        <a:schemeClr val="accent2"/>
                      </a:gs>
                    </a:gsLst>
                    <a:lin ang="5400000" scaled="0"/>
                  </a:gradFill>
                  <a:latin typeface="+mj-lt"/>
                  <a:cs typeface="Segoe UI Semibold" panose="020B0702040204020203" pitchFamily="34" charset="0"/>
                </a:rPr>
                <a:t>Operations</a:t>
              </a:r>
            </a:p>
            <a:p>
              <a:pPr marL="168072" indent="-168072" defTabSz="914192" fontAlgn="base">
                <a:lnSpc>
                  <a:spcPct val="90000"/>
                </a:lnSpc>
                <a:spcBef>
                  <a:spcPts val="392"/>
                </a:spcBef>
                <a:buFont typeface="Arial" panose="020B0604020202020204" pitchFamily="34" charset="0"/>
                <a:buChar char="•"/>
              </a:pPr>
              <a:r>
                <a:rPr lang="en-US" sz="2000" kern="0" dirty="0">
                  <a:gradFill>
                    <a:gsLst>
                      <a:gs pos="73267">
                        <a:schemeClr val="tx1"/>
                      </a:gs>
                      <a:gs pos="46000">
                        <a:schemeClr val="tx1"/>
                      </a:gs>
                    </a:gsLst>
                    <a:lin ang="5400000" scaled="0"/>
                  </a:gradFill>
                  <a:cs typeface="Segoe UI Semibold" panose="020B0702040204020203" pitchFamily="34" charset="0"/>
                </a:rPr>
                <a:t>Provide standardized environments for development, QA, and production teams</a:t>
              </a:r>
            </a:p>
            <a:p>
              <a:pPr marL="168072" indent="-168072" defTabSz="914192" fontAlgn="base">
                <a:lnSpc>
                  <a:spcPct val="90000"/>
                </a:lnSpc>
                <a:spcBef>
                  <a:spcPts val="392"/>
                </a:spcBef>
                <a:buFont typeface="Arial" panose="020B0604020202020204" pitchFamily="34" charset="0"/>
                <a:buChar char="•"/>
              </a:pPr>
              <a:r>
                <a:rPr lang="en-US" sz="2000" kern="0" dirty="0">
                  <a:gradFill>
                    <a:gsLst>
                      <a:gs pos="73267">
                        <a:schemeClr val="tx1"/>
                      </a:gs>
                      <a:gs pos="46000">
                        <a:schemeClr val="tx1"/>
                      </a:gs>
                    </a:gsLst>
                    <a:lin ang="5400000" scaled="0"/>
                  </a:gradFill>
                  <a:cs typeface="Segoe UI Semibold" panose="020B0702040204020203" pitchFamily="34" charset="0"/>
                </a:rPr>
                <a:t>Abstract differences in underlying infrastructure</a:t>
              </a:r>
            </a:p>
            <a:p>
              <a:pPr marL="168072" indent="-168072" defTabSz="914192" fontAlgn="base">
                <a:lnSpc>
                  <a:spcPct val="90000"/>
                </a:lnSpc>
                <a:spcBef>
                  <a:spcPts val="392"/>
                </a:spcBef>
                <a:buFont typeface="Arial" panose="020B0604020202020204" pitchFamily="34" charset="0"/>
                <a:buChar char="•"/>
              </a:pPr>
              <a:r>
                <a:rPr lang="en-US" sz="2000" kern="0" dirty="0">
                  <a:gradFill>
                    <a:gsLst>
                      <a:gs pos="73267">
                        <a:schemeClr val="tx1"/>
                      </a:gs>
                      <a:gs pos="46000">
                        <a:schemeClr val="tx1"/>
                      </a:gs>
                    </a:gsLst>
                    <a:lin ang="5400000" scaled="0"/>
                  </a:gradFill>
                  <a:cs typeface="Segoe UI Semibold" panose="020B0702040204020203" pitchFamily="34" charset="0"/>
                </a:rPr>
                <a:t>Higher utilization and compute density</a:t>
              </a:r>
            </a:p>
            <a:p>
              <a:pPr marL="168072" indent="-168072" defTabSz="914192" fontAlgn="base">
                <a:lnSpc>
                  <a:spcPct val="90000"/>
                </a:lnSpc>
                <a:spcBef>
                  <a:spcPts val="392"/>
                </a:spcBef>
                <a:buFont typeface="Arial" panose="020B0604020202020204" pitchFamily="34" charset="0"/>
                <a:buChar char="•"/>
              </a:pPr>
              <a:r>
                <a:rPr lang="en-US" sz="2000" kern="0" dirty="0">
                  <a:gradFill>
                    <a:gsLst>
                      <a:gs pos="73267">
                        <a:schemeClr val="tx1"/>
                      </a:gs>
                      <a:gs pos="46000">
                        <a:schemeClr val="tx1"/>
                      </a:gs>
                    </a:gsLst>
                    <a:lin ang="5400000" scaled="0"/>
                  </a:gradFill>
                  <a:cs typeface="Segoe UI Semibold" panose="020B0702040204020203" pitchFamily="34" charset="0"/>
                </a:rPr>
                <a:t>Rapid scale-up and scale-down in response to changing business needs</a:t>
              </a:r>
            </a:p>
          </p:txBody>
        </p:sp>
        <p:sp>
          <p:nvSpPr>
            <p:cNvPr id="36" name="Rectangle 37"/>
            <p:cNvSpPr>
              <a:spLocks noChangeArrowheads="1"/>
            </p:cNvSpPr>
            <p:nvPr/>
          </p:nvSpPr>
          <p:spPr bwMode="auto">
            <a:xfrm>
              <a:off x="233614" y="3324711"/>
              <a:ext cx="1792850" cy="3206718"/>
            </a:xfrm>
            <a:prstGeom prst="rect">
              <a:avLst/>
            </a:prstGeom>
            <a:solidFill>
              <a:schemeClr val="accent2"/>
            </a:solidFill>
            <a:ln>
              <a:noFill/>
            </a:ln>
          </p:spPr>
          <p:txBody>
            <a:bodyPr vert="horz" wrap="square" lIns="89630" tIns="44814" rIns="89630" bIns="44814" numCol="1" anchor="ctr" anchorCtr="0" compatLnSpc="1">
              <a:prstTxWarp prst="textNoShape">
                <a:avLst/>
              </a:prstTxWarp>
            </a:bodyPr>
            <a:lstStyle/>
            <a:p>
              <a:pPr defTabSz="890078" fontAlgn="base">
                <a:lnSpc>
                  <a:spcPct val="90000"/>
                </a:lnSpc>
                <a:spcBef>
                  <a:spcPct val="0"/>
                </a:spcBef>
                <a:spcAft>
                  <a:spcPct val="0"/>
                </a:spcAft>
                <a:defRPr/>
              </a:pPr>
              <a:endParaRPr lang="en-US" sz="2353" b="1" kern="0" dirty="0">
                <a:solidFill>
                  <a:srgbClr val="505050"/>
                </a:solidFill>
                <a:latin typeface="Segoe UI Light"/>
              </a:endParaRPr>
            </a:p>
          </p:txBody>
        </p:sp>
        <p:sp>
          <p:nvSpPr>
            <p:cNvPr id="7" name="Freeform 5"/>
            <p:cNvSpPr>
              <a:spLocks noEditPoints="1"/>
            </p:cNvSpPr>
            <p:nvPr/>
          </p:nvSpPr>
          <p:spPr bwMode="auto">
            <a:xfrm>
              <a:off x="829041" y="4603155"/>
              <a:ext cx="601996" cy="64983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lnSpc>
                  <a:spcPct val="90000"/>
                </a:lnSpc>
              </a:pPr>
              <a:endParaRPr lang="en-US" sz="1765">
                <a:solidFill>
                  <a:srgbClr val="505050"/>
                </a:solidFill>
                <a:latin typeface="Segoe UI"/>
              </a:endParaRPr>
            </a:p>
          </p:txBody>
        </p:sp>
      </p:grpSp>
      <p:grpSp>
        <p:nvGrpSpPr>
          <p:cNvPr id="15" name="Group 14"/>
          <p:cNvGrpSpPr/>
          <p:nvPr/>
        </p:nvGrpSpPr>
        <p:grpSpPr>
          <a:xfrm>
            <a:off x="6598230" y="1361460"/>
            <a:ext cx="5290462" cy="3920288"/>
            <a:chOff x="6598230" y="1361460"/>
            <a:chExt cx="5290462" cy="3920288"/>
          </a:xfrm>
        </p:grpSpPr>
        <p:sp>
          <p:nvSpPr>
            <p:cNvPr id="44" name="TextBox 43"/>
            <p:cNvSpPr txBox="1"/>
            <p:nvPr/>
          </p:nvSpPr>
          <p:spPr>
            <a:xfrm>
              <a:off x="8482832" y="1361460"/>
              <a:ext cx="3405860" cy="3920288"/>
            </a:xfrm>
            <a:prstGeom prst="rect">
              <a:avLst/>
            </a:prstGeom>
            <a:solidFill>
              <a:schemeClr val="bg1">
                <a:lumMod val="95000"/>
              </a:schemeClr>
            </a:solidFill>
          </p:spPr>
          <p:txBody>
            <a:bodyPr wrap="square" lIns="179285" tIns="143428" rIns="179285" bIns="143428" rtlCol="0" anchor="t" anchorCtr="0">
              <a:noAutofit/>
            </a:bodyPr>
            <a:lstStyle/>
            <a:p>
              <a:pPr defTabSz="890078" fontAlgn="base">
                <a:lnSpc>
                  <a:spcPct val="90000"/>
                </a:lnSpc>
                <a:spcBef>
                  <a:spcPts val="588"/>
                </a:spcBef>
                <a:defRPr/>
              </a:pPr>
              <a:endParaRPr lang="en-US" sz="2353" b="1" kern="0" dirty="0">
                <a:gradFill>
                  <a:gsLst>
                    <a:gs pos="52475">
                      <a:schemeClr val="accent2"/>
                    </a:gs>
                    <a:gs pos="40000">
                      <a:schemeClr val="accent2"/>
                    </a:gs>
                  </a:gsLst>
                  <a:lin ang="5400000" scaled="0"/>
                </a:gradFill>
                <a:latin typeface="+mj-lt"/>
                <a:cs typeface="Segoe UI Semibold" panose="020B0702040204020203" pitchFamily="34" charset="0"/>
              </a:endParaRPr>
            </a:p>
            <a:p>
              <a:pPr defTabSz="890078" fontAlgn="base">
                <a:lnSpc>
                  <a:spcPct val="90000"/>
                </a:lnSpc>
                <a:spcBef>
                  <a:spcPts val="588"/>
                </a:spcBef>
                <a:defRPr/>
              </a:pPr>
              <a:endParaRPr lang="en-US" sz="2353" b="1" kern="0" dirty="0">
                <a:gradFill>
                  <a:gsLst>
                    <a:gs pos="52475">
                      <a:schemeClr val="accent2"/>
                    </a:gs>
                    <a:gs pos="40000">
                      <a:schemeClr val="accent2"/>
                    </a:gs>
                  </a:gsLst>
                  <a:lin ang="5400000" scaled="0"/>
                </a:gradFill>
                <a:latin typeface="+mj-lt"/>
                <a:cs typeface="Segoe UI Semibold" panose="020B0702040204020203" pitchFamily="34" charset="0"/>
              </a:endParaRPr>
            </a:p>
            <a:p>
              <a:pPr defTabSz="890078" fontAlgn="base">
                <a:lnSpc>
                  <a:spcPct val="90000"/>
                </a:lnSpc>
                <a:spcBef>
                  <a:spcPts val="588"/>
                </a:spcBef>
                <a:defRPr/>
              </a:pPr>
              <a:r>
                <a:rPr lang="en-US" sz="2353" b="1" kern="0" dirty="0">
                  <a:gradFill>
                    <a:gsLst>
                      <a:gs pos="52475">
                        <a:schemeClr val="accent2"/>
                      </a:gs>
                      <a:gs pos="40000">
                        <a:schemeClr val="accent2"/>
                      </a:gs>
                    </a:gsLst>
                    <a:lin ang="5400000" scaled="0"/>
                  </a:gradFill>
                  <a:latin typeface="+mj-lt"/>
                  <a:cs typeface="Segoe UI Semibold" panose="020B0702040204020203" pitchFamily="34" charset="0"/>
                </a:rPr>
                <a:t>Enables DevOps</a:t>
              </a:r>
            </a:p>
            <a:p>
              <a:pPr marL="168072" indent="-168072" defTabSz="914192" fontAlgn="base">
                <a:lnSpc>
                  <a:spcPct val="90000"/>
                </a:lnSpc>
                <a:spcBef>
                  <a:spcPts val="588"/>
                </a:spcBef>
                <a:buFont typeface="Arial" panose="020B0604020202020204" pitchFamily="34" charset="0"/>
                <a:buChar char="•"/>
              </a:pPr>
              <a:r>
                <a:rPr lang="en-US" sz="2000" kern="0" dirty="0">
                  <a:gradFill>
                    <a:gsLst>
                      <a:gs pos="7921">
                        <a:schemeClr val="tx1"/>
                      </a:gs>
                      <a:gs pos="30693">
                        <a:schemeClr val="tx1"/>
                      </a:gs>
                    </a:gsLst>
                    <a:lin ang="5400000" scaled="0"/>
                  </a:gradFill>
                  <a:cs typeface="Segoe UI Semibold" panose="020B0702040204020203" pitchFamily="34" charset="0"/>
                </a:rPr>
                <a:t>Operations focus on standardized infrastructure</a:t>
              </a:r>
            </a:p>
            <a:p>
              <a:pPr marL="168072" indent="-168072" defTabSz="914192" fontAlgn="base">
                <a:lnSpc>
                  <a:spcPct val="90000"/>
                </a:lnSpc>
                <a:spcBef>
                  <a:spcPts val="588"/>
                </a:spcBef>
                <a:buFont typeface="Arial" panose="020B0604020202020204" pitchFamily="34" charset="0"/>
                <a:buChar char="•"/>
              </a:pPr>
              <a:r>
                <a:rPr lang="en-US" sz="2000" kern="0" dirty="0">
                  <a:gradFill>
                    <a:gsLst>
                      <a:gs pos="7921">
                        <a:schemeClr val="tx1"/>
                      </a:gs>
                      <a:gs pos="30693">
                        <a:schemeClr val="tx1"/>
                      </a:gs>
                    </a:gsLst>
                    <a:lin ang="5400000" scaled="0"/>
                  </a:gradFill>
                  <a:cs typeface="Segoe UI Semibold" panose="020B0702040204020203" pitchFamily="34" charset="0"/>
                </a:rPr>
                <a:t>Developers focus on building, deploying, and testing apps</a:t>
              </a:r>
            </a:p>
          </p:txBody>
        </p:sp>
        <p:sp>
          <p:nvSpPr>
            <p:cNvPr id="54" name="Rectangle 37"/>
            <p:cNvSpPr>
              <a:spLocks noChangeArrowheads="1"/>
            </p:cNvSpPr>
            <p:nvPr/>
          </p:nvSpPr>
          <p:spPr bwMode="auto">
            <a:xfrm>
              <a:off x="6598230" y="1361460"/>
              <a:ext cx="1884602" cy="3920287"/>
            </a:xfrm>
            <a:prstGeom prst="rect">
              <a:avLst/>
            </a:prstGeom>
            <a:solidFill>
              <a:schemeClr val="accent2"/>
            </a:solidFill>
            <a:ln>
              <a:noFill/>
            </a:ln>
          </p:spPr>
          <p:txBody>
            <a:bodyPr vert="horz" wrap="square" lIns="74241" tIns="37089" rIns="74241" bIns="37089" numCol="1" anchor="ctr" anchorCtr="0" compatLnSpc="1">
              <a:prstTxWarp prst="textNoShape">
                <a:avLst/>
              </a:prstTxWarp>
            </a:bodyPr>
            <a:lstStyle/>
            <a:p>
              <a:pPr defTabSz="890078" fontAlgn="base">
                <a:lnSpc>
                  <a:spcPct val="90000"/>
                </a:lnSpc>
                <a:spcBef>
                  <a:spcPct val="0"/>
                </a:spcBef>
                <a:spcAft>
                  <a:spcPct val="0"/>
                </a:spcAft>
                <a:defRPr/>
              </a:pPr>
              <a:endParaRPr lang="en-US" sz="2353" b="1" kern="0" dirty="0">
                <a:solidFill>
                  <a:srgbClr val="505050"/>
                </a:solidFill>
                <a:latin typeface="Segoe UI Light"/>
              </a:endParaRPr>
            </a:p>
          </p:txBody>
        </p:sp>
        <p:sp>
          <p:nvSpPr>
            <p:cNvPr id="23" name="Freeform 6"/>
            <p:cNvSpPr>
              <a:spLocks noChangeAspect="1" noEditPoints="1"/>
            </p:cNvSpPr>
            <p:nvPr/>
          </p:nvSpPr>
          <p:spPr bwMode="auto">
            <a:xfrm>
              <a:off x="6988610" y="3007118"/>
              <a:ext cx="1103842" cy="549054"/>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lnSpc>
                  <a:spcPct val="90000"/>
                </a:lnSpc>
              </a:pPr>
              <a:endParaRPr lang="en-US" sz="1765">
                <a:solidFill>
                  <a:schemeClr val="accent2"/>
                </a:solidFill>
                <a:latin typeface="Segoe UI"/>
              </a:endParaRPr>
            </a:p>
          </p:txBody>
        </p:sp>
      </p:grpSp>
      <p:grpSp>
        <p:nvGrpSpPr>
          <p:cNvPr id="16" name="Group 15"/>
          <p:cNvGrpSpPr/>
          <p:nvPr/>
        </p:nvGrpSpPr>
        <p:grpSpPr>
          <a:xfrm>
            <a:off x="6508587" y="746750"/>
            <a:ext cx="2689275" cy="5149707"/>
            <a:chOff x="6508587" y="746750"/>
            <a:chExt cx="2689275" cy="5149707"/>
          </a:xfrm>
        </p:grpSpPr>
        <p:cxnSp>
          <p:nvCxnSpPr>
            <p:cNvPr id="49" name="Straight Arrow Connector 48"/>
            <p:cNvCxnSpPr/>
            <p:nvPr/>
          </p:nvCxnSpPr>
          <p:spPr>
            <a:xfrm rot="16200000" flipV="1">
              <a:off x="7545870" y="-290532"/>
              <a:ext cx="614709" cy="2689274"/>
            </a:xfrm>
            <a:prstGeom prst="bentConnector2">
              <a:avLst/>
            </a:prstGeom>
            <a:noFill/>
            <a:ln w="38100" cap="flat">
              <a:solidFill>
                <a:schemeClr val="tx1"/>
              </a:solidFill>
              <a:prstDash val="solid"/>
              <a:miter lim="800000"/>
              <a:headEnd type="triangle" w="lg" len="lg"/>
              <a:tailEnd type="none" w="lg" len="sm"/>
            </a:ln>
            <a:extLst>
              <a:ext uri="{909E8E84-426E-40DD-AFC4-6F175D3DCCD1}">
                <a14:hiddenFill xmlns:a14="http://schemas.microsoft.com/office/drawing/2010/main">
                  <a:solidFill>
                    <a:srgbClr val="FFFFFF"/>
                  </a:solidFill>
                </a14:hiddenFill>
              </a:ext>
            </a:extLst>
          </p:spPr>
        </p:cxnSp>
        <p:cxnSp>
          <p:nvCxnSpPr>
            <p:cNvPr id="59" name="Straight Arrow Connector 48"/>
            <p:cNvCxnSpPr/>
            <p:nvPr/>
          </p:nvCxnSpPr>
          <p:spPr>
            <a:xfrm rot="5400000">
              <a:off x="7545869" y="4244466"/>
              <a:ext cx="614709" cy="2689274"/>
            </a:xfrm>
            <a:prstGeom prst="bentConnector2">
              <a:avLst/>
            </a:prstGeom>
            <a:noFill/>
            <a:ln w="38100" cap="flat">
              <a:solidFill>
                <a:schemeClr val="tx1"/>
              </a:solidFill>
              <a:prstDash val="solid"/>
              <a:miter lim="800000"/>
              <a:headEnd type="triangle" w="lg" len="lg"/>
              <a:tailEnd type="none" w="lg" len="sm"/>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10976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958"/>
            <a:ext cx="11655078" cy="899537"/>
          </a:xfrm>
        </p:spPr>
        <p:txBody>
          <a:bodyPr>
            <a:normAutofit fontScale="90000"/>
          </a:bodyPr>
          <a:lstStyle/>
          <a:p>
            <a:r>
              <a:rPr lang="en-US" dirty="0"/>
              <a:t>Container ecosystem</a:t>
            </a:r>
          </a:p>
        </p:txBody>
      </p:sp>
      <p:grpSp>
        <p:nvGrpSpPr>
          <p:cNvPr id="33" name="Group 32"/>
          <p:cNvGrpSpPr/>
          <p:nvPr/>
        </p:nvGrpSpPr>
        <p:grpSpPr>
          <a:xfrm>
            <a:off x="269240" y="2084363"/>
            <a:ext cx="3845662" cy="4303150"/>
            <a:chOff x="274638" y="2125662"/>
            <a:chExt cx="3922776" cy="4389437"/>
          </a:xfrm>
        </p:grpSpPr>
        <p:sp>
          <p:nvSpPr>
            <p:cNvPr id="212" name="Rectangle 211"/>
            <p:cNvSpPr/>
            <p:nvPr/>
          </p:nvSpPr>
          <p:spPr bwMode="auto">
            <a:xfrm>
              <a:off x="274638" y="2125662"/>
              <a:ext cx="3922776" cy="4389437"/>
            </a:xfrm>
            <a:prstGeom prst="rect">
              <a:avLst/>
            </a:prstGeom>
            <a:solidFill>
              <a:schemeClr val="bg1">
                <a:lumMod val="95000"/>
              </a:schemeClr>
            </a:solidFill>
            <a:ln w="28575">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745" kern="0" dirty="0">
                  <a:gradFill>
                    <a:gsLst>
                      <a:gs pos="7921">
                        <a:schemeClr val="accent2"/>
                      </a:gs>
                      <a:gs pos="23762">
                        <a:schemeClr val="accent2"/>
                      </a:gs>
                    </a:gsLst>
                    <a:lin ang="5400000" scaled="0"/>
                  </a:gradFill>
                  <a:latin typeface="Segoe UI Light"/>
                </a:rPr>
                <a:t>Container runtime</a:t>
              </a:r>
            </a:p>
          </p:txBody>
        </p:sp>
        <p:sp>
          <p:nvSpPr>
            <p:cNvPr id="220" name="Rectangle 29"/>
            <p:cNvSpPr/>
            <p:nvPr/>
          </p:nvSpPr>
          <p:spPr>
            <a:xfrm>
              <a:off x="284263" y="4616903"/>
              <a:ext cx="2220545" cy="572464"/>
            </a:xfrm>
            <a:prstGeom prst="rect">
              <a:avLst/>
            </a:prstGeom>
            <a:noFill/>
            <a:ln w="10795" cap="flat" cmpd="sng" algn="ctr">
              <a:noFill/>
              <a:prstDash val="solid"/>
            </a:ln>
            <a:effectLst/>
          </p:spPr>
          <p:txBody>
            <a:bodyPr lIns="179285" tIns="143428" rIns="179285" bIns="143428" rtlCol="0" anchor="t">
              <a:spAutoFit/>
            </a:bodyPr>
            <a:lstStyle/>
            <a:p>
              <a:pPr defTabSz="913927" fontAlgn="base">
                <a:lnSpc>
                  <a:spcPct val="90000"/>
                </a:lnSpc>
                <a:spcBef>
                  <a:spcPct val="0"/>
                </a:spcBef>
                <a:spcAft>
                  <a:spcPct val="0"/>
                </a:spcAft>
                <a:defRPr/>
              </a:pPr>
              <a:r>
                <a:rPr lang="en-US" sz="1961" b="1" kern="0" dirty="0">
                  <a:gradFill>
                    <a:gsLst>
                      <a:gs pos="87129">
                        <a:schemeClr val="tx1"/>
                      </a:gs>
                      <a:gs pos="59000">
                        <a:schemeClr val="tx1"/>
                      </a:gs>
                    </a:gsLst>
                    <a:lin ang="5400000" scaled="0"/>
                  </a:gradFill>
                  <a:latin typeface="Segoe UI Light"/>
                </a:rPr>
                <a:t>Linux</a:t>
              </a:r>
            </a:p>
          </p:txBody>
        </p:sp>
        <p:sp>
          <p:nvSpPr>
            <p:cNvPr id="53" name="Freeform 22"/>
            <p:cNvSpPr>
              <a:spLocks noChangeAspect="1" noEditPoints="1"/>
            </p:cNvSpPr>
            <p:nvPr/>
          </p:nvSpPr>
          <p:spPr bwMode="auto">
            <a:xfrm>
              <a:off x="472773" y="2883749"/>
              <a:ext cx="2032036" cy="291163"/>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21" name="Freeform 9"/>
            <p:cNvSpPr>
              <a:spLocks noChangeAspect="1" noEditPoints="1"/>
            </p:cNvSpPr>
            <p:nvPr/>
          </p:nvSpPr>
          <p:spPr bwMode="auto">
            <a:xfrm>
              <a:off x="472773" y="3331437"/>
              <a:ext cx="2545065" cy="1140188"/>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9" name="Freeform 9"/>
            <p:cNvSpPr>
              <a:spLocks noChangeAspect="1" noEditPoints="1"/>
            </p:cNvSpPr>
            <p:nvPr/>
          </p:nvSpPr>
          <p:spPr bwMode="auto">
            <a:xfrm>
              <a:off x="472773" y="5151875"/>
              <a:ext cx="2545065" cy="1140188"/>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nvGrpSpPr>
          <p:cNvPr id="34" name="Group 33"/>
          <p:cNvGrpSpPr/>
          <p:nvPr/>
        </p:nvGrpSpPr>
        <p:grpSpPr>
          <a:xfrm>
            <a:off x="4173170" y="2084364"/>
            <a:ext cx="3845662" cy="4302839"/>
            <a:chOff x="4256850" y="2125663"/>
            <a:chExt cx="3922776" cy="4389120"/>
          </a:xfrm>
        </p:grpSpPr>
        <p:sp>
          <p:nvSpPr>
            <p:cNvPr id="130" name="Rectangle 129"/>
            <p:cNvSpPr/>
            <p:nvPr/>
          </p:nvSpPr>
          <p:spPr bwMode="auto">
            <a:xfrm>
              <a:off x="4256850" y="2125663"/>
              <a:ext cx="3922776" cy="4389120"/>
            </a:xfrm>
            <a:prstGeom prst="rect">
              <a:avLst/>
            </a:prstGeom>
            <a:solidFill>
              <a:schemeClr val="bg1">
                <a:lumMod val="95000"/>
              </a:schemeClr>
            </a:solidFill>
            <a:ln w="28575">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745" kern="0" dirty="0">
                  <a:gradFill>
                    <a:gsLst>
                      <a:gs pos="7921">
                        <a:schemeClr val="accent2"/>
                      </a:gs>
                      <a:gs pos="23762">
                        <a:schemeClr val="accent2"/>
                      </a:gs>
                    </a:gsLst>
                    <a:lin ang="5400000" scaled="0"/>
                  </a:gradFill>
                  <a:latin typeface="Segoe UI Light"/>
                </a:rPr>
                <a:t>Container images</a:t>
              </a:r>
            </a:p>
          </p:txBody>
        </p:sp>
        <p:sp>
          <p:nvSpPr>
            <p:cNvPr id="60" name="Freeform 9"/>
            <p:cNvSpPr>
              <a:spLocks noChangeAspect="1" noEditPoints="1"/>
            </p:cNvSpPr>
            <p:nvPr/>
          </p:nvSpPr>
          <p:spPr bwMode="auto">
            <a:xfrm>
              <a:off x="4454866" y="2883749"/>
              <a:ext cx="2737141" cy="1226238"/>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1">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31" name="Group 30"/>
            <p:cNvGrpSpPr/>
            <p:nvPr/>
          </p:nvGrpSpPr>
          <p:grpSpPr>
            <a:xfrm>
              <a:off x="5945295" y="3506093"/>
              <a:ext cx="2035901" cy="2785970"/>
              <a:chOff x="5671771" y="3913193"/>
              <a:chExt cx="1737360" cy="2377440"/>
            </a:xfrm>
          </p:grpSpPr>
          <p:sp>
            <p:nvSpPr>
              <p:cNvPr id="133" name="Rectangle 132"/>
              <p:cNvSpPr/>
              <p:nvPr/>
            </p:nvSpPr>
            <p:spPr bwMode="auto">
              <a:xfrm>
                <a:off x="5671771" y="3913193"/>
                <a:ext cx="1737360" cy="2377440"/>
              </a:xfrm>
              <a:prstGeom prst="rect">
                <a:avLst/>
              </a:prstGeom>
              <a:solidFill>
                <a:schemeClr val="bg1">
                  <a:lumMod val="50000"/>
                </a:schemeClr>
              </a:solidFill>
              <a:ln w="44450" cap="sq">
                <a:solidFill>
                  <a:schemeClr val="bg1">
                    <a:lumMod val="95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 name="Group 25"/>
              <p:cNvGrpSpPr>
                <a:grpSpLocks noChangeAspect="1"/>
              </p:cNvGrpSpPr>
              <p:nvPr/>
            </p:nvGrpSpPr>
            <p:grpSpPr>
              <a:xfrm>
                <a:off x="5854651" y="5494269"/>
                <a:ext cx="1371600" cy="613484"/>
                <a:chOff x="3896444" y="4411501"/>
                <a:chExt cx="1924051" cy="860583"/>
              </a:xfrm>
            </p:grpSpPr>
            <p:sp>
              <p:nvSpPr>
                <p:cNvPr id="25" name="Freeform 13"/>
                <p:cNvSpPr>
                  <a:spLocks noChangeAspect="1" noEditPoints="1"/>
                </p:cNvSpPr>
                <p:nvPr/>
              </p:nvSpPr>
              <p:spPr bwMode="auto">
                <a:xfrm>
                  <a:off x="3896444" y="4411501"/>
                  <a:ext cx="1924051" cy="86058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5" name="Freeform 6"/>
                <p:cNvSpPr>
                  <a:spLocks noChangeAspect="1" noEditPoints="1"/>
                </p:cNvSpPr>
                <p:nvPr/>
              </p:nvSpPr>
              <p:spPr bwMode="auto">
                <a:xfrm>
                  <a:off x="4205129" y="4698823"/>
                  <a:ext cx="1306681" cy="285938"/>
                </a:xfrm>
                <a:custGeom>
                  <a:avLst/>
                  <a:gdLst>
                    <a:gd name="T0" fmla="*/ 149 w 679"/>
                    <a:gd name="T1" fmla="*/ 73 h 149"/>
                    <a:gd name="T2" fmla="*/ 66 w 679"/>
                    <a:gd name="T3" fmla="*/ 11 h 149"/>
                    <a:gd name="T4" fmla="*/ 149 w 679"/>
                    <a:gd name="T5" fmla="*/ 149 h 149"/>
                    <a:gd name="T6" fmla="*/ 66 w 679"/>
                    <a:gd name="T7" fmla="*/ 76 h 149"/>
                    <a:gd name="T8" fmla="*/ 0 w 679"/>
                    <a:gd name="T9" fmla="*/ 21 h 149"/>
                    <a:gd name="T10" fmla="*/ 63 w 679"/>
                    <a:gd name="T11" fmla="*/ 73 h 149"/>
                    <a:gd name="T12" fmla="*/ 0 w 679"/>
                    <a:gd name="T13" fmla="*/ 128 h 149"/>
                    <a:gd name="T14" fmla="*/ 63 w 679"/>
                    <a:gd name="T15" fmla="*/ 76 h 149"/>
                    <a:gd name="T16" fmla="*/ 318 w 679"/>
                    <a:gd name="T17" fmla="*/ 30 h 149"/>
                    <a:gd name="T18" fmla="*/ 323 w 679"/>
                    <a:gd name="T19" fmla="*/ 41 h 149"/>
                    <a:gd name="T20" fmla="*/ 328 w 679"/>
                    <a:gd name="T21" fmla="*/ 30 h 149"/>
                    <a:gd name="T22" fmla="*/ 278 w 679"/>
                    <a:gd name="T23" fmla="*/ 105 h 149"/>
                    <a:gd name="T24" fmla="*/ 226 w 679"/>
                    <a:gd name="T25" fmla="*/ 105 h 149"/>
                    <a:gd name="T26" fmla="*/ 194 w 679"/>
                    <a:gd name="T27" fmla="*/ 30 h 149"/>
                    <a:gd name="T28" fmla="*/ 252 w 679"/>
                    <a:gd name="T29" fmla="*/ 48 h 149"/>
                    <a:gd name="T30" fmla="*/ 284 w 679"/>
                    <a:gd name="T31" fmla="*/ 119 h 149"/>
                    <a:gd name="T32" fmla="*/ 298 w 679"/>
                    <a:gd name="T33" fmla="*/ 30 h 149"/>
                    <a:gd name="T34" fmla="*/ 318 w 679"/>
                    <a:gd name="T35" fmla="*/ 119 h 149"/>
                    <a:gd name="T36" fmla="*/ 328 w 679"/>
                    <a:gd name="T37" fmla="*/ 55 h 149"/>
                    <a:gd name="T38" fmla="*/ 375 w 679"/>
                    <a:gd name="T39" fmla="*/ 54 h 149"/>
                    <a:gd name="T40" fmla="*/ 354 w 679"/>
                    <a:gd name="T41" fmla="*/ 55 h 149"/>
                    <a:gd name="T42" fmla="*/ 354 w 679"/>
                    <a:gd name="T43" fmla="*/ 119 h 149"/>
                    <a:gd name="T44" fmla="*/ 372 w 679"/>
                    <a:gd name="T45" fmla="*/ 63 h 149"/>
                    <a:gd name="T46" fmla="*/ 397 w 679"/>
                    <a:gd name="T47" fmla="*/ 119 h 149"/>
                    <a:gd name="T48" fmla="*/ 467 w 679"/>
                    <a:gd name="T49" fmla="*/ 25 h 149"/>
                    <a:gd name="T50" fmla="*/ 457 w 679"/>
                    <a:gd name="T51" fmla="*/ 64 h 149"/>
                    <a:gd name="T52" fmla="*/ 408 w 679"/>
                    <a:gd name="T53" fmla="*/ 89 h 149"/>
                    <a:gd name="T54" fmla="*/ 457 w 679"/>
                    <a:gd name="T55" fmla="*/ 108 h 149"/>
                    <a:gd name="T56" fmla="*/ 467 w 679"/>
                    <a:gd name="T57" fmla="*/ 119 h 149"/>
                    <a:gd name="T58" fmla="*/ 452 w 679"/>
                    <a:gd name="T59" fmla="*/ 106 h 149"/>
                    <a:gd name="T60" fmla="*/ 419 w 679"/>
                    <a:gd name="T61" fmla="*/ 88 h 149"/>
                    <a:gd name="T62" fmla="*/ 452 w 679"/>
                    <a:gd name="T63" fmla="*/ 68 h 149"/>
                    <a:gd name="T64" fmla="*/ 452 w 679"/>
                    <a:gd name="T65" fmla="*/ 106 h 149"/>
                    <a:gd name="T66" fmla="*/ 489 w 679"/>
                    <a:gd name="T67" fmla="*/ 63 h 149"/>
                    <a:gd name="T68" fmla="*/ 511 w 679"/>
                    <a:gd name="T69" fmla="*/ 121 h 149"/>
                    <a:gd name="T70" fmla="*/ 535 w 679"/>
                    <a:gd name="T71" fmla="*/ 63 h 149"/>
                    <a:gd name="T72" fmla="*/ 496 w 679"/>
                    <a:gd name="T73" fmla="*/ 106 h 149"/>
                    <a:gd name="T74" fmla="*/ 512 w 679"/>
                    <a:gd name="T75" fmla="*/ 63 h 149"/>
                    <a:gd name="T76" fmla="*/ 527 w 679"/>
                    <a:gd name="T77" fmla="*/ 106 h 149"/>
                    <a:gd name="T78" fmla="*/ 612 w 679"/>
                    <a:gd name="T79" fmla="*/ 107 h 149"/>
                    <a:gd name="T80" fmla="*/ 572 w 679"/>
                    <a:gd name="T81" fmla="*/ 107 h 149"/>
                    <a:gd name="T82" fmla="*/ 547 w 679"/>
                    <a:gd name="T83" fmla="*/ 55 h 149"/>
                    <a:gd name="T84" fmla="*/ 592 w 679"/>
                    <a:gd name="T85" fmla="*/ 70 h 149"/>
                    <a:gd name="T86" fmla="*/ 617 w 679"/>
                    <a:gd name="T87" fmla="*/ 119 h 149"/>
                    <a:gd name="T88" fmla="*/ 626 w 679"/>
                    <a:gd name="T89" fmla="*/ 55 h 149"/>
                    <a:gd name="T90" fmla="*/ 653 w 679"/>
                    <a:gd name="T91" fmla="*/ 78 h 149"/>
                    <a:gd name="T92" fmla="*/ 662 w 679"/>
                    <a:gd name="T93" fmla="*/ 63 h 149"/>
                    <a:gd name="T94" fmla="*/ 663 w 679"/>
                    <a:gd name="T95" fmla="*/ 54 h 149"/>
                    <a:gd name="T96" fmla="*/ 644 w 679"/>
                    <a:gd name="T97" fmla="*/ 83 h 149"/>
                    <a:gd name="T98" fmla="*/ 669 w 679"/>
                    <a:gd name="T99" fmla="*/ 103 h 149"/>
                    <a:gd name="T100" fmla="*/ 640 w 679"/>
                    <a:gd name="T101" fmla="*/ 117 h 149"/>
                    <a:gd name="T102" fmla="*/ 679 w 679"/>
                    <a:gd name="T103" fmla="*/ 10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9" h="149">
                      <a:moveTo>
                        <a:pt x="66" y="11"/>
                      </a:moveTo>
                      <a:cubicBezTo>
                        <a:pt x="149" y="0"/>
                        <a:pt x="149" y="0"/>
                        <a:pt x="149" y="0"/>
                      </a:cubicBezTo>
                      <a:cubicBezTo>
                        <a:pt x="149" y="73"/>
                        <a:pt x="149" y="73"/>
                        <a:pt x="149" y="73"/>
                      </a:cubicBezTo>
                      <a:cubicBezTo>
                        <a:pt x="66" y="73"/>
                        <a:pt x="66" y="73"/>
                        <a:pt x="66" y="73"/>
                      </a:cubicBezTo>
                      <a:cubicBezTo>
                        <a:pt x="66" y="11"/>
                        <a:pt x="66" y="11"/>
                        <a:pt x="66" y="11"/>
                      </a:cubicBezTo>
                      <a:cubicBezTo>
                        <a:pt x="66" y="11"/>
                        <a:pt x="66" y="11"/>
                        <a:pt x="66" y="11"/>
                      </a:cubicBezTo>
                      <a:close/>
                      <a:moveTo>
                        <a:pt x="66" y="76"/>
                      </a:moveTo>
                      <a:cubicBezTo>
                        <a:pt x="66" y="138"/>
                        <a:pt x="66" y="138"/>
                        <a:pt x="66" y="138"/>
                      </a:cubicBezTo>
                      <a:cubicBezTo>
                        <a:pt x="149" y="149"/>
                        <a:pt x="149" y="149"/>
                        <a:pt x="149" y="149"/>
                      </a:cubicBezTo>
                      <a:cubicBezTo>
                        <a:pt x="149" y="76"/>
                        <a:pt x="149" y="76"/>
                        <a:pt x="149" y="76"/>
                      </a:cubicBezTo>
                      <a:cubicBezTo>
                        <a:pt x="66" y="76"/>
                        <a:pt x="66" y="76"/>
                        <a:pt x="66" y="76"/>
                      </a:cubicBezTo>
                      <a:cubicBezTo>
                        <a:pt x="66" y="76"/>
                        <a:pt x="66" y="76"/>
                        <a:pt x="66" y="76"/>
                      </a:cubicBezTo>
                      <a:close/>
                      <a:moveTo>
                        <a:pt x="63" y="73"/>
                      </a:moveTo>
                      <a:cubicBezTo>
                        <a:pt x="63" y="12"/>
                        <a:pt x="63" y="12"/>
                        <a:pt x="63" y="12"/>
                      </a:cubicBezTo>
                      <a:cubicBezTo>
                        <a:pt x="0" y="21"/>
                        <a:pt x="0" y="21"/>
                        <a:pt x="0" y="21"/>
                      </a:cubicBezTo>
                      <a:cubicBezTo>
                        <a:pt x="0" y="73"/>
                        <a:pt x="0" y="73"/>
                        <a:pt x="0" y="73"/>
                      </a:cubicBezTo>
                      <a:cubicBezTo>
                        <a:pt x="63" y="73"/>
                        <a:pt x="63" y="73"/>
                        <a:pt x="63" y="73"/>
                      </a:cubicBezTo>
                      <a:cubicBezTo>
                        <a:pt x="63" y="73"/>
                        <a:pt x="63" y="73"/>
                        <a:pt x="63" y="73"/>
                      </a:cubicBezTo>
                      <a:close/>
                      <a:moveTo>
                        <a:pt x="63" y="76"/>
                      </a:moveTo>
                      <a:cubicBezTo>
                        <a:pt x="0" y="76"/>
                        <a:pt x="0" y="76"/>
                        <a:pt x="0" y="76"/>
                      </a:cubicBezTo>
                      <a:cubicBezTo>
                        <a:pt x="0" y="128"/>
                        <a:pt x="0" y="128"/>
                        <a:pt x="0" y="128"/>
                      </a:cubicBezTo>
                      <a:cubicBezTo>
                        <a:pt x="63" y="137"/>
                        <a:pt x="63" y="137"/>
                        <a:pt x="63" y="137"/>
                      </a:cubicBezTo>
                      <a:cubicBezTo>
                        <a:pt x="63" y="76"/>
                        <a:pt x="63" y="76"/>
                        <a:pt x="63" y="76"/>
                      </a:cubicBezTo>
                      <a:cubicBezTo>
                        <a:pt x="63" y="76"/>
                        <a:pt x="63" y="76"/>
                        <a:pt x="63" y="76"/>
                      </a:cubicBezTo>
                      <a:close/>
                      <a:moveTo>
                        <a:pt x="328" y="30"/>
                      </a:moveTo>
                      <a:cubicBezTo>
                        <a:pt x="327" y="28"/>
                        <a:pt x="325" y="28"/>
                        <a:pt x="323" y="28"/>
                      </a:cubicBezTo>
                      <a:cubicBezTo>
                        <a:pt x="321" y="28"/>
                        <a:pt x="320" y="28"/>
                        <a:pt x="318" y="30"/>
                      </a:cubicBezTo>
                      <a:cubicBezTo>
                        <a:pt x="317" y="31"/>
                        <a:pt x="316" y="32"/>
                        <a:pt x="316" y="34"/>
                      </a:cubicBezTo>
                      <a:cubicBezTo>
                        <a:pt x="316" y="36"/>
                        <a:pt x="317" y="38"/>
                        <a:pt x="318" y="39"/>
                      </a:cubicBezTo>
                      <a:cubicBezTo>
                        <a:pt x="320" y="40"/>
                        <a:pt x="321" y="41"/>
                        <a:pt x="323" y="41"/>
                      </a:cubicBezTo>
                      <a:cubicBezTo>
                        <a:pt x="325" y="41"/>
                        <a:pt x="326" y="40"/>
                        <a:pt x="328" y="39"/>
                      </a:cubicBezTo>
                      <a:cubicBezTo>
                        <a:pt x="329" y="38"/>
                        <a:pt x="330" y="36"/>
                        <a:pt x="330" y="34"/>
                      </a:cubicBezTo>
                      <a:cubicBezTo>
                        <a:pt x="330" y="32"/>
                        <a:pt x="329" y="31"/>
                        <a:pt x="328" y="30"/>
                      </a:cubicBezTo>
                      <a:close/>
                      <a:moveTo>
                        <a:pt x="298" y="30"/>
                      </a:moveTo>
                      <a:cubicBezTo>
                        <a:pt x="278" y="105"/>
                        <a:pt x="278" y="105"/>
                        <a:pt x="278" y="105"/>
                      </a:cubicBezTo>
                      <a:cubicBezTo>
                        <a:pt x="278" y="105"/>
                        <a:pt x="278" y="105"/>
                        <a:pt x="278" y="105"/>
                      </a:cubicBezTo>
                      <a:cubicBezTo>
                        <a:pt x="258" y="30"/>
                        <a:pt x="258" y="30"/>
                        <a:pt x="258" y="30"/>
                      </a:cubicBezTo>
                      <a:cubicBezTo>
                        <a:pt x="247" y="30"/>
                        <a:pt x="247" y="30"/>
                        <a:pt x="247" y="30"/>
                      </a:cubicBezTo>
                      <a:cubicBezTo>
                        <a:pt x="226" y="105"/>
                        <a:pt x="226" y="105"/>
                        <a:pt x="226" y="105"/>
                      </a:cubicBezTo>
                      <a:cubicBezTo>
                        <a:pt x="226" y="105"/>
                        <a:pt x="226" y="105"/>
                        <a:pt x="226" y="105"/>
                      </a:cubicBezTo>
                      <a:cubicBezTo>
                        <a:pt x="205" y="30"/>
                        <a:pt x="205" y="30"/>
                        <a:pt x="205" y="30"/>
                      </a:cubicBezTo>
                      <a:cubicBezTo>
                        <a:pt x="194" y="30"/>
                        <a:pt x="194" y="30"/>
                        <a:pt x="194" y="30"/>
                      </a:cubicBezTo>
                      <a:cubicBezTo>
                        <a:pt x="220" y="119"/>
                        <a:pt x="220" y="119"/>
                        <a:pt x="220" y="119"/>
                      </a:cubicBezTo>
                      <a:cubicBezTo>
                        <a:pt x="232" y="119"/>
                        <a:pt x="232" y="119"/>
                        <a:pt x="232" y="119"/>
                      </a:cubicBezTo>
                      <a:cubicBezTo>
                        <a:pt x="252" y="48"/>
                        <a:pt x="252" y="48"/>
                        <a:pt x="252" y="48"/>
                      </a:cubicBezTo>
                      <a:cubicBezTo>
                        <a:pt x="252" y="48"/>
                        <a:pt x="252" y="48"/>
                        <a:pt x="252" y="48"/>
                      </a:cubicBezTo>
                      <a:cubicBezTo>
                        <a:pt x="272" y="119"/>
                        <a:pt x="272" y="119"/>
                        <a:pt x="272" y="119"/>
                      </a:cubicBezTo>
                      <a:cubicBezTo>
                        <a:pt x="284" y="119"/>
                        <a:pt x="284" y="119"/>
                        <a:pt x="284" y="119"/>
                      </a:cubicBezTo>
                      <a:cubicBezTo>
                        <a:pt x="310" y="30"/>
                        <a:pt x="310" y="30"/>
                        <a:pt x="310" y="30"/>
                      </a:cubicBezTo>
                      <a:cubicBezTo>
                        <a:pt x="298" y="30"/>
                        <a:pt x="298" y="30"/>
                        <a:pt x="298" y="30"/>
                      </a:cubicBezTo>
                      <a:cubicBezTo>
                        <a:pt x="298" y="30"/>
                        <a:pt x="298" y="30"/>
                        <a:pt x="298" y="30"/>
                      </a:cubicBezTo>
                      <a:close/>
                      <a:moveTo>
                        <a:pt x="328" y="55"/>
                      </a:moveTo>
                      <a:cubicBezTo>
                        <a:pt x="318" y="55"/>
                        <a:pt x="318" y="55"/>
                        <a:pt x="318" y="55"/>
                      </a:cubicBezTo>
                      <a:cubicBezTo>
                        <a:pt x="318" y="119"/>
                        <a:pt x="318" y="119"/>
                        <a:pt x="318" y="119"/>
                      </a:cubicBezTo>
                      <a:cubicBezTo>
                        <a:pt x="328" y="119"/>
                        <a:pt x="328" y="119"/>
                        <a:pt x="328" y="119"/>
                      </a:cubicBezTo>
                      <a:cubicBezTo>
                        <a:pt x="328" y="55"/>
                        <a:pt x="328" y="55"/>
                        <a:pt x="328" y="55"/>
                      </a:cubicBezTo>
                      <a:cubicBezTo>
                        <a:pt x="328" y="55"/>
                        <a:pt x="328" y="55"/>
                        <a:pt x="328" y="55"/>
                      </a:cubicBezTo>
                      <a:close/>
                      <a:moveTo>
                        <a:pt x="397" y="80"/>
                      </a:moveTo>
                      <a:cubicBezTo>
                        <a:pt x="397" y="72"/>
                        <a:pt x="395" y="65"/>
                        <a:pt x="391" y="61"/>
                      </a:cubicBezTo>
                      <a:cubicBezTo>
                        <a:pt x="388" y="56"/>
                        <a:pt x="382" y="54"/>
                        <a:pt x="375" y="54"/>
                      </a:cubicBezTo>
                      <a:cubicBezTo>
                        <a:pt x="366" y="54"/>
                        <a:pt x="359" y="58"/>
                        <a:pt x="354" y="66"/>
                      </a:cubicBezTo>
                      <a:cubicBezTo>
                        <a:pt x="354" y="66"/>
                        <a:pt x="354" y="66"/>
                        <a:pt x="354" y="66"/>
                      </a:cubicBezTo>
                      <a:cubicBezTo>
                        <a:pt x="354" y="55"/>
                        <a:pt x="354" y="55"/>
                        <a:pt x="354" y="55"/>
                      </a:cubicBezTo>
                      <a:cubicBezTo>
                        <a:pt x="344" y="55"/>
                        <a:pt x="344" y="55"/>
                        <a:pt x="344" y="55"/>
                      </a:cubicBezTo>
                      <a:cubicBezTo>
                        <a:pt x="344" y="119"/>
                        <a:pt x="344" y="119"/>
                        <a:pt x="344" y="119"/>
                      </a:cubicBezTo>
                      <a:cubicBezTo>
                        <a:pt x="354" y="119"/>
                        <a:pt x="354" y="119"/>
                        <a:pt x="354" y="119"/>
                      </a:cubicBezTo>
                      <a:cubicBezTo>
                        <a:pt x="354" y="83"/>
                        <a:pt x="354" y="83"/>
                        <a:pt x="354" y="83"/>
                      </a:cubicBezTo>
                      <a:cubicBezTo>
                        <a:pt x="354" y="77"/>
                        <a:pt x="356" y="72"/>
                        <a:pt x="359" y="68"/>
                      </a:cubicBezTo>
                      <a:cubicBezTo>
                        <a:pt x="362" y="64"/>
                        <a:pt x="367" y="63"/>
                        <a:pt x="372" y="63"/>
                      </a:cubicBezTo>
                      <a:cubicBezTo>
                        <a:pt x="381" y="63"/>
                        <a:pt x="386" y="69"/>
                        <a:pt x="386" y="83"/>
                      </a:cubicBezTo>
                      <a:cubicBezTo>
                        <a:pt x="386" y="119"/>
                        <a:pt x="386" y="119"/>
                        <a:pt x="386" y="119"/>
                      </a:cubicBezTo>
                      <a:cubicBezTo>
                        <a:pt x="397" y="119"/>
                        <a:pt x="397" y="119"/>
                        <a:pt x="397" y="119"/>
                      </a:cubicBezTo>
                      <a:cubicBezTo>
                        <a:pt x="397" y="80"/>
                        <a:pt x="397" y="80"/>
                        <a:pt x="397" y="80"/>
                      </a:cubicBezTo>
                      <a:cubicBezTo>
                        <a:pt x="397" y="80"/>
                        <a:pt x="397" y="80"/>
                        <a:pt x="397" y="80"/>
                      </a:cubicBezTo>
                      <a:close/>
                      <a:moveTo>
                        <a:pt x="467" y="25"/>
                      </a:moveTo>
                      <a:cubicBezTo>
                        <a:pt x="457" y="25"/>
                        <a:pt x="457" y="25"/>
                        <a:pt x="457" y="25"/>
                      </a:cubicBezTo>
                      <a:cubicBezTo>
                        <a:pt x="457" y="64"/>
                        <a:pt x="457" y="64"/>
                        <a:pt x="457" y="64"/>
                      </a:cubicBezTo>
                      <a:cubicBezTo>
                        <a:pt x="457" y="64"/>
                        <a:pt x="457" y="64"/>
                        <a:pt x="457" y="64"/>
                      </a:cubicBezTo>
                      <a:cubicBezTo>
                        <a:pt x="453" y="57"/>
                        <a:pt x="446" y="54"/>
                        <a:pt x="438" y="54"/>
                      </a:cubicBezTo>
                      <a:cubicBezTo>
                        <a:pt x="429" y="54"/>
                        <a:pt x="422" y="57"/>
                        <a:pt x="416" y="63"/>
                      </a:cubicBezTo>
                      <a:cubicBezTo>
                        <a:pt x="411" y="70"/>
                        <a:pt x="408" y="78"/>
                        <a:pt x="408" y="89"/>
                      </a:cubicBezTo>
                      <a:cubicBezTo>
                        <a:pt x="408" y="99"/>
                        <a:pt x="411" y="106"/>
                        <a:pt x="415" y="112"/>
                      </a:cubicBezTo>
                      <a:cubicBezTo>
                        <a:pt x="420" y="118"/>
                        <a:pt x="427" y="121"/>
                        <a:pt x="435" y="121"/>
                      </a:cubicBezTo>
                      <a:cubicBezTo>
                        <a:pt x="445" y="121"/>
                        <a:pt x="452" y="117"/>
                        <a:pt x="457" y="108"/>
                      </a:cubicBezTo>
                      <a:cubicBezTo>
                        <a:pt x="457" y="108"/>
                        <a:pt x="457" y="108"/>
                        <a:pt x="457" y="108"/>
                      </a:cubicBezTo>
                      <a:cubicBezTo>
                        <a:pt x="457" y="119"/>
                        <a:pt x="457" y="119"/>
                        <a:pt x="457" y="119"/>
                      </a:cubicBezTo>
                      <a:cubicBezTo>
                        <a:pt x="467" y="119"/>
                        <a:pt x="467" y="119"/>
                        <a:pt x="467" y="119"/>
                      </a:cubicBezTo>
                      <a:cubicBezTo>
                        <a:pt x="467" y="25"/>
                        <a:pt x="467" y="25"/>
                        <a:pt x="467" y="25"/>
                      </a:cubicBezTo>
                      <a:cubicBezTo>
                        <a:pt x="467" y="25"/>
                        <a:pt x="467" y="25"/>
                        <a:pt x="467" y="25"/>
                      </a:cubicBezTo>
                      <a:close/>
                      <a:moveTo>
                        <a:pt x="452" y="106"/>
                      </a:moveTo>
                      <a:cubicBezTo>
                        <a:pt x="448" y="110"/>
                        <a:pt x="443" y="112"/>
                        <a:pt x="438" y="112"/>
                      </a:cubicBezTo>
                      <a:cubicBezTo>
                        <a:pt x="432" y="112"/>
                        <a:pt x="427" y="110"/>
                        <a:pt x="424" y="106"/>
                      </a:cubicBezTo>
                      <a:cubicBezTo>
                        <a:pt x="421" y="101"/>
                        <a:pt x="419" y="96"/>
                        <a:pt x="419" y="88"/>
                      </a:cubicBezTo>
                      <a:cubicBezTo>
                        <a:pt x="419" y="80"/>
                        <a:pt x="421" y="74"/>
                        <a:pt x="424" y="69"/>
                      </a:cubicBezTo>
                      <a:cubicBezTo>
                        <a:pt x="428" y="65"/>
                        <a:pt x="433" y="63"/>
                        <a:pt x="439" y="63"/>
                      </a:cubicBezTo>
                      <a:cubicBezTo>
                        <a:pt x="444" y="63"/>
                        <a:pt x="448" y="64"/>
                        <a:pt x="452" y="68"/>
                      </a:cubicBezTo>
                      <a:cubicBezTo>
                        <a:pt x="455" y="71"/>
                        <a:pt x="457" y="76"/>
                        <a:pt x="457" y="81"/>
                      </a:cubicBezTo>
                      <a:cubicBezTo>
                        <a:pt x="457" y="90"/>
                        <a:pt x="457" y="90"/>
                        <a:pt x="457" y="90"/>
                      </a:cubicBezTo>
                      <a:cubicBezTo>
                        <a:pt x="457" y="97"/>
                        <a:pt x="455" y="102"/>
                        <a:pt x="452" y="106"/>
                      </a:cubicBezTo>
                      <a:close/>
                      <a:moveTo>
                        <a:pt x="535" y="63"/>
                      </a:moveTo>
                      <a:cubicBezTo>
                        <a:pt x="530" y="57"/>
                        <a:pt x="522" y="54"/>
                        <a:pt x="513" y="54"/>
                      </a:cubicBezTo>
                      <a:cubicBezTo>
                        <a:pt x="503" y="54"/>
                        <a:pt x="495" y="57"/>
                        <a:pt x="489" y="63"/>
                      </a:cubicBezTo>
                      <a:cubicBezTo>
                        <a:pt x="483" y="69"/>
                        <a:pt x="480" y="77"/>
                        <a:pt x="480" y="88"/>
                      </a:cubicBezTo>
                      <a:cubicBezTo>
                        <a:pt x="480" y="98"/>
                        <a:pt x="483" y="106"/>
                        <a:pt x="489" y="112"/>
                      </a:cubicBezTo>
                      <a:cubicBezTo>
                        <a:pt x="494" y="118"/>
                        <a:pt x="502" y="121"/>
                        <a:pt x="511" y="121"/>
                      </a:cubicBezTo>
                      <a:cubicBezTo>
                        <a:pt x="521" y="121"/>
                        <a:pt x="529" y="118"/>
                        <a:pt x="535" y="112"/>
                      </a:cubicBezTo>
                      <a:cubicBezTo>
                        <a:pt x="540" y="105"/>
                        <a:pt x="543" y="97"/>
                        <a:pt x="543" y="87"/>
                      </a:cubicBezTo>
                      <a:cubicBezTo>
                        <a:pt x="543" y="77"/>
                        <a:pt x="540" y="69"/>
                        <a:pt x="535" y="63"/>
                      </a:cubicBezTo>
                      <a:close/>
                      <a:moveTo>
                        <a:pt x="527" y="106"/>
                      </a:moveTo>
                      <a:cubicBezTo>
                        <a:pt x="524" y="110"/>
                        <a:pt x="519" y="112"/>
                        <a:pt x="512" y="112"/>
                      </a:cubicBezTo>
                      <a:cubicBezTo>
                        <a:pt x="506" y="112"/>
                        <a:pt x="500" y="110"/>
                        <a:pt x="496" y="106"/>
                      </a:cubicBezTo>
                      <a:cubicBezTo>
                        <a:pt x="493" y="101"/>
                        <a:pt x="491" y="95"/>
                        <a:pt x="491" y="88"/>
                      </a:cubicBezTo>
                      <a:cubicBezTo>
                        <a:pt x="491" y="80"/>
                        <a:pt x="493" y="73"/>
                        <a:pt x="496" y="69"/>
                      </a:cubicBezTo>
                      <a:cubicBezTo>
                        <a:pt x="500" y="65"/>
                        <a:pt x="506" y="63"/>
                        <a:pt x="512" y="63"/>
                      </a:cubicBezTo>
                      <a:cubicBezTo>
                        <a:pt x="519" y="63"/>
                        <a:pt x="524" y="65"/>
                        <a:pt x="527" y="69"/>
                      </a:cubicBezTo>
                      <a:cubicBezTo>
                        <a:pt x="531" y="73"/>
                        <a:pt x="533" y="79"/>
                        <a:pt x="533" y="87"/>
                      </a:cubicBezTo>
                      <a:cubicBezTo>
                        <a:pt x="533" y="95"/>
                        <a:pt x="531" y="102"/>
                        <a:pt x="527" y="106"/>
                      </a:cubicBezTo>
                      <a:close/>
                      <a:moveTo>
                        <a:pt x="626" y="55"/>
                      </a:moveTo>
                      <a:cubicBezTo>
                        <a:pt x="612" y="107"/>
                        <a:pt x="612" y="107"/>
                        <a:pt x="612" y="107"/>
                      </a:cubicBezTo>
                      <a:cubicBezTo>
                        <a:pt x="612" y="107"/>
                        <a:pt x="612" y="107"/>
                        <a:pt x="612" y="107"/>
                      </a:cubicBezTo>
                      <a:cubicBezTo>
                        <a:pt x="597" y="55"/>
                        <a:pt x="597" y="55"/>
                        <a:pt x="597" y="55"/>
                      </a:cubicBezTo>
                      <a:cubicBezTo>
                        <a:pt x="588" y="55"/>
                        <a:pt x="588" y="55"/>
                        <a:pt x="588" y="55"/>
                      </a:cubicBezTo>
                      <a:cubicBezTo>
                        <a:pt x="572" y="107"/>
                        <a:pt x="572" y="107"/>
                        <a:pt x="572" y="107"/>
                      </a:cubicBezTo>
                      <a:cubicBezTo>
                        <a:pt x="572" y="107"/>
                        <a:pt x="572" y="107"/>
                        <a:pt x="572" y="107"/>
                      </a:cubicBezTo>
                      <a:cubicBezTo>
                        <a:pt x="558" y="55"/>
                        <a:pt x="558" y="55"/>
                        <a:pt x="558" y="55"/>
                      </a:cubicBezTo>
                      <a:cubicBezTo>
                        <a:pt x="547" y="55"/>
                        <a:pt x="547" y="55"/>
                        <a:pt x="547" y="55"/>
                      </a:cubicBezTo>
                      <a:cubicBezTo>
                        <a:pt x="566" y="119"/>
                        <a:pt x="566" y="119"/>
                        <a:pt x="566" y="119"/>
                      </a:cubicBezTo>
                      <a:cubicBezTo>
                        <a:pt x="576" y="119"/>
                        <a:pt x="576" y="119"/>
                        <a:pt x="576" y="119"/>
                      </a:cubicBezTo>
                      <a:cubicBezTo>
                        <a:pt x="592" y="70"/>
                        <a:pt x="592" y="70"/>
                        <a:pt x="592" y="70"/>
                      </a:cubicBezTo>
                      <a:cubicBezTo>
                        <a:pt x="592" y="70"/>
                        <a:pt x="592" y="70"/>
                        <a:pt x="592" y="70"/>
                      </a:cubicBezTo>
                      <a:cubicBezTo>
                        <a:pt x="606" y="119"/>
                        <a:pt x="606" y="119"/>
                        <a:pt x="606" y="119"/>
                      </a:cubicBezTo>
                      <a:cubicBezTo>
                        <a:pt x="617" y="119"/>
                        <a:pt x="617" y="119"/>
                        <a:pt x="617" y="119"/>
                      </a:cubicBezTo>
                      <a:cubicBezTo>
                        <a:pt x="636" y="55"/>
                        <a:pt x="636" y="55"/>
                        <a:pt x="636" y="55"/>
                      </a:cubicBezTo>
                      <a:cubicBezTo>
                        <a:pt x="626" y="55"/>
                        <a:pt x="626" y="55"/>
                        <a:pt x="626" y="55"/>
                      </a:cubicBezTo>
                      <a:cubicBezTo>
                        <a:pt x="626" y="55"/>
                        <a:pt x="626" y="55"/>
                        <a:pt x="626" y="55"/>
                      </a:cubicBezTo>
                      <a:close/>
                      <a:moveTo>
                        <a:pt x="676" y="92"/>
                      </a:moveTo>
                      <a:cubicBezTo>
                        <a:pt x="673" y="89"/>
                        <a:pt x="669" y="86"/>
                        <a:pt x="663" y="83"/>
                      </a:cubicBezTo>
                      <a:cubicBezTo>
                        <a:pt x="658" y="81"/>
                        <a:pt x="655" y="79"/>
                        <a:pt x="653" y="78"/>
                      </a:cubicBezTo>
                      <a:cubicBezTo>
                        <a:pt x="652" y="76"/>
                        <a:pt x="651" y="74"/>
                        <a:pt x="651" y="71"/>
                      </a:cubicBezTo>
                      <a:cubicBezTo>
                        <a:pt x="651" y="69"/>
                        <a:pt x="652" y="67"/>
                        <a:pt x="654" y="65"/>
                      </a:cubicBezTo>
                      <a:cubicBezTo>
                        <a:pt x="656" y="63"/>
                        <a:pt x="659" y="63"/>
                        <a:pt x="662" y="63"/>
                      </a:cubicBezTo>
                      <a:cubicBezTo>
                        <a:pt x="668" y="63"/>
                        <a:pt x="672" y="64"/>
                        <a:pt x="677" y="67"/>
                      </a:cubicBezTo>
                      <a:cubicBezTo>
                        <a:pt x="677" y="57"/>
                        <a:pt x="677" y="57"/>
                        <a:pt x="677" y="57"/>
                      </a:cubicBezTo>
                      <a:cubicBezTo>
                        <a:pt x="672" y="55"/>
                        <a:pt x="668" y="54"/>
                        <a:pt x="663" y="54"/>
                      </a:cubicBezTo>
                      <a:cubicBezTo>
                        <a:pt x="656" y="54"/>
                        <a:pt x="651" y="55"/>
                        <a:pt x="647" y="59"/>
                      </a:cubicBezTo>
                      <a:cubicBezTo>
                        <a:pt x="642" y="63"/>
                        <a:pt x="640" y="67"/>
                        <a:pt x="640" y="72"/>
                      </a:cubicBezTo>
                      <a:cubicBezTo>
                        <a:pt x="640" y="77"/>
                        <a:pt x="642" y="80"/>
                        <a:pt x="644" y="83"/>
                      </a:cubicBezTo>
                      <a:cubicBezTo>
                        <a:pt x="646" y="86"/>
                        <a:pt x="650" y="89"/>
                        <a:pt x="656" y="91"/>
                      </a:cubicBezTo>
                      <a:cubicBezTo>
                        <a:pt x="661" y="94"/>
                        <a:pt x="665" y="96"/>
                        <a:pt x="667" y="97"/>
                      </a:cubicBezTo>
                      <a:cubicBezTo>
                        <a:pt x="668" y="99"/>
                        <a:pt x="669" y="101"/>
                        <a:pt x="669" y="103"/>
                      </a:cubicBezTo>
                      <a:cubicBezTo>
                        <a:pt x="669" y="109"/>
                        <a:pt x="665" y="112"/>
                        <a:pt x="657" y="112"/>
                      </a:cubicBezTo>
                      <a:cubicBezTo>
                        <a:pt x="651" y="112"/>
                        <a:pt x="645" y="110"/>
                        <a:pt x="640" y="106"/>
                      </a:cubicBezTo>
                      <a:cubicBezTo>
                        <a:pt x="640" y="117"/>
                        <a:pt x="640" y="117"/>
                        <a:pt x="640" y="117"/>
                      </a:cubicBezTo>
                      <a:cubicBezTo>
                        <a:pt x="645" y="120"/>
                        <a:pt x="650" y="121"/>
                        <a:pt x="656" y="121"/>
                      </a:cubicBezTo>
                      <a:cubicBezTo>
                        <a:pt x="663" y="121"/>
                        <a:pt x="669" y="119"/>
                        <a:pt x="673" y="116"/>
                      </a:cubicBezTo>
                      <a:cubicBezTo>
                        <a:pt x="677" y="112"/>
                        <a:pt x="679" y="108"/>
                        <a:pt x="679" y="102"/>
                      </a:cubicBezTo>
                      <a:cubicBezTo>
                        <a:pt x="679" y="98"/>
                        <a:pt x="678" y="94"/>
                        <a:pt x="676" y="9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8" name="Freeform 13"/>
              <p:cNvSpPr>
                <a:spLocks noChangeAspect="1" noEditPoints="1"/>
              </p:cNvSpPr>
              <p:nvPr/>
            </p:nvSpPr>
            <p:spPr bwMode="auto">
              <a:xfrm>
                <a:off x="5854651" y="4795668"/>
                <a:ext cx="1371600" cy="61348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0" name="Freeform 17"/>
              <p:cNvSpPr>
                <a:spLocks noChangeAspect="1" noEditPoints="1"/>
              </p:cNvSpPr>
              <p:nvPr/>
            </p:nvSpPr>
            <p:spPr bwMode="auto">
              <a:xfrm>
                <a:off x="5854651" y="4096074"/>
                <a:ext cx="1371600" cy="614476"/>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35" name="Group 34"/>
          <p:cNvGrpSpPr/>
          <p:nvPr/>
        </p:nvGrpSpPr>
        <p:grpSpPr>
          <a:xfrm>
            <a:off x="8077100" y="2084364"/>
            <a:ext cx="3845662" cy="4302839"/>
            <a:chOff x="8239062" y="2125663"/>
            <a:chExt cx="3922776" cy="4389120"/>
          </a:xfrm>
        </p:grpSpPr>
        <p:sp>
          <p:nvSpPr>
            <p:cNvPr id="204" name="Rectangle 203"/>
            <p:cNvSpPr/>
            <p:nvPr/>
          </p:nvSpPr>
          <p:spPr bwMode="auto">
            <a:xfrm>
              <a:off x="8239062" y="2125663"/>
              <a:ext cx="3922776" cy="4389120"/>
            </a:xfrm>
            <a:prstGeom prst="rect">
              <a:avLst/>
            </a:prstGeom>
            <a:solidFill>
              <a:schemeClr val="bg1">
                <a:lumMod val="95000"/>
              </a:schemeClr>
            </a:solidFill>
            <a:ln w="28575">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745" kern="0" dirty="0">
                  <a:gradFill>
                    <a:gsLst>
                      <a:gs pos="7921">
                        <a:schemeClr val="accent2"/>
                      </a:gs>
                      <a:gs pos="23762">
                        <a:schemeClr val="accent2"/>
                      </a:gs>
                    </a:gsLst>
                    <a:lin ang="5400000" scaled="0"/>
                  </a:gradFill>
                  <a:latin typeface="Segoe UI Light"/>
                </a:rPr>
                <a:t>Image repository</a:t>
              </a:r>
            </a:p>
          </p:txBody>
        </p:sp>
        <p:pic>
          <p:nvPicPr>
            <p:cNvPr id="2" name="Picture 1"/>
            <p:cNvPicPr>
              <a:picLocks noChangeAspect="1"/>
            </p:cNvPicPr>
            <p:nvPr/>
          </p:nvPicPr>
          <p:blipFill>
            <a:blip r:embed="rId3">
              <a:grayscl/>
            </a:blip>
            <a:stretch>
              <a:fillRect/>
            </a:stretch>
          </p:blipFill>
          <p:spPr>
            <a:xfrm>
              <a:off x="9538346" y="2883749"/>
              <a:ext cx="2403239" cy="3168271"/>
            </a:xfrm>
            <a:prstGeom prst="rect">
              <a:avLst/>
            </a:prstGeom>
          </p:spPr>
        </p:pic>
        <p:grpSp>
          <p:nvGrpSpPr>
            <p:cNvPr id="76" name="Group 75"/>
            <p:cNvGrpSpPr/>
            <p:nvPr/>
          </p:nvGrpSpPr>
          <p:grpSpPr>
            <a:xfrm>
              <a:off x="8437491" y="3506093"/>
              <a:ext cx="2035901" cy="2785970"/>
              <a:chOff x="5671771" y="3913193"/>
              <a:chExt cx="1737360" cy="2377440"/>
            </a:xfrm>
          </p:grpSpPr>
          <p:sp>
            <p:nvSpPr>
              <p:cNvPr id="77" name="Rectangle 76"/>
              <p:cNvSpPr/>
              <p:nvPr/>
            </p:nvSpPr>
            <p:spPr bwMode="auto">
              <a:xfrm>
                <a:off x="5671771" y="3913193"/>
                <a:ext cx="1737360" cy="2377440"/>
              </a:xfrm>
              <a:prstGeom prst="rect">
                <a:avLst/>
              </a:prstGeom>
              <a:solidFill>
                <a:schemeClr val="bg1">
                  <a:lumMod val="50000"/>
                </a:schemeClr>
              </a:solidFill>
              <a:ln w="44450" cap="sq">
                <a:solidFill>
                  <a:schemeClr val="bg1">
                    <a:lumMod val="95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8" name="Group 77"/>
              <p:cNvGrpSpPr>
                <a:grpSpLocks noChangeAspect="1"/>
              </p:cNvGrpSpPr>
              <p:nvPr/>
            </p:nvGrpSpPr>
            <p:grpSpPr>
              <a:xfrm>
                <a:off x="5854651" y="5494269"/>
                <a:ext cx="1371600" cy="613484"/>
                <a:chOff x="3896444" y="4411501"/>
                <a:chExt cx="1924051" cy="860583"/>
              </a:xfrm>
            </p:grpSpPr>
            <p:sp>
              <p:nvSpPr>
                <p:cNvPr id="81" name="Freeform 13"/>
                <p:cNvSpPr>
                  <a:spLocks noChangeAspect="1" noEditPoints="1"/>
                </p:cNvSpPr>
                <p:nvPr/>
              </p:nvSpPr>
              <p:spPr bwMode="auto">
                <a:xfrm>
                  <a:off x="3896444" y="4411501"/>
                  <a:ext cx="1924051" cy="86058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2" name="Freeform 6"/>
                <p:cNvSpPr>
                  <a:spLocks noChangeAspect="1" noEditPoints="1"/>
                </p:cNvSpPr>
                <p:nvPr/>
              </p:nvSpPr>
              <p:spPr bwMode="auto">
                <a:xfrm>
                  <a:off x="4205129" y="4698823"/>
                  <a:ext cx="1306681" cy="285938"/>
                </a:xfrm>
                <a:custGeom>
                  <a:avLst/>
                  <a:gdLst>
                    <a:gd name="T0" fmla="*/ 149 w 679"/>
                    <a:gd name="T1" fmla="*/ 73 h 149"/>
                    <a:gd name="T2" fmla="*/ 66 w 679"/>
                    <a:gd name="T3" fmla="*/ 11 h 149"/>
                    <a:gd name="T4" fmla="*/ 149 w 679"/>
                    <a:gd name="T5" fmla="*/ 149 h 149"/>
                    <a:gd name="T6" fmla="*/ 66 w 679"/>
                    <a:gd name="T7" fmla="*/ 76 h 149"/>
                    <a:gd name="T8" fmla="*/ 0 w 679"/>
                    <a:gd name="T9" fmla="*/ 21 h 149"/>
                    <a:gd name="T10" fmla="*/ 63 w 679"/>
                    <a:gd name="T11" fmla="*/ 73 h 149"/>
                    <a:gd name="T12" fmla="*/ 0 w 679"/>
                    <a:gd name="T13" fmla="*/ 128 h 149"/>
                    <a:gd name="T14" fmla="*/ 63 w 679"/>
                    <a:gd name="T15" fmla="*/ 76 h 149"/>
                    <a:gd name="T16" fmla="*/ 318 w 679"/>
                    <a:gd name="T17" fmla="*/ 30 h 149"/>
                    <a:gd name="T18" fmla="*/ 323 w 679"/>
                    <a:gd name="T19" fmla="*/ 41 h 149"/>
                    <a:gd name="T20" fmla="*/ 328 w 679"/>
                    <a:gd name="T21" fmla="*/ 30 h 149"/>
                    <a:gd name="T22" fmla="*/ 278 w 679"/>
                    <a:gd name="T23" fmla="*/ 105 h 149"/>
                    <a:gd name="T24" fmla="*/ 226 w 679"/>
                    <a:gd name="T25" fmla="*/ 105 h 149"/>
                    <a:gd name="T26" fmla="*/ 194 w 679"/>
                    <a:gd name="T27" fmla="*/ 30 h 149"/>
                    <a:gd name="T28" fmla="*/ 252 w 679"/>
                    <a:gd name="T29" fmla="*/ 48 h 149"/>
                    <a:gd name="T30" fmla="*/ 284 w 679"/>
                    <a:gd name="T31" fmla="*/ 119 h 149"/>
                    <a:gd name="T32" fmla="*/ 298 w 679"/>
                    <a:gd name="T33" fmla="*/ 30 h 149"/>
                    <a:gd name="T34" fmla="*/ 318 w 679"/>
                    <a:gd name="T35" fmla="*/ 119 h 149"/>
                    <a:gd name="T36" fmla="*/ 328 w 679"/>
                    <a:gd name="T37" fmla="*/ 55 h 149"/>
                    <a:gd name="T38" fmla="*/ 375 w 679"/>
                    <a:gd name="T39" fmla="*/ 54 h 149"/>
                    <a:gd name="T40" fmla="*/ 354 w 679"/>
                    <a:gd name="T41" fmla="*/ 55 h 149"/>
                    <a:gd name="T42" fmla="*/ 354 w 679"/>
                    <a:gd name="T43" fmla="*/ 119 h 149"/>
                    <a:gd name="T44" fmla="*/ 372 w 679"/>
                    <a:gd name="T45" fmla="*/ 63 h 149"/>
                    <a:gd name="T46" fmla="*/ 397 w 679"/>
                    <a:gd name="T47" fmla="*/ 119 h 149"/>
                    <a:gd name="T48" fmla="*/ 467 w 679"/>
                    <a:gd name="T49" fmla="*/ 25 h 149"/>
                    <a:gd name="T50" fmla="*/ 457 w 679"/>
                    <a:gd name="T51" fmla="*/ 64 h 149"/>
                    <a:gd name="T52" fmla="*/ 408 w 679"/>
                    <a:gd name="T53" fmla="*/ 89 h 149"/>
                    <a:gd name="T54" fmla="*/ 457 w 679"/>
                    <a:gd name="T55" fmla="*/ 108 h 149"/>
                    <a:gd name="T56" fmla="*/ 467 w 679"/>
                    <a:gd name="T57" fmla="*/ 119 h 149"/>
                    <a:gd name="T58" fmla="*/ 452 w 679"/>
                    <a:gd name="T59" fmla="*/ 106 h 149"/>
                    <a:gd name="T60" fmla="*/ 419 w 679"/>
                    <a:gd name="T61" fmla="*/ 88 h 149"/>
                    <a:gd name="T62" fmla="*/ 452 w 679"/>
                    <a:gd name="T63" fmla="*/ 68 h 149"/>
                    <a:gd name="T64" fmla="*/ 452 w 679"/>
                    <a:gd name="T65" fmla="*/ 106 h 149"/>
                    <a:gd name="T66" fmla="*/ 489 w 679"/>
                    <a:gd name="T67" fmla="*/ 63 h 149"/>
                    <a:gd name="T68" fmla="*/ 511 w 679"/>
                    <a:gd name="T69" fmla="*/ 121 h 149"/>
                    <a:gd name="T70" fmla="*/ 535 w 679"/>
                    <a:gd name="T71" fmla="*/ 63 h 149"/>
                    <a:gd name="T72" fmla="*/ 496 w 679"/>
                    <a:gd name="T73" fmla="*/ 106 h 149"/>
                    <a:gd name="T74" fmla="*/ 512 w 679"/>
                    <a:gd name="T75" fmla="*/ 63 h 149"/>
                    <a:gd name="T76" fmla="*/ 527 w 679"/>
                    <a:gd name="T77" fmla="*/ 106 h 149"/>
                    <a:gd name="T78" fmla="*/ 612 w 679"/>
                    <a:gd name="T79" fmla="*/ 107 h 149"/>
                    <a:gd name="T80" fmla="*/ 572 w 679"/>
                    <a:gd name="T81" fmla="*/ 107 h 149"/>
                    <a:gd name="T82" fmla="*/ 547 w 679"/>
                    <a:gd name="T83" fmla="*/ 55 h 149"/>
                    <a:gd name="T84" fmla="*/ 592 w 679"/>
                    <a:gd name="T85" fmla="*/ 70 h 149"/>
                    <a:gd name="T86" fmla="*/ 617 w 679"/>
                    <a:gd name="T87" fmla="*/ 119 h 149"/>
                    <a:gd name="T88" fmla="*/ 626 w 679"/>
                    <a:gd name="T89" fmla="*/ 55 h 149"/>
                    <a:gd name="T90" fmla="*/ 653 w 679"/>
                    <a:gd name="T91" fmla="*/ 78 h 149"/>
                    <a:gd name="T92" fmla="*/ 662 w 679"/>
                    <a:gd name="T93" fmla="*/ 63 h 149"/>
                    <a:gd name="T94" fmla="*/ 663 w 679"/>
                    <a:gd name="T95" fmla="*/ 54 h 149"/>
                    <a:gd name="T96" fmla="*/ 644 w 679"/>
                    <a:gd name="T97" fmla="*/ 83 h 149"/>
                    <a:gd name="T98" fmla="*/ 669 w 679"/>
                    <a:gd name="T99" fmla="*/ 103 h 149"/>
                    <a:gd name="T100" fmla="*/ 640 w 679"/>
                    <a:gd name="T101" fmla="*/ 117 h 149"/>
                    <a:gd name="T102" fmla="*/ 679 w 679"/>
                    <a:gd name="T103" fmla="*/ 10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9" h="149">
                      <a:moveTo>
                        <a:pt x="66" y="11"/>
                      </a:moveTo>
                      <a:cubicBezTo>
                        <a:pt x="149" y="0"/>
                        <a:pt x="149" y="0"/>
                        <a:pt x="149" y="0"/>
                      </a:cubicBezTo>
                      <a:cubicBezTo>
                        <a:pt x="149" y="73"/>
                        <a:pt x="149" y="73"/>
                        <a:pt x="149" y="73"/>
                      </a:cubicBezTo>
                      <a:cubicBezTo>
                        <a:pt x="66" y="73"/>
                        <a:pt x="66" y="73"/>
                        <a:pt x="66" y="73"/>
                      </a:cubicBezTo>
                      <a:cubicBezTo>
                        <a:pt x="66" y="11"/>
                        <a:pt x="66" y="11"/>
                        <a:pt x="66" y="11"/>
                      </a:cubicBezTo>
                      <a:cubicBezTo>
                        <a:pt x="66" y="11"/>
                        <a:pt x="66" y="11"/>
                        <a:pt x="66" y="11"/>
                      </a:cubicBezTo>
                      <a:close/>
                      <a:moveTo>
                        <a:pt x="66" y="76"/>
                      </a:moveTo>
                      <a:cubicBezTo>
                        <a:pt x="66" y="138"/>
                        <a:pt x="66" y="138"/>
                        <a:pt x="66" y="138"/>
                      </a:cubicBezTo>
                      <a:cubicBezTo>
                        <a:pt x="149" y="149"/>
                        <a:pt x="149" y="149"/>
                        <a:pt x="149" y="149"/>
                      </a:cubicBezTo>
                      <a:cubicBezTo>
                        <a:pt x="149" y="76"/>
                        <a:pt x="149" y="76"/>
                        <a:pt x="149" y="76"/>
                      </a:cubicBezTo>
                      <a:cubicBezTo>
                        <a:pt x="66" y="76"/>
                        <a:pt x="66" y="76"/>
                        <a:pt x="66" y="76"/>
                      </a:cubicBezTo>
                      <a:cubicBezTo>
                        <a:pt x="66" y="76"/>
                        <a:pt x="66" y="76"/>
                        <a:pt x="66" y="76"/>
                      </a:cubicBezTo>
                      <a:close/>
                      <a:moveTo>
                        <a:pt x="63" y="73"/>
                      </a:moveTo>
                      <a:cubicBezTo>
                        <a:pt x="63" y="12"/>
                        <a:pt x="63" y="12"/>
                        <a:pt x="63" y="12"/>
                      </a:cubicBezTo>
                      <a:cubicBezTo>
                        <a:pt x="0" y="21"/>
                        <a:pt x="0" y="21"/>
                        <a:pt x="0" y="21"/>
                      </a:cubicBezTo>
                      <a:cubicBezTo>
                        <a:pt x="0" y="73"/>
                        <a:pt x="0" y="73"/>
                        <a:pt x="0" y="73"/>
                      </a:cubicBezTo>
                      <a:cubicBezTo>
                        <a:pt x="63" y="73"/>
                        <a:pt x="63" y="73"/>
                        <a:pt x="63" y="73"/>
                      </a:cubicBezTo>
                      <a:cubicBezTo>
                        <a:pt x="63" y="73"/>
                        <a:pt x="63" y="73"/>
                        <a:pt x="63" y="73"/>
                      </a:cubicBezTo>
                      <a:close/>
                      <a:moveTo>
                        <a:pt x="63" y="76"/>
                      </a:moveTo>
                      <a:cubicBezTo>
                        <a:pt x="0" y="76"/>
                        <a:pt x="0" y="76"/>
                        <a:pt x="0" y="76"/>
                      </a:cubicBezTo>
                      <a:cubicBezTo>
                        <a:pt x="0" y="128"/>
                        <a:pt x="0" y="128"/>
                        <a:pt x="0" y="128"/>
                      </a:cubicBezTo>
                      <a:cubicBezTo>
                        <a:pt x="63" y="137"/>
                        <a:pt x="63" y="137"/>
                        <a:pt x="63" y="137"/>
                      </a:cubicBezTo>
                      <a:cubicBezTo>
                        <a:pt x="63" y="76"/>
                        <a:pt x="63" y="76"/>
                        <a:pt x="63" y="76"/>
                      </a:cubicBezTo>
                      <a:cubicBezTo>
                        <a:pt x="63" y="76"/>
                        <a:pt x="63" y="76"/>
                        <a:pt x="63" y="76"/>
                      </a:cubicBezTo>
                      <a:close/>
                      <a:moveTo>
                        <a:pt x="328" y="30"/>
                      </a:moveTo>
                      <a:cubicBezTo>
                        <a:pt x="327" y="28"/>
                        <a:pt x="325" y="28"/>
                        <a:pt x="323" y="28"/>
                      </a:cubicBezTo>
                      <a:cubicBezTo>
                        <a:pt x="321" y="28"/>
                        <a:pt x="320" y="28"/>
                        <a:pt x="318" y="30"/>
                      </a:cubicBezTo>
                      <a:cubicBezTo>
                        <a:pt x="317" y="31"/>
                        <a:pt x="316" y="32"/>
                        <a:pt x="316" y="34"/>
                      </a:cubicBezTo>
                      <a:cubicBezTo>
                        <a:pt x="316" y="36"/>
                        <a:pt x="317" y="38"/>
                        <a:pt x="318" y="39"/>
                      </a:cubicBezTo>
                      <a:cubicBezTo>
                        <a:pt x="320" y="40"/>
                        <a:pt x="321" y="41"/>
                        <a:pt x="323" y="41"/>
                      </a:cubicBezTo>
                      <a:cubicBezTo>
                        <a:pt x="325" y="41"/>
                        <a:pt x="326" y="40"/>
                        <a:pt x="328" y="39"/>
                      </a:cubicBezTo>
                      <a:cubicBezTo>
                        <a:pt x="329" y="38"/>
                        <a:pt x="330" y="36"/>
                        <a:pt x="330" y="34"/>
                      </a:cubicBezTo>
                      <a:cubicBezTo>
                        <a:pt x="330" y="32"/>
                        <a:pt x="329" y="31"/>
                        <a:pt x="328" y="30"/>
                      </a:cubicBezTo>
                      <a:close/>
                      <a:moveTo>
                        <a:pt x="298" y="30"/>
                      </a:moveTo>
                      <a:cubicBezTo>
                        <a:pt x="278" y="105"/>
                        <a:pt x="278" y="105"/>
                        <a:pt x="278" y="105"/>
                      </a:cubicBezTo>
                      <a:cubicBezTo>
                        <a:pt x="278" y="105"/>
                        <a:pt x="278" y="105"/>
                        <a:pt x="278" y="105"/>
                      </a:cubicBezTo>
                      <a:cubicBezTo>
                        <a:pt x="258" y="30"/>
                        <a:pt x="258" y="30"/>
                        <a:pt x="258" y="30"/>
                      </a:cubicBezTo>
                      <a:cubicBezTo>
                        <a:pt x="247" y="30"/>
                        <a:pt x="247" y="30"/>
                        <a:pt x="247" y="30"/>
                      </a:cubicBezTo>
                      <a:cubicBezTo>
                        <a:pt x="226" y="105"/>
                        <a:pt x="226" y="105"/>
                        <a:pt x="226" y="105"/>
                      </a:cubicBezTo>
                      <a:cubicBezTo>
                        <a:pt x="226" y="105"/>
                        <a:pt x="226" y="105"/>
                        <a:pt x="226" y="105"/>
                      </a:cubicBezTo>
                      <a:cubicBezTo>
                        <a:pt x="205" y="30"/>
                        <a:pt x="205" y="30"/>
                        <a:pt x="205" y="30"/>
                      </a:cubicBezTo>
                      <a:cubicBezTo>
                        <a:pt x="194" y="30"/>
                        <a:pt x="194" y="30"/>
                        <a:pt x="194" y="30"/>
                      </a:cubicBezTo>
                      <a:cubicBezTo>
                        <a:pt x="220" y="119"/>
                        <a:pt x="220" y="119"/>
                        <a:pt x="220" y="119"/>
                      </a:cubicBezTo>
                      <a:cubicBezTo>
                        <a:pt x="232" y="119"/>
                        <a:pt x="232" y="119"/>
                        <a:pt x="232" y="119"/>
                      </a:cubicBezTo>
                      <a:cubicBezTo>
                        <a:pt x="252" y="48"/>
                        <a:pt x="252" y="48"/>
                        <a:pt x="252" y="48"/>
                      </a:cubicBezTo>
                      <a:cubicBezTo>
                        <a:pt x="252" y="48"/>
                        <a:pt x="252" y="48"/>
                        <a:pt x="252" y="48"/>
                      </a:cubicBezTo>
                      <a:cubicBezTo>
                        <a:pt x="272" y="119"/>
                        <a:pt x="272" y="119"/>
                        <a:pt x="272" y="119"/>
                      </a:cubicBezTo>
                      <a:cubicBezTo>
                        <a:pt x="284" y="119"/>
                        <a:pt x="284" y="119"/>
                        <a:pt x="284" y="119"/>
                      </a:cubicBezTo>
                      <a:cubicBezTo>
                        <a:pt x="310" y="30"/>
                        <a:pt x="310" y="30"/>
                        <a:pt x="310" y="30"/>
                      </a:cubicBezTo>
                      <a:cubicBezTo>
                        <a:pt x="298" y="30"/>
                        <a:pt x="298" y="30"/>
                        <a:pt x="298" y="30"/>
                      </a:cubicBezTo>
                      <a:cubicBezTo>
                        <a:pt x="298" y="30"/>
                        <a:pt x="298" y="30"/>
                        <a:pt x="298" y="30"/>
                      </a:cubicBezTo>
                      <a:close/>
                      <a:moveTo>
                        <a:pt x="328" y="55"/>
                      </a:moveTo>
                      <a:cubicBezTo>
                        <a:pt x="318" y="55"/>
                        <a:pt x="318" y="55"/>
                        <a:pt x="318" y="55"/>
                      </a:cubicBezTo>
                      <a:cubicBezTo>
                        <a:pt x="318" y="119"/>
                        <a:pt x="318" y="119"/>
                        <a:pt x="318" y="119"/>
                      </a:cubicBezTo>
                      <a:cubicBezTo>
                        <a:pt x="328" y="119"/>
                        <a:pt x="328" y="119"/>
                        <a:pt x="328" y="119"/>
                      </a:cubicBezTo>
                      <a:cubicBezTo>
                        <a:pt x="328" y="55"/>
                        <a:pt x="328" y="55"/>
                        <a:pt x="328" y="55"/>
                      </a:cubicBezTo>
                      <a:cubicBezTo>
                        <a:pt x="328" y="55"/>
                        <a:pt x="328" y="55"/>
                        <a:pt x="328" y="55"/>
                      </a:cubicBezTo>
                      <a:close/>
                      <a:moveTo>
                        <a:pt x="397" y="80"/>
                      </a:moveTo>
                      <a:cubicBezTo>
                        <a:pt x="397" y="72"/>
                        <a:pt x="395" y="65"/>
                        <a:pt x="391" y="61"/>
                      </a:cubicBezTo>
                      <a:cubicBezTo>
                        <a:pt x="388" y="56"/>
                        <a:pt x="382" y="54"/>
                        <a:pt x="375" y="54"/>
                      </a:cubicBezTo>
                      <a:cubicBezTo>
                        <a:pt x="366" y="54"/>
                        <a:pt x="359" y="58"/>
                        <a:pt x="354" y="66"/>
                      </a:cubicBezTo>
                      <a:cubicBezTo>
                        <a:pt x="354" y="66"/>
                        <a:pt x="354" y="66"/>
                        <a:pt x="354" y="66"/>
                      </a:cubicBezTo>
                      <a:cubicBezTo>
                        <a:pt x="354" y="55"/>
                        <a:pt x="354" y="55"/>
                        <a:pt x="354" y="55"/>
                      </a:cubicBezTo>
                      <a:cubicBezTo>
                        <a:pt x="344" y="55"/>
                        <a:pt x="344" y="55"/>
                        <a:pt x="344" y="55"/>
                      </a:cubicBezTo>
                      <a:cubicBezTo>
                        <a:pt x="344" y="119"/>
                        <a:pt x="344" y="119"/>
                        <a:pt x="344" y="119"/>
                      </a:cubicBezTo>
                      <a:cubicBezTo>
                        <a:pt x="354" y="119"/>
                        <a:pt x="354" y="119"/>
                        <a:pt x="354" y="119"/>
                      </a:cubicBezTo>
                      <a:cubicBezTo>
                        <a:pt x="354" y="83"/>
                        <a:pt x="354" y="83"/>
                        <a:pt x="354" y="83"/>
                      </a:cubicBezTo>
                      <a:cubicBezTo>
                        <a:pt x="354" y="77"/>
                        <a:pt x="356" y="72"/>
                        <a:pt x="359" y="68"/>
                      </a:cubicBezTo>
                      <a:cubicBezTo>
                        <a:pt x="362" y="64"/>
                        <a:pt x="367" y="63"/>
                        <a:pt x="372" y="63"/>
                      </a:cubicBezTo>
                      <a:cubicBezTo>
                        <a:pt x="381" y="63"/>
                        <a:pt x="386" y="69"/>
                        <a:pt x="386" y="83"/>
                      </a:cubicBezTo>
                      <a:cubicBezTo>
                        <a:pt x="386" y="119"/>
                        <a:pt x="386" y="119"/>
                        <a:pt x="386" y="119"/>
                      </a:cubicBezTo>
                      <a:cubicBezTo>
                        <a:pt x="397" y="119"/>
                        <a:pt x="397" y="119"/>
                        <a:pt x="397" y="119"/>
                      </a:cubicBezTo>
                      <a:cubicBezTo>
                        <a:pt x="397" y="80"/>
                        <a:pt x="397" y="80"/>
                        <a:pt x="397" y="80"/>
                      </a:cubicBezTo>
                      <a:cubicBezTo>
                        <a:pt x="397" y="80"/>
                        <a:pt x="397" y="80"/>
                        <a:pt x="397" y="80"/>
                      </a:cubicBezTo>
                      <a:close/>
                      <a:moveTo>
                        <a:pt x="467" y="25"/>
                      </a:moveTo>
                      <a:cubicBezTo>
                        <a:pt x="457" y="25"/>
                        <a:pt x="457" y="25"/>
                        <a:pt x="457" y="25"/>
                      </a:cubicBezTo>
                      <a:cubicBezTo>
                        <a:pt x="457" y="64"/>
                        <a:pt x="457" y="64"/>
                        <a:pt x="457" y="64"/>
                      </a:cubicBezTo>
                      <a:cubicBezTo>
                        <a:pt x="457" y="64"/>
                        <a:pt x="457" y="64"/>
                        <a:pt x="457" y="64"/>
                      </a:cubicBezTo>
                      <a:cubicBezTo>
                        <a:pt x="453" y="57"/>
                        <a:pt x="446" y="54"/>
                        <a:pt x="438" y="54"/>
                      </a:cubicBezTo>
                      <a:cubicBezTo>
                        <a:pt x="429" y="54"/>
                        <a:pt x="422" y="57"/>
                        <a:pt x="416" y="63"/>
                      </a:cubicBezTo>
                      <a:cubicBezTo>
                        <a:pt x="411" y="70"/>
                        <a:pt x="408" y="78"/>
                        <a:pt x="408" y="89"/>
                      </a:cubicBezTo>
                      <a:cubicBezTo>
                        <a:pt x="408" y="99"/>
                        <a:pt x="411" y="106"/>
                        <a:pt x="415" y="112"/>
                      </a:cubicBezTo>
                      <a:cubicBezTo>
                        <a:pt x="420" y="118"/>
                        <a:pt x="427" y="121"/>
                        <a:pt x="435" y="121"/>
                      </a:cubicBezTo>
                      <a:cubicBezTo>
                        <a:pt x="445" y="121"/>
                        <a:pt x="452" y="117"/>
                        <a:pt x="457" y="108"/>
                      </a:cubicBezTo>
                      <a:cubicBezTo>
                        <a:pt x="457" y="108"/>
                        <a:pt x="457" y="108"/>
                        <a:pt x="457" y="108"/>
                      </a:cubicBezTo>
                      <a:cubicBezTo>
                        <a:pt x="457" y="119"/>
                        <a:pt x="457" y="119"/>
                        <a:pt x="457" y="119"/>
                      </a:cubicBezTo>
                      <a:cubicBezTo>
                        <a:pt x="467" y="119"/>
                        <a:pt x="467" y="119"/>
                        <a:pt x="467" y="119"/>
                      </a:cubicBezTo>
                      <a:cubicBezTo>
                        <a:pt x="467" y="25"/>
                        <a:pt x="467" y="25"/>
                        <a:pt x="467" y="25"/>
                      </a:cubicBezTo>
                      <a:cubicBezTo>
                        <a:pt x="467" y="25"/>
                        <a:pt x="467" y="25"/>
                        <a:pt x="467" y="25"/>
                      </a:cubicBezTo>
                      <a:close/>
                      <a:moveTo>
                        <a:pt x="452" y="106"/>
                      </a:moveTo>
                      <a:cubicBezTo>
                        <a:pt x="448" y="110"/>
                        <a:pt x="443" y="112"/>
                        <a:pt x="438" y="112"/>
                      </a:cubicBezTo>
                      <a:cubicBezTo>
                        <a:pt x="432" y="112"/>
                        <a:pt x="427" y="110"/>
                        <a:pt x="424" y="106"/>
                      </a:cubicBezTo>
                      <a:cubicBezTo>
                        <a:pt x="421" y="101"/>
                        <a:pt x="419" y="96"/>
                        <a:pt x="419" y="88"/>
                      </a:cubicBezTo>
                      <a:cubicBezTo>
                        <a:pt x="419" y="80"/>
                        <a:pt x="421" y="74"/>
                        <a:pt x="424" y="69"/>
                      </a:cubicBezTo>
                      <a:cubicBezTo>
                        <a:pt x="428" y="65"/>
                        <a:pt x="433" y="63"/>
                        <a:pt x="439" y="63"/>
                      </a:cubicBezTo>
                      <a:cubicBezTo>
                        <a:pt x="444" y="63"/>
                        <a:pt x="448" y="64"/>
                        <a:pt x="452" y="68"/>
                      </a:cubicBezTo>
                      <a:cubicBezTo>
                        <a:pt x="455" y="71"/>
                        <a:pt x="457" y="76"/>
                        <a:pt x="457" y="81"/>
                      </a:cubicBezTo>
                      <a:cubicBezTo>
                        <a:pt x="457" y="90"/>
                        <a:pt x="457" y="90"/>
                        <a:pt x="457" y="90"/>
                      </a:cubicBezTo>
                      <a:cubicBezTo>
                        <a:pt x="457" y="97"/>
                        <a:pt x="455" y="102"/>
                        <a:pt x="452" y="106"/>
                      </a:cubicBezTo>
                      <a:close/>
                      <a:moveTo>
                        <a:pt x="535" y="63"/>
                      </a:moveTo>
                      <a:cubicBezTo>
                        <a:pt x="530" y="57"/>
                        <a:pt x="522" y="54"/>
                        <a:pt x="513" y="54"/>
                      </a:cubicBezTo>
                      <a:cubicBezTo>
                        <a:pt x="503" y="54"/>
                        <a:pt x="495" y="57"/>
                        <a:pt x="489" y="63"/>
                      </a:cubicBezTo>
                      <a:cubicBezTo>
                        <a:pt x="483" y="69"/>
                        <a:pt x="480" y="77"/>
                        <a:pt x="480" y="88"/>
                      </a:cubicBezTo>
                      <a:cubicBezTo>
                        <a:pt x="480" y="98"/>
                        <a:pt x="483" y="106"/>
                        <a:pt x="489" y="112"/>
                      </a:cubicBezTo>
                      <a:cubicBezTo>
                        <a:pt x="494" y="118"/>
                        <a:pt x="502" y="121"/>
                        <a:pt x="511" y="121"/>
                      </a:cubicBezTo>
                      <a:cubicBezTo>
                        <a:pt x="521" y="121"/>
                        <a:pt x="529" y="118"/>
                        <a:pt x="535" y="112"/>
                      </a:cubicBezTo>
                      <a:cubicBezTo>
                        <a:pt x="540" y="105"/>
                        <a:pt x="543" y="97"/>
                        <a:pt x="543" y="87"/>
                      </a:cubicBezTo>
                      <a:cubicBezTo>
                        <a:pt x="543" y="77"/>
                        <a:pt x="540" y="69"/>
                        <a:pt x="535" y="63"/>
                      </a:cubicBezTo>
                      <a:close/>
                      <a:moveTo>
                        <a:pt x="527" y="106"/>
                      </a:moveTo>
                      <a:cubicBezTo>
                        <a:pt x="524" y="110"/>
                        <a:pt x="519" y="112"/>
                        <a:pt x="512" y="112"/>
                      </a:cubicBezTo>
                      <a:cubicBezTo>
                        <a:pt x="506" y="112"/>
                        <a:pt x="500" y="110"/>
                        <a:pt x="496" y="106"/>
                      </a:cubicBezTo>
                      <a:cubicBezTo>
                        <a:pt x="493" y="101"/>
                        <a:pt x="491" y="95"/>
                        <a:pt x="491" y="88"/>
                      </a:cubicBezTo>
                      <a:cubicBezTo>
                        <a:pt x="491" y="80"/>
                        <a:pt x="493" y="73"/>
                        <a:pt x="496" y="69"/>
                      </a:cubicBezTo>
                      <a:cubicBezTo>
                        <a:pt x="500" y="65"/>
                        <a:pt x="506" y="63"/>
                        <a:pt x="512" y="63"/>
                      </a:cubicBezTo>
                      <a:cubicBezTo>
                        <a:pt x="519" y="63"/>
                        <a:pt x="524" y="65"/>
                        <a:pt x="527" y="69"/>
                      </a:cubicBezTo>
                      <a:cubicBezTo>
                        <a:pt x="531" y="73"/>
                        <a:pt x="533" y="79"/>
                        <a:pt x="533" y="87"/>
                      </a:cubicBezTo>
                      <a:cubicBezTo>
                        <a:pt x="533" y="95"/>
                        <a:pt x="531" y="102"/>
                        <a:pt x="527" y="106"/>
                      </a:cubicBezTo>
                      <a:close/>
                      <a:moveTo>
                        <a:pt x="626" y="55"/>
                      </a:moveTo>
                      <a:cubicBezTo>
                        <a:pt x="612" y="107"/>
                        <a:pt x="612" y="107"/>
                        <a:pt x="612" y="107"/>
                      </a:cubicBezTo>
                      <a:cubicBezTo>
                        <a:pt x="612" y="107"/>
                        <a:pt x="612" y="107"/>
                        <a:pt x="612" y="107"/>
                      </a:cubicBezTo>
                      <a:cubicBezTo>
                        <a:pt x="597" y="55"/>
                        <a:pt x="597" y="55"/>
                        <a:pt x="597" y="55"/>
                      </a:cubicBezTo>
                      <a:cubicBezTo>
                        <a:pt x="588" y="55"/>
                        <a:pt x="588" y="55"/>
                        <a:pt x="588" y="55"/>
                      </a:cubicBezTo>
                      <a:cubicBezTo>
                        <a:pt x="572" y="107"/>
                        <a:pt x="572" y="107"/>
                        <a:pt x="572" y="107"/>
                      </a:cubicBezTo>
                      <a:cubicBezTo>
                        <a:pt x="572" y="107"/>
                        <a:pt x="572" y="107"/>
                        <a:pt x="572" y="107"/>
                      </a:cubicBezTo>
                      <a:cubicBezTo>
                        <a:pt x="558" y="55"/>
                        <a:pt x="558" y="55"/>
                        <a:pt x="558" y="55"/>
                      </a:cubicBezTo>
                      <a:cubicBezTo>
                        <a:pt x="547" y="55"/>
                        <a:pt x="547" y="55"/>
                        <a:pt x="547" y="55"/>
                      </a:cubicBezTo>
                      <a:cubicBezTo>
                        <a:pt x="566" y="119"/>
                        <a:pt x="566" y="119"/>
                        <a:pt x="566" y="119"/>
                      </a:cubicBezTo>
                      <a:cubicBezTo>
                        <a:pt x="576" y="119"/>
                        <a:pt x="576" y="119"/>
                        <a:pt x="576" y="119"/>
                      </a:cubicBezTo>
                      <a:cubicBezTo>
                        <a:pt x="592" y="70"/>
                        <a:pt x="592" y="70"/>
                        <a:pt x="592" y="70"/>
                      </a:cubicBezTo>
                      <a:cubicBezTo>
                        <a:pt x="592" y="70"/>
                        <a:pt x="592" y="70"/>
                        <a:pt x="592" y="70"/>
                      </a:cubicBezTo>
                      <a:cubicBezTo>
                        <a:pt x="606" y="119"/>
                        <a:pt x="606" y="119"/>
                        <a:pt x="606" y="119"/>
                      </a:cubicBezTo>
                      <a:cubicBezTo>
                        <a:pt x="617" y="119"/>
                        <a:pt x="617" y="119"/>
                        <a:pt x="617" y="119"/>
                      </a:cubicBezTo>
                      <a:cubicBezTo>
                        <a:pt x="636" y="55"/>
                        <a:pt x="636" y="55"/>
                        <a:pt x="636" y="55"/>
                      </a:cubicBezTo>
                      <a:cubicBezTo>
                        <a:pt x="626" y="55"/>
                        <a:pt x="626" y="55"/>
                        <a:pt x="626" y="55"/>
                      </a:cubicBezTo>
                      <a:cubicBezTo>
                        <a:pt x="626" y="55"/>
                        <a:pt x="626" y="55"/>
                        <a:pt x="626" y="55"/>
                      </a:cubicBezTo>
                      <a:close/>
                      <a:moveTo>
                        <a:pt x="676" y="92"/>
                      </a:moveTo>
                      <a:cubicBezTo>
                        <a:pt x="673" y="89"/>
                        <a:pt x="669" y="86"/>
                        <a:pt x="663" y="83"/>
                      </a:cubicBezTo>
                      <a:cubicBezTo>
                        <a:pt x="658" y="81"/>
                        <a:pt x="655" y="79"/>
                        <a:pt x="653" y="78"/>
                      </a:cubicBezTo>
                      <a:cubicBezTo>
                        <a:pt x="652" y="76"/>
                        <a:pt x="651" y="74"/>
                        <a:pt x="651" y="71"/>
                      </a:cubicBezTo>
                      <a:cubicBezTo>
                        <a:pt x="651" y="69"/>
                        <a:pt x="652" y="67"/>
                        <a:pt x="654" y="65"/>
                      </a:cubicBezTo>
                      <a:cubicBezTo>
                        <a:pt x="656" y="63"/>
                        <a:pt x="659" y="63"/>
                        <a:pt x="662" y="63"/>
                      </a:cubicBezTo>
                      <a:cubicBezTo>
                        <a:pt x="668" y="63"/>
                        <a:pt x="672" y="64"/>
                        <a:pt x="677" y="67"/>
                      </a:cubicBezTo>
                      <a:cubicBezTo>
                        <a:pt x="677" y="57"/>
                        <a:pt x="677" y="57"/>
                        <a:pt x="677" y="57"/>
                      </a:cubicBezTo>
                      <a:cubicBezTo>
                        <a:pt x="672" y="55"/>
                        <a:pt x="668" y="54"/>
                        <a:pt x="663" y="54"/>
                      </a:cubicBezTo>
                      <a:cubicBezTo>
                        <a:pt x="656" y="54"/>
                        <a:pt x="651" y="55"/>
                        <a:pt x="647" y="59"/>
                      </a:cubicBezTo>
                      <a:cubicBezTo>
                        <a:pt x="642" y="63"/>
                        <a:pt x="640" y="67"/>
                        <a:pt x="640" y="72"/>
                      </a:cubicBezTo>
                      <a:cubicBezTo>
                        <a:pt x="640" y="77"/>
                        <a:pt x="642" y="80"/>
                        <a:pt x="644" y="83"/>
                      </a:cubicBezTo>
                      <a:cubicBezTo>
                        <a:pt x="646" y="86"/>
                        <a:pt x="650" y="89"/>
                        <a:pt x="656" y="91"/>
                      </a:cubicBezTo>
                      <a:cubicBezTo>
                        <a:pt x="661" y="94"/>
                        <a:pt x="665" y="96"/>
                        <a:pt x="667" y="97"/>
                      </a:cubicBezTo>
                      <a:cubicBezTo>
                        <a:pt x="668" y="99"/>
                        <a:pt x="669" y="101"/>
                        <a:pt x="669" y="103"/>
                      </a:cubicBezTo>
                      <a:cubicBezTo>
                        <a:pt x="669" y="109"/>
                        <a:pt x="665" y="112"/>
                        <a:pt x="657" y="112"/>
                      </a:cubicBezTo>
                      <a:cubicBezTo>
                        <a:pt x="651" y="112"/>
                        <a:pt x="645" y="110"/>
                        <a:pt x="640" y="106"/>
                      </a:cubicBezTo>
                      <a:cubicBezTo>
                        <a:pt x="640" y="117"/>
                        <a:pt x="640" y="117"/>
                        <a:pt x="640" y="117"/>
                      </a:cubicBezTo>
                      <a:cubicBezTo>
                        <a:pt x="645" y="120"/>
                        <a:pt x="650" y="121"/>
                        <a:pt x="656" y="121"/>
                      </a:cubicBezTo>
                      <a:cubicBezTo>
                        <a:pt x="663" y="121"/>
                        <a:pt x="669" y="119"/>
                        <a:pt x="673" y="116"/>
                      </a:cubicBezTo>
                      <a:cubicBezTo>
                        <a:pt x="677" y="112"/>
                        <a:pt x="679" y="108"/>
                        <a:pt x="679" y="102"/>
                      </a:cubicBezTo>
                      <a:cubicBezTo>
                        <a:pt x="679" y="98"/>
                        <a:pt x="678" y="94"/>
                        <a:pt x="676" y="9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9" name="Freeform 13"/>
              <p:cNvSpPr>
                <a:spLocks noChangeAspect="1" noEditPoints="1"/>
              </p:cNvSpPr>
              <p:nvPr/>
            </p:nvSpPr>
            <p:spPr bwMode="auto">
              <a:xfrm>
                <a:off x="5854651" y="4795668"/>
                <a:ext cx="1371600" cy="61348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bg1"/>
              </a:solidFill>
              <a:ln>
                <a:noFill/>
              </a:ln>
            </p:spPr>
            <p:txBody>
              <a:bodyPr vert="horz" wrap="square" lIns="89642" tIns="44821" rIns="89642" bIns="44821" numCol="1" anchor="ctr" anchorCtr="0" compatLnSpc="1">
                <a:prstTxWarp prst="textNoShape">
                  <a:avLst/>
                </a:prstTxWarp>
              </a:bodyPr>
              <a:lstStyle/>
              <a:p>
                <a:pPr algn="ctr" defTabSz="896386">
                  <a:lnSpc>
                    <a:spcPct val="90000"/>
                  </a:lnSpc>
                  <a:defRPr/>
                </a:pPr>
                <a:r>
                  <a:rPr lang="en-US" sz="1372" b="1" kern="0" dirty="0">
                    <a:gradFill>
                      <a:gsLst>
                        <a:gs pos="72277">
                          <a:schemeClr val="tx1"/>
                        </a:gs>
                        <a:gs pos="51000">
                          <a:schemeClr val="tx1"/>
                        </a:gs>
                      </a:gsLst>
                      <a:lin ang="5400000" scaled="0"/>
                    </a:gradFill>
                    <a:latin typeface="+mj-lt"/>
                  </a:rPr>
                  <a:t>Application framework</a:t>
                </a:r>
              </a:p>
            </p:txBody>
          </p:sp>
          <p:sp>
            <p:nvSpPr>
              <p:cNvPr id="84" name="Freeform 13"/>
              <p:cNvSpPr>
                <a:spLocks noChangeAspect="1" noEditPoints="1"/>
              </p:cNvSpPr>
              <p:nvPr/>
            </p:nvSpPr>
            <p:spPr bwMode="auto">
              <a:xfrm>
                <a:off x="5854651" y="4096074"/>
                <a:ext cx="1371600" cy="61348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bg1"/>
              </a:solidFill>
              <a:ln>
                <a:noFill/>
              </a:ln>
            </p:spPr>
            <p:txBody>
              <a:bodyPr vert="horz" wrap="square" lIns="89642" tIns="44821" rIns="89642" bIns="44821" numCol="1" anchor="ctr" anchorCtr="0" compatLnSpc="1">
                <a:prstTxWarp prst="textNoShape">
                  <a:avLst/>
                </a:prstTxWarp>
              </a:bodyPr>
              <a:lstStyle/>
              <a:p>
                <a:pPr algn="ctr" defTabSz="896386">
                  <a:lnSpc>
                    <a:spcPct val="90000"/>
                  </a:lnSpc>
                  <a:defRPr/>
                </a:pPr>
                <a:r>
                  <a:rPr lang="en-US" sz="1372" b="1" kern="0" dirty="0">
                    <a:gradFill>
                      <a:gsLst>
                        <a:gs pos="72277">
                          <a:schemeClr val="tx1"/>
                        </a:gs>
                        <a:gs pos="51000">
                          <a:schemeClr val="tx1"/>
                        </a:gs>
                      </a:gsLst>
                      <a:lin ang="5400000" scaled="0"/>
                    </a:gradFill>
                    <a:latin typeface="+mj-lt"/>
                  </a:rPr>
                  <a:t>Application</a:t>
                </a:r>
              </a:p>
            </p:txBody>
          </p:sp>
        </p:grpSp>
      </p:grpSp>
    </p:spTree>
    <p:extLst>
      <p:ext uri="{BB962C8B-B14F-4D97-AF65-F5344CB8AC3E}">
        <p14:creationId xmlns:p14="http://schemas.microsoft.com/office/powerpoint/2010/main" val="9150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sp>
        <p:nvSpPr>
          <p:cNvPr id="155" name="Rectangle 154"/>
          <p:cNvSpPr/>
          <p:nvPr/>
        </p:nvSpPr>
        <p:spPr bwMode="auto">
          <a:xfrm>
            <a:off x="7629487"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7898414"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7898414" y="5123592"/>
            <a:ext cx="1972135" cy="882089"/>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 name="Group 10"/>
          <p:cNvGrpSpPr/>
          <p:nvPr/>
        </p:nvGrpSpPr>
        <p:grpSpPr>
          <a:xfrm>
            <a:off x="1839274" y="1535810"/>
            <a:ext cx="873679" cy="873679"/>
            <a:chOff x="-764843" y="1492286"/>
            <a:chExt cx="1078350" cy="1078350"/>
          </a:xfrm>
        </p:grpSpPr>
        <p:sp>
          <p:nvSpPr>
            <p:cNvPr id="176" name="Oval 17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3758626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sp>
        <p:nvSpPr>
          <p:cNvPr id="155" name="Rectangle 154"/>
          <p:cNvSpPr/>
          <p:nvPr/>
        </p:nvSpPr>
        <p:spPr bwMode="auto">
          <a:xfrm>
            <a:off x="7629487"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7898414"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7898414" y="5123592"/>
            <a:ext cx="1972135" cy="882089"/>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 name="Group 10"/>
          <p:cNvGrpSpPr/>
          <p:nvPr/>
        </p:nvGrpSpPr>
        <p:grpSpPr>
          <a:xfrm>
            <a:off x="1839274" y="1535810"/>
            <a:ext cx="873679" cy="873679"/>
            <a:chOff x="-764843" y="1492286"/>
            <a:chExt cx="1078350" cy="1078350"/>
          </a:xfrm>
        </p:grpSpPr>
        <p:sp>
          <p:nvSpPr>
            <p:cNvPr id="176" name="Oval 17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cxnSp>
        <p:nvCxnSpPr>
          <p:cNvPr id="198" name="Straight Arrow Connector 678"/>
          <p:cNvCxnSpPr/>
          <p:nvPr/>
        </p:nvCxnSpPr>
        <p:spPr>
          <a:xfrm>
            <a:off x="2510302" y="4625066"/>
            <a:ext cx="5388112"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196" name="TextBox 14"/>
          <p:cNvSpPr txBox="1"/>
          <p:nvPr/>
        </p:nvSpPr>
        <p:spPr>
          <a:xfrm>
            <a:off x="3575662" y="4195128"/>
            <a:ext cx="3257392" cy="859879"/>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Developers can choose desired application frameworks and pull them locally from central repositories</a:t>
            </a:r>
          </a:p>
        </p:txBody>
      </p:sp>
    </p:spTree>
    <p:extLst>
      <p:ext uri="{BB962C8B-B14F-4D97-AF65-F5344CB8AC3E}">
        <p14:creationId xmlns:p14="http://schemas.microsoft.com/office/powerpoint/2010/main" val="332950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7249" y="268178"/>
            <a:ext cx="5871642" cy="899665"/>
          </a:xfrm>
        </p:spPr>
        <p:txBody>
          <a:bodyPr/>
          <a:lstStyle/>
          <a:p>
            <a:r>
              <a:rPr lang="en-GB" sz="4400" dirty="0"/>
              <a:t>Monolithic Applications</a:t>
            </a:r>
          </a:p>
        </p:txBody>
      </p:sp>
      <p:sp>
        <p:nvSpPr>
          <p:cNvPr id="5" name="Rectangle 4"/>
          <p:cNvSpPr/>
          <p:nvPr/>
        </p:nvSpPr>
        <p:spPr bwMode="auto">
          <a:xfrm>
            <a:off x="1532235" y="1534242"/>
            <a:ext cx="3336327" cy="3954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Component 1</a:t>
            </a:r>
          </a:p>
        </p:txBody>
      </p:sp>
      <p:sp>
        <p:nvSpPr>
          <p:cNvPr id="6" name="Rectangle 5"/>
          <p:cNvSpPr/>
          <p:nvPr/>
        </p:nvSpPr>
        <p:spPr bwMode="auto">
          <a:xfrm>
            <a:off x="1532237" y="2016156"/>
            <a:ext cx="3336327" cy="395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Component 2</a:t>
            </a:r>
          </a:p>
        </p:txBody>
      </p:sp>
      <p:sp>
        <p:nvSpPr>
          <p:cNvPr id="7" name="Rectangle 6"/>
          <p:cNvSpPr/>
          <p:nvPr/>
        </p:nvSpPr>
        <p:spPr bwMode="auto">
          <a:xfrm>
            <a:off x="1532236" y="2498070"/>
            <a:ext cx="3336327" cy="3954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Component 3</a:t>
            </a:r>
          </a:p>
        </p:txBody>
      </p:sp>
      <p:sp>
        <p:nvSpPr>
          <p:cNvPr id="8" name="Rectangle 7"/>
          <p:cNvSpPr/>
          <p:nvPr/>
        </p:nvSpPr>
        <p:spPr bwMode="auto">
          <a:xfrm>
            <a:off x="548708" y="4530708"/>
            <a:ext cx="1466337" cy="395416"/>
          </a:xfrm>
          <a:prstGeom prst="rect">
            <a:avLst/>
          </a:prstGeom>
          <a:solidFill>
            <a:srgbClr val="FFC00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1</a:t>
            </a:r>
          </a:p>
        </p:txBody>
      </p:sp>
      <p:sp>
        <p:nvSpPr>
          <p:cNvPr id="9" name="Rectangle 8"/>
          <p:cNvSpPr/>
          <p:nvPr/>
        </p:nvSpPr>
        <p:spPr bwMode="auto">
          <a:xfrm>
            <a:off x="548710" y="5012622"/>
            <a:ext cx="1466337" cy="395416"/>
          </a:xfrm>
          <a:prstGeom prst="rect">
            <a:avLst/>
          </a:prstGeom>
          <a:solidFill>
            <a:srgbClr val="00B0F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2</a:t>
            </a:r>
          </a:p>
        </p:txBody>
      </p:sp>
      <p:sp>
        <p:nvSpPr>
          <p:cNvPr id="10" name="Rectangle 9"/>
          <p:cNvSpPr/>
          <p:nvPr/>
        </p:nvSpPr>
        <p:spPr bwMode="auto">
          <a:xfrm>
            <a:off x="548709" y="5494536"/>
            <a:ext cx="1466337" cy="395416"/>
          </a:xfrm>
          <a:prstGeom prst="rect">
            <a:avLst/>
          </a:prstGeom>
          <a:solidFill>
            <a:srgbClr val="7030A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3</a:t>
            </a:r>
          </a:p>
        </p:txBody>
      </p:sp>
      <p:sp>
        <p:nvSpPr>
          <p:cNvPr id="11" name="Rectangle 10"/>
          <p:cNvSpPr/>
          <p:nvPr/>
        </p:nvSpPr>
        <p:spPr bwMode="auto">
          <a:xfrm>
            <a:off x="2536640" y="4515274"/>
            <a:ext cx="1466337" cy="395416"/>
          </a:xfrm>
          <a:prstGeom prst="rect">
            <a:avLst/>
          </a:prstGeom>
          <a:solidFill>
            <a:srgbClr val="FFC00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1</a:t>
            </a:r>
          </a:p>
        </p:txBody>
      </p:sp>
      <p:sp>
        <p:nvSpPr>
          <p:cNvPr id="12" name="Rectangle 11"/>
          <p:cNvSpPr/>
          <p:nvPr/>
        </p:nvSpPr>
        <p:spPr bwMode="auto">
          <a:xfrm>
            <a:off x="2536642" y="4997188"/>
            <a:ext cx="1466337" cy="395416"/>
          </a:xfrm>
          <a:prstGeom prst="rect">
            <a:avLst/>
          </a:prstGeom>
          <a:solidFill>
            <a:srgbClr val="00B0F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2</a:t>
            </a:r>
          </a:p>
        </p:txBody>
      </p:sp>
      <p:sp>
        <p:nvSpPr>
          <p:cNvPr id="13" name="Rectangle 12"/>
          <p:cNvSpPr/>
          <p:nvPr/>
        </p:nvSpPr>
        <p:spPr bwMode="auto">
          <a:xfrm>
            <a:off x="2536641" y="5479102"/>
            <a:ext cx="1466337" cy="395416"/>
          </a:xfrm>
          <a:prstGeom prst="rect">
            <a:avLst/>
          </a:prstGeom>
          <a:solidFill>
            <a:srgbClr val="7030A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3</a:t>
            </a:r>
          </a:p>
        </p:txBody>
      </p:sp>
      <p:sp>
        <p:nvSpPr>
          <p:cNvPr id="14" name="Rectangle 13"/>
          <p:cNvSpPr/>
          <p:nvPr/>
        </p:nvSpPr>
        <p:spPr bwMode="auto">
          <a:xfrm>
            <a:off x="4387533" y="4530708"/>
            <a:ext cx="1466337" cy="395416"/>
          </a:xfrm>
          <a:prstGeom prst="rect">
            <a:avLst/>
          </a:prstGeom>
          <a:solidFill>
            <a:srgbClr val="FFC00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1</a:t>
            </a:r>
          </a:p>
        </p:txBody>
      </p:sp>
      <p:sp>
        <p:nvSpPr>
          <p:cNvPr id="15" name="Rectangle 14"/>
          <p:cNvSpPr/>
          <p:nvPr/>
        </p:nvSpPr>
        <p:spPr bwMode="auto">
          <a:xfrm>
            <a:off x="4387535" y="5012622"/>
            <a:ext cx="1466337" cy="395416"/>
          </a:xfrm>
          <a:prstGeom prst="rect">
            <a:avLst/>
          </a:prstGeom>
          <a:solidFill>
            <a:srgbClr val="00B0F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2</a:t>
            </a:r>
          </a:p>
        </p:txBody>
      </p:sp>
      <p:sp>
        <p:nvSpPr>
          <p:cNvPr id="16" name="Rectangle 15"/>
          <p:cNvSpPr/>
          <p:nvPr/>
        </p:nvSpPr>
        <p:spPr bwMode="auto">
          <a:xfrm>
            <a:off x="4387534" y="5494536"/>
            <a:ext cx="1466337" cy="395416"/>
          </a:xfrm>
          <a:prstGeom prst="rect">
            <a:avLst/>
          </a:prstGeom>
          <a:solidFill>
            <a:srgbClr val="7030A0"/>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gradFill>
                  <a:gsLst>
                    <a:gs pos="0">
                      <a:srgbClr val="FFFFFF"/>
                    </a:gs>
                    <a:gs pos="100000">
                      <a:srgbClr val="FFFFFF"/>
                    </a:gs>
                  </a:gsLst>
                  <a:lin ang="5400000" scaled="0"/>
                </a:gradFill>
                <a:ea typeface="Segoe UI" pitchFamily="34" charset="0"/>
                <a:cs typeface="Segoe UI" pitchFamily="34" charset="0"/>
              </a:rPr>
              <a:t>Component 3</a:t>
            </a:r>
          </a:p>
        </p:txBody>
      </p:sp>
      <p:sp>
        <p:nvSpPr>
          <p:cNvPr id="17" name="Rectangle 16"/>
          <p:cNvSpPr/>
          <p:nvPr/>
        </p:nvSpPr>
        <p:spPr bwMode="auto">
          <a:xfrm>
            <a:off x="396311" y="4103869"/>
            <a:ext cx="1767016" cy="1967545"/>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solidFill>
                <a:ea typeface="Segoe UI" pitchFamily="34" charset="0"/>
                <a:cs typeface="Segoe UI" pitchFamily="34" charset="0"/>
              </a:rPr>
              <a:t>Server 1</a:t>
            </a:r>
          </a:p>
        </p:txBody>
      </p:sp>
      <p:sp>
        <p:nvSpPr>
          <p:cNvPr id="18" name="Rectangle 17"/>
          <p:cNvSpPr/>
          <p:nvPr/>
        </p:nvSpPr>
        <p:spPr bwMode="auto">
          <a:xfrm>
            <a:off x="1331591" y="1275675"/>
            <a:ext cx="3882959" cy="1737935"/>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1600" dirty="0">
              <a:solidFill>
                <a:schemeClr val="tx1"/>
              </a:solidFill>
              <a:ea typeface="Segoe UI" pitchFamily="34" charset="0"/>
              <a:cs typeface="Segoe UI" pitchFamily="34" charset="0"/>
            </a:endParaRPr>
          </a:p>
        </p:txBody>
      </p:sp>
      <p:sp>
        <p:nvSpPr>
          <p:cNvPr id="19" name="Rectangle 18"/>
          <p:cNvSpPr/>
          <p:nvPr/>
        </p:nvSpPr>
        <p:spPr bwMode="auto">
          <a:xfrm>
            <a:off x="4273395" y="4103869"/>
            <a:ext cx="1767016" cy="1949499"/>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solidFill>
                <a:ea typeface="Segoe UI" pitchFamily="34" charset="0"/>
                <a:cs typeface="Segoe UI" pitchFamily="34" charset="0"/>
              </a:rPr>
              <a:t>Server 3</a:t>
            </a:r>
          </a:p>
        </p:txBody>
      </p:sp>
      <p:sp>
        <p:nvSpPr>
          <p:cNvPr id="20" name="Rectangle 19"/>
          <p:cNvSpPr/>
          <p:nvPr/>
        </p:nvSpPr>
        <p:spPr bwMode="auto">
          <a:xfrm>
            <a:off x="2390457" y="4104848"/>
            <a:ext cx="1767016" cy="1967545"/>
          </a:xfrm>
          <a:prstGeom prst="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solidFill>
                <a:ea typeface="Segoe UI" pitchFamily="34" charset="0"/>
                <a:cs typeface="Segoe UI" pitchFamily="34" charset="0"/>
              </a:rPr>
              <a:t>Server 2</a:t>
            </a:r>
          </a:p>
        </p:txBody>
      </p:sp>
      <p:sp>
        <p:nvSpPr>
          <p:cNvPr id="22" name="Title 2"/>
          <p:cNvSpPr txBox="1">
            <a:spLocks/>
          </p:cNvSpPr>
          <p:nvPr/>
        </p:nvSpPr>
        <p:spPr>
          <a:xfrm>
            <a:off x="7321359" y="258413"/>
            <a:ext cx="4264112" cy="346486"/>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a:ln w="3175">
                  <a:noFill/>
                </a:ln>
                <a:solidFill>
                  <a:schemeClr val="tx2"/>
                </a:soli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a:lstStyle>
          <a:p>
            <a:r>
              <a:rPr lang="en-GB" sz="4400" dirty="0" err="1"/>
              <a:t>Microservices</a:t>
            </a:r>
            <a:endParaRPr lang="en-GB" sz="4400" dirty="0"/>
          </a:p>
        </p:txBody>
      </p:sp>
      <p:sp>
        <p:nvSpPr>
          <p:cNvPr id="23" name="Rectangle 22"/>
          <p:cNvSpPr/>
          <p:nvPr/>
        </p:nvSpPr>
        <p:spPr bwMode="auto">
          <a:xfrm>
            <a:off x="6586105" y="1275675"/>
            <a:ext cx="2240395" cy="3954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1</a:t>
            </a:r>
          </a:p>
        </p:txBody>
      </p:sp>
      <p:sp>
        <p:nvSpPr>
          <p:cNvPr id="24" name="Rectangle 23"/>
          <p:cNvSpPr/>
          <p:nvPr/>
        </p:nvSpPr>
        <p:spPr bwMode="auto">
          <a:xfrm>
            <a:off x="8525256" y="1818448"/>
            <a:ext cx="2245690" cy="395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2</a:t>
            </a:r>
          </a:p>
        </p:txBody>
      </p:sp>
      <p:sp>
        <p:nvSpPr>
          <p:cNvPr id="25" name="Rectangle 24"/>
          <p:cNvSpPr/>
          <p:nvPr/>
        </p:nvSpPr>
        <p:spPr bwMode="auto">
          <a:xfrm>
            <a:off x="6866237" y="2815902"/>
            <a:ext cx="2118746" cy="3954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3</a:t>
            </a:r>
          </a:p>
        </p:txBody>
      </p:sp>
      <p:cxnSp>
        <p:nvCxnSpPr>
          <p:cNvPr id="27" name="Straight Arrow Connector 26"/>
          <p:cNvCxnSpPr>
            <a:cxnSpLocks/>
            <a:stCxn id="23" idx="3"/>
            <a:endCxn id="24" idx="0"/>
          </p:cNvCxnSpPr>
          <p:nvPr/>
        </p:nvCxnSpPr>
        <p:spPr>
          <a:xfrm>
            <a:off x="8826500" y="1473383"/>
            <a:ext cx="821601" cy="345065"/>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5" idx="3"/>
            <a:endCxn id="24" idx="2"/>
          </p:cNvCxnSpPr>
          <p:nvPr/>
        </p:nvCxnSpPr>
        <p:spPr>
          <a:xfrm flipV="1">
            <a:off x="8984983" y="2213864"/>
            <a:ext cx="663118" cy="799746"/>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23" idx="2"/>
            <a:endCxn id="25" idx="0"/>
          </p:cNvCxnSpPr>
          <p:nvPr/>
        </p:nvCxnSpPr>
        <p:spPr>
          <a:xfrm>
            <a:off x="7706303" y="1671091"/>
            <a:ext cx="219307" cy="1144811"/>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itle 2"/>
          <p:cNvSpPr txBox="1">
            <a:spLocks/>
          </p:cNvSpPr>
          <p:nvPr/>
        </p:nvSpPr>
        <p:spPr>
          <a:xfrm>
            <a:off x="7321359" y="3507931"/>
            <a:ext cx="4548011" cy="899665"/>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a:ln w="3175">
                  <a:noFill/>
                </a:ln>
                <a:solidFill>
                  <a:schemeClr val="tx2"/>
                </a:soli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a:lstStyle>
          <a:p>
            <a:r>
              <a:rPr lang="en-GB" sz="3200" dirty="0"/>
              <a:t>Scaled </a:t>
            </a:r>
            <a:r>
              <a:rPr lang="en-GB" sz="3200" dirty="0" err="1"/>
              <a:t>Microservices</a:t>
            </a:r>
            <a:endParaRPr lang="en-GB" sz="3200" dirty="0"/>
          </a:p>
        </p:txBody>
      </p:sp>
      <p:sp>
        <p:nvSpPr>
          <p:cNvPr id="47" name="Rectangle 46"/>
          <p:cNvSpPr/>
          <p:nvPr/>
        </p:nvSpPr>
        <p:spPr bwMode="auto">
          <a:xfrm>
            <a:off x="6866237" y="4174831"/>
            <a:ext cx="2240395" cy="3954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1</a:t>
            </a:r>
          </a:p>
        </p:txBody>
      </p:sp>
      <p:sp>
        <p:nvSpPr>
          <p:cNvPr id="48" name="Rectangle 47"/>
          <p:cNvSpPr/>
          <p:nvPr/>
        </p:nvSpPr>
        <p:spPr bwMode="auto">
          <a:xfrm>
            <a:off x="9929913" y="4087056"/>
            <a:ext cx="1765658" cy="395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2</a:t>
            </a:r>
          </a:p>
        </p:txBody>
      </p:sp>
      <p:sp>
        <p:nvSpPr>
          <p:cNvPr id="49" name="Rectangle 48"/>
          <p:cNvSpPr/>
          <p:nvPr/>
        </p:nvSpPr>
        <p:spPr bwMode="auto">
          <a:xfrm>
            <a:off x="6597337" y="5657952"/>
            <a:ext cx="2118746" cy="3954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3</a:t>
            </a:r>
          </a:p>
        </p:txBody>
      </p:sp>
      <p:sp>
        <p:nvSpPr>
          <p:cNvPr id="50" name="Rectangle 49"/>
          <p:cNvSpPr/>
          <p:nvPr/>
        </p:nvSpPr>
        <p:spPr bwMode="auto">
          <a:xfrm>
            <a:off x="8150707" y="6208155"/>
            <a:ext cx="2118746" cy="3954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3</a:t>
            </a:r>
          </a:p>
        </p:txBody>
      </p:sp>
      <p:sp>
        <p:nvSpPr>
          <p:cNvPr id="54" name="Rectangle 53"/>
          <p:cNvSpPr/>
          <p:nvPr/>
        </p:nvSpPr>
        <p:spPr bwMode="auto">
          <a:xfrm>
            <a:off x="9491188" y="4905189"/>
            <a:ext cx="1772871" cy="395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2</a:t>
            </a:r>
          </a:p>
        </p:txBody>
      </p:sp>
      <p:sp>
        <p:nvSpPr>
          <p:cNvPr id="55" name="Rectangle 54"/>
          <p:cNvSpPr/>
          <p:nvPr/>
        </p:nvSpPr>
        <p:spPr bwMode="auto">
          <a:xfrm>
            <a:off x="10105181" y="5696021"/>
            <a:ext cx="1811477" cy="395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Service 2</a:t>
            </a:r>
          </a:p>
        </p:txBody>
      </p:sp>
      <p:sp>
        <p:nvSpPr>
          <p:cNvPr id="56" name="Title 2"/>
          <p:cNvSpPr txBox="1">
            <a:spLocks/>
          </p:cNvSpPr>
          <p:nvPr/>
        </p:nvSpPr>
        <p:spPr>
          <a:xfrm>
            <a:off x="1944825" y="3424750"/>
            <a:ext cx="2858576" cy="899665"/>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a:ln w="3175">
                  <a:noFill/>
                </a:ln>
                <a:solidFill>
                  <a:schemeClr val="tx2"/>
                </a:solidFill>
                <a:latin typeface="+mj-lt"/>
                <a:ea typeface="MS PGothic"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eaLnBrk="1" fontAlgn="base" hangingPunct="1">
              <a:lnSpc>
                <a:spcPct val="90000"/>
              </a:lnSpc>
              <a:spcBef>
                <a:spcPct val="0"/>
              </a:spcBef>
              <a:spcAft>
                <a:spcPct val="0"/>
              </a:spcAft>
              <a:defRPr sz="5294">
                <a:solidFill>
                  <a:schemeClr val="tx1"/>
                </a:solidFill>
                <a:latin typeface="Segoe UI Light" pitchFamily="34" charset="0"/>
                <a:ea typeface="MS PGothic" pitchFamily="34" charset="-128"/>
              </a:defRPr>
            </a:lvl9pPr>
          </a:lstStyle>
          <a:p>
            <a:r>
              <a:rPr lang="en-GB" sz="3200" dirty="0"/>
              <a:t>Scaled Monolith</a:t>
            </a:r>
          </a:p>
        </p:txBody>
      </p:sp>
      <p:cxnSp>
        <p:nvCxnSpPr>
          <p:cNvPr id="58" name="Straight Connector 57"/>
          <p:cNvCxnSpPr/>
          <p:nvPr/>
        </p:nvCxnSpPr>
        <p:spPr>
          <a:xfrm>
            <a:off x="6267954" y="589741"/>
            <a:ext cx="0" cy="5816122"/>
          </a:xfrm>
          <a:prstGeom prst="line">
            <a:avLst/>
          </a:prstGeom>
          <a:ln>
            <a:solidFill>
              <a:schemeClr val="bg2">
                <a:lumMod val="9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9" idx="0"/>
          </p:cNvCxnSpPr>
          <p:nvPr/>
        </p:nvCxnSpPr>
        <p:spPr>
          <a:xfrm flipV="1">
            <a:off x="7656710" y="4574690"/>
            <a:ext cx="155514" cy="1083262"/>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0" idx="0"/>
            <a:endCxn id="47" idx="2"/>
          </p:cNvCxnSpPr>
          <p:nvPr/>
        </p:nvCxnSpPr>
        <p:spPr>
          <a:xfrm flipH="1" flipV="1">
            <a:off x="7986435" y="4570247"/>
            <a:ext cx="1223645" cy="1637908"/>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50" idx="3"/>
            <a:endCxn id="55" idx="2"/>
          </p:cNvCxnSpPr>
          <p:nvPr/>
        </p:nvCxnSpPr>
        <p:spPr>
          <a:xfrm flipV="1">
            <a:off x="10269453" y="6091437"/>
            <a:ext cx="741467" cy="314426"/>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50" idx="0"/>
            <a:endCxn id="54" idx="2"/>
          </p:cNvCxnSpPr>
          <p:nvPr/>
        </p:nvCxnSpPr>
        <p:spPr>
          <a:xfrm flipV="1">
            <a:off x="9210080" y="5300605"/>
            <a:ext cx="1167544" cy="907550"/>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cxnSpLocks/>
            <a:stCxn id="48" idx="1"/>
            <a:endCxn id="47" idx="3"/>
          </p:cNvCxnSpPr>
          <p:nvPr/>
        </p:nvCxnSpPr>
        <p:spPr>
          <a:xfrm flipH="1">
            <a:off x="9106632" y="4284764"/>
            <a:ext cx="823281" cy="87775"/>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54" idx="1"/>
          </p:cNvCxnSpPr>
          <p:nvPr/>
        </p:nvCxnSpPr>
        <p:spPr>
          <a:xfrm flipH="1" flipV="1">
            <a:off x="8379332" y="4570247"/>
            <a:ext cx="1111856" cy="532650"/>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122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40" name="Group 139"/>
          <p:cNvGrpSpPr/>
          <p:nvPr/>
        </p:nvGrpSpPr>
        <p:grpSpPr>
          <a:xfrm>
            <a:off x="538167" y="5123592"/>
            <a:ext cx="1972135" cy="882089"/>
            <a:chOff x="639367" y="4244161"/>
            <a:chExt cx="1607290" cy="718903"/>
          </a:xfrm>
        </p:grpSpPr>
        <p:sp>
          <p:nvSpPr>
            <p:cNvPr id="141"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2"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sp>
        <p:nvSpPr>
          <p:cNvPr id="155" name="Rectangle 154"/>
          <p:cNvSpPr/>
          <p:nvPr/>
        </p:nvSpPr>
        <p:spPr bwMode="auto">
          <a:xfrm>
            <a:off x="7629487"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7898414"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7898414" y="5123592"/>
            <a:ext cx="1972135" cy="882089"/>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 name="Group 10"/>
          <p:cNvGrpSpPr/>
          <p:nvPr/>
        </p:nvGrpSpPr>
        <p:grpSpPr>
          <a:xfrm>
            <a:off x="1839274" y="1535810"/>
            <a:ext cx="873679" cy="873679"/>
            <a:chOff x="-764843" y="1492286"/>
            <a:chExt cx="1078350" cy="1078350"/>
          </a:xfrm>
        </p:grpSpPr>
        <p:sp>
          <p:nvSpPr>
            <p:cNvPr id="176" name="Oval 17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cxnSp>
        <p:nvCxnSpPr>
          <p:cNvPr id="198" name="Straight Arrow Connector 678"/>
          <p:cNvCxnSpPr/>
          <p:nvPr/>
        </p:nvCxnSpPr>
        <p:spPr>
          <a:xfrm>
            <a:off x="2510302" y="4625066"/>
            <a:ext cx="5388112"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201" name="Straight Arrow Connector 678"/>
          <p:cNvCxnSpPr/>
          <p:nvPr/>
        </p:nvCxnSpPr>
        <p:spPr>
          <a:xfrm>
            <a:off x="2510302" y="5564635"/>
            <a:ext cx="5388112"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196" name="TextBox 14"/>
          <p:cNvSpPr txBox="1"/>
          <p:nvPr/>
        </p:nvSpPr>
        <p:spPr>
          <a:xfrm>
            <a:off x="3575662" y="4195128"/>
            <a:ext cx="3257392" cy="859879"/>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Developers can choose desired application frameworks and pull them locally from central repositories</a:t>
            </a:r>
          </a:p>
        </p:txBody>
      </p:sp>
      <p:sp>
        <p:nvSpPr>
          <p:cNvPr id="197" name="TextBox 14"/>
          <p:cNvSpPr txBox="1"/>
          <p:nvPr/>
        </p:nvSpPr>
        <p:spPr>
          <a:xfrm>
            <a:off x="3575662" y="5134697"/>
            <a:ext cx="3257392" cy="859879"/>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Required dependencies are automatically identified and </a:t>
            </a:r>
            <a:br>
              <a:rPr lang="en-US" sz="1372" dirty="0">
                <a:gradFill>
                  <a:gsLst>
                    <a:gs pos="74257">
                      <a:schemeClr val="tx1"/>
                    </a:gs>
                    <a:gs pos="62000">
                      <a:schemeClr val="tx1"/>
                    </a:gs>
                  </a:gsLst>
                  <a:lin ang="5400000" scaled="0"/>
                </a:gradFill>
                <a:latin typeface="Segoe UI"/>
              </a:rPr>
            </a:br>
            <a:r>
              <a:rPr lang="en-US" sz="1372" dirty="0">
                <a:gradFill>
                  <a:gsLst>
                    <a:gs pos="74257">
                      <a:schemeClr val="tx1"/>
                    </a:gs>
                    <a:gs pos="62000">
                      <a:schemeClr val="tx1"/>
                    </a:gs>
                  </a:gsLst>
                  <a:lin ang="5400000" scaled="0"/>
                </a:gradFill>
                <a:latin typeface="Segoe UI"/>
              </a:rPr>
              <a:t>pulled locally</a:t>
            </a:r>
          </a:p>
        </p:txBody>
      </p:sp>
    </p:spTree>
    <p:extLst>
      <p:ext uri="{BB962C8B-B14F-4D97-AF65-F5344CB8AC3E}">
        <p14:creationId xmlns:p14="http://schemas.microsoft.com/office/powerpoint/2010/main" val="298895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40" name="Group 139"/>
          <p:cNvGrpSpPr/>
          <p:nvPr/>
        </p:nvGrpSpPr>
        <p:grpSpPr>
          <a:xfrm>
            <a:off x="538167" y="5123592"/>
            <a:ext cx="1972135" cy="882089"/>
            <a:chOff x="639367" y="4244161"/>
            <a:chExt cx="1607290" cy="718903"/>
          </a:xfrm>
        </p:grpSpPr>
        <p:sp>
          <p:nvSpPr>
            <p:cNvPr id="141"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2"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sp>
        <p:nvSpPr>
          <p:cNvPr id="680" name="TextBox 14"/>
          <p:cNvSpPr txBox="1"/>
          <p:nvPr/>
        </p:nvSpPr>
        <p:spPr>
          <a:xfrm>
            <a:off x="5024444" y="2637914"/>
            <a:ext cx="2443993" cy="1049966"/>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Developers use the same programming languages and environments they </a:t>
            </a:r>
            <a:br>
              <a:rPr lang="en-US" sz="1372" dirty="0">
                <a:gradFill>
                  <a:gsLst>
                    <a:gs pos="74257">
                      <a:schemeClr val="tx1"/>
                    </a:gs>
                    <a:gs pos="62000">
                      <a:schemeClr val="tx1"/>
                    </a:gs>
                  </a:gsLst>
                  <a:lin ang="5400000" scaled="0"/>
                </a:gradFill>
                <a:latin typeface="Segoe UI"/>
              </a:rPr>
            </a:br>
            <a:r>
              <a:rPr lang="en-US" sz="1372" dirty="0">
                <a:gradFill>
                  <a:gsLst>
                    <a:gs pos="74257">
                      <a:schemeClr val="tx1"/>
                    </a:gs>
                    <a:gs pos="62000">
                      <a:schemeClr val="tx1"/>
                    </a:gs>
                  </a:gsLst>
                  <a:lin ang="5400000" scaled="0"/>
                </a:gradFill>
                <a:latin typeface="Segoe UI"/>
              </a:rPr>
              <a:t>are accustomed to</a:t>
            </a:r>
          </a:p>
        </p:txBody>
      </p:sp>
      <p:grpSp>
        <p:nvGrpSpPr>
          <p:cNvPr id="8" name="Group 7"/>
          <p:cNvGrpSpPr>
            <a:grpSpLocks noChangeAspect="1"/>
          </p:cNvGrpSpPr>
          <p:nvPr/>
        </p:nvGrpSpPr>
        <p:grpSpPr>
          <a:xfrm>
            <a:off x="6003776" y="1444074"/>
            <a:ext cx="1057152" cy="1057152"/>
            <a:chOff x="6655820" y="2640272"/>
            <a:chExt cx="891198" cy="891198"/>
          </a:xfrm>
        </p:grpSpPr>
        <p:sp>
          <p:nvSpPr>
            <p:cNvPr id="7" name="Oval 6"/>
            <p:cNvSpPr/>
            <p:nvPr/>
          </p:nvSpPr>
          <p:spPr bwMode="auto">
            <a:xfrm>
              <a:off x="6655820" y="2640272"/>
              <a:ext cx="891198" cy="8911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29"/>
            <p:cNvSpPr>
              <a:spLocks noChangeAspect="1" noEditPoints="1"/>
            </p:cNvSpPr>
            <p:nvPr/>
          </p:nvSpPr>
          <p:spPr bwMode="auto">
            <a:xfrm>
              <a:off x="6874742" y="2866786"/>
              <a:ext cx="453355" cy="438170"/>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cxnSp>
        <p:nvCxnSpPr>
          <p:cNvPr id="185" name="Straight Arrow Connector 678"/>
          <p:cNvCxnSpPr>
            <a:stCxn id="7" idx="2"/>
          </p:cNvCxnSpPr>
          <p:nvPr/>
        </p:nvCxnSpPr>
        <p:spPr>
          <a:xfrm flipH="1">
            <a:off x="2712953" y="1972650"/>
            <a:ext cx="3245058"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using System;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class Program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static void Main()</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 name="Group 10"/>
          <p:cNvGrpSpPr/>
          <p:nvPr/>
        </p:nvGrpSpPr>
        <p:grpSpPr>
          <a:xfrm>
            <a:off x="1839274" y="1535810"/>
            <a:ext cx="873679" cy="873679"/>
            <a:chOff x="-764843" y="1492286"/>
            <a:chExt cx="1078350" cy="1078350"/>
          </a:xfrm>
        </p:grpSpPr>
        <p:sp>
          <p:nvSpPr>
            <p:cNvPr id="176" name="Oval 17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714715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grpSp>
        <p:nvGrpSpPr>
          <p:cNvPr id="6" name="Group 5"/>
          <p:cNvGrpSpPr/>
          <p:nvPr/>
        </p:nvGrpSpPr>
        <p:grpSpPr>
          <a:xfrm>
            <a:off x="5881166" y="3991416"/>
            <a:ext cx="1302374" cy="1380730"/>
            <a:chOff x="5440104" y="5680930"/>
            <a:chExt cx="521935" cy="553337"/>
          </a:xfrm>
        </p:grpSpPr>
        <p:sp>
          <p:nvSpPr>
            <p:cNvPr id="144" name="Freeform 9"/>
            <p:cNvSpPr>
              <a:spLocks noChangeAspect="1" noEditPoints="1"/>
            </p:cNvSpPr>
            <p:nvPr/>
          </p:nvSpPr>
          <p:spPr bwMode="auto">
            <a:xfrm>
              <a:off x="5440104" y="5680930"/>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145" name="Group 144"/>
            <p:cNvGrpSpPr>
              <a:grpSpLocks noChangeAspect="1"/>
            </p:cNvGrpSpPr>
            <p:nvPr/>
          </p:nvGrpSpPr>
          <p:grpSpPr>
            <a:xfrm>
              <a:off x="5628537" y="5749635"/>
              <a:ext cx="145068" cy="104224"/>
              <a:chOff x="3418752" y="1930601"/>
              <a:chExt cx="378369" cy="287480"/>
            </a:xfrm>
            <a:solidFill>
              <a:schemeClr val="bg1"/>
            </a:solidFill>
          </p:grpSpPr>
          <p:sp>
            <p:nvSpPr>
              <p:cNvPr id="152"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3"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46" name="Group 145"/>
            <p:cNvGrpSpPr>
              <a:grpSpLocks noChangeAspect="1"/>
            </p:cNvGrpSpPr>
            <p:nvPr/>
          </p:nvGrpSpPr>
          <p:grpSpPr>
            <a:xfrm>
              <a:off x="5482028" y="5992639"/>
              <a:ext cx="145068" cy="104224"/>
              <a:chOff x="3418752" y="1930601"/>
              <a:chExt cx="378369" cy="287480"/>
            </a:xfrm>
            <a:solidFill>
              <a:schemeClr val="bg1"/>
            </a:solidFill>
          </p:grpSpPr>
          <p:sp>
            <p:nvSpPr>
              <p:cNvPr id="15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47" name="Group 146"/>
            <p:cNvGrpSpPr>
              <a:grpSpLocks noChangeAspect="1"/>
            </p:cNvGrpSpPr>
            <p:nvPr/>
          </p:nvGrpSpPr>
          <p:grpSpPr>
            <a:xfrm>
              <a:off x="5775047" y="5992639"/>
              <a:ext cx="145068" cy="104224"/>
              <a:chOff x="3418752" y="1930601"/>
              <a:chExt cx="378369" cy="287480"/>
            </a:xfrm>
            <a:solidFill>
              <a:schemeClr val="bg1"/>
            </a:solidFill>
          </p:grpSpPr>
          <p:sp>
            <p:nvSpPr>
              <p:cNvPr id="14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40" name="Group 139"/>
          <p:cNvGrpSpPr/>
          <p:nvPr/>
        </p:nvGrpSpPr>
        <p:grpSpPr>
          <a:xfrm>
            <a:off x="538167" y="5123592"/>
            <a:ext cx="1972135" cy="882089"/>
            <a:chOff x="639367" y="4244161"/>
            <a:chExt cx="1607290" cy="718903"/>
          </a:xfrm>
        </p:grpSpPr>
        <p:sp>
          <p:nvSpPr>
            <p:cNvPr id="141"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2"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sp>
        <p:nvSpPr>
          <p:cNvPr id="680" name="TextBox 14"/>
          <p:cNvSpPr txBox="1"/>
          <p:nvPr/>
        </p:nvSpPr>
        <p:spPr>
          <a:xfrm>
            <a:off x="5024444" y="5513093"/>
            <a:ext cx="2443993" cy="1049966"/>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Applications are compiled and assembled in the same way developers </a:t>
            </a:r>
            <a:br>
              <a:rPr lang="en-US" sz="1372" dirty="0">
                <a:gradFill>
                  <a:gsLst>
                    <a:gs pos="74257">
                      <a:schemeClr val="tx1"/>
                    </a:gs>
                    <a:gs pos="62000">
                      <a:schemeClr val="tx1"/>
                    </a:gs>
                  </a:gsLst>
                  <a:lin ang="5400000" scaled="0"/>
                </a:gradFill>
                <a:latin typeface="Segoe UI"/>
              </a:rPr>
            </a:br>
            <a:r>
              <a:rPr lang="en-US" sz="1372" dirty="0">
                <a:gradFill>
                  <a:gsLst>
                    <a:gs pos="74257">
                      <a:schemeClr val="tx1"/>
                    </a:gs>
                    <a:gs pos="62000">
                      <a:schemeClr val="tx1"/>
                    </a:gs>
                  </a:gsLst>
                  <a:lin ang="5400000" scaled="0"/>
                </a:gradFill>
                <a:latin typeface="Segoe UI"/>
              </a:rPr>
              <a:t>are accustomed to</a:t>
            </a:r>
          </a:p>
        </p:txBody>
      </p:sp>
      <p:grpSp>
        <p:nvGrpSpPr>
          <p:cNvPr id="8" name="Group 7"/>
          <p:cNvGrpSpPr>
            <a:grpSpLocks noChangeAspect="1"/>
          </p:cNvGrpSpPr>
          <p:nvPr/>
        </p:nvGrpSpPr>
        <p:grpSpPr>
          <a:xfrm>
            <a:off x="6003776" y="1444074"/>
            <a:ext cx="1057152" cy="1057152"/>
            <a:chOff x="6655820" y="2640272"/>
            <a:chExt cx="891198" cy="891198"/>
          </a:xfrm>
        </p:grpSpPr>
        <p:sp>
          <p:nvSpPr>
            <p:cNvPr id="7" name="Oval 6"/>
            <p:cNvSpPr/>
            <p:nvPr/>
          </p:nvSpPr>
          <p:spPr bwMode="auto">
            <a:xfrm>
              <a:off x="6655820" y="2640272"/>
              <a:ext cx="891198" cy="8911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29"/>
            <p:cNvSpPr>
              <a:spLocks noChangeAspect="1" noEditPoints="1"/>
            </p:cNvSpPr>
            <p:nvPr/>
          </p:nvSpPr>
          <p:spPr bwMode="auto">
            <a:xfrm>
              <a:off x="6874742" y="2866786"/>
              <a:ext cx="453355" cy="438170"/>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cxnSp>
        <p:nvCxnSpPr>
          <p:cNvPr id="185" name="Straight Arrow Connector 678"/>
          <p:cNvCxnSpPr>
            <a:stCxn id="7" idx="2"/>
          </p:cNvCxnSpPr>
          <p:nvPr/>
        </p:nvCxnSpPr>
        <p:spPr>
          <a:xfrm flipH="1">
            <a:off x="2712953" y="1972650"/>
            <a:ext cx="3245058"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189" name="Straight Arrow Connector 678"/>
          <p:cNvCxnSpPr>
            <a:stCxn id="144" idx="6"/>
            <a:endCxn id="7" idx="4"/>
          </p:cNvCxnSpPr>
          <p:nvPr/>
        </p:nvCxnSpPr>
        <p:spPr>
          <a:xfrm flipV="1">
            <a:off x="6529776" y="2501226"/>
            <a:ext cx="2576" cy="1443244"/>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using System;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class Program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static void Main()</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 name="Group 10"/>
          <p:cNvGrpSpPr/>
          <p:nvPr/>
        </p:nvGrpSpPr>
        <p:grpSpPr>
          <a:xfrm>
            <a:off x="1839274" y="1535810"/>
            <a:ext cx="873679" cy="873679"/>
            <a:chOff x="-764843" y="1492286"/>
            <a:chExt cx="1078350" cy="1078350"/>
          </a:xfrm>
        </p:grpSpPr>
        <p:sp>
          <p:nvSpPr>
            <p:cNvPr id="176" name="Oval 17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173"/>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1502524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sp>
        <p:nvSpPr>
          <p:cNvPr id="118" name="Freeform 13"/>
          <p:cNvSpPr>
            <a:spLocks noChangeAspect="1" noEditPoints="1"/>
          </p:cNvSpPr>
          <p:nvPr/>
        </p:nvSpPr>
        <p:spPr bwMode="auto">
          <a:xfrm>
            <a:off x="538167" y="3244455"/>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119" name="Group 118"/>
          <p:cNvGrpSpPr/>
          <p:nvPr/>
        </p:nvGrpSpPr>
        <p:grpSpPr>
          <a:xfrm>
            <a:off x="1268398" y="3414270"/>
            <a:ext cx="511675" cy="542460"/>
            <a:chOff x="1293831" y="2571334"/>
            <a:chExt cx="521935" cy="553337"/>
          </a:xfrm>
        </p:grpSpPr>
        <p:sp>
          <p:nvSpPr>
            <p:cNvPr id="120"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121" name="Group 120"/>
            <p:cNvGrpSpPr>
              <a:grpSpLocks noChangeAspect="1"/>
            </p:cNvGrpSpPr>
            <p:nvPr/>
          </p:nvGrpSpPr>
          <p:grpSpPr>
            <a:xfrm>
              <a:off x="1482264" y="2640039"/>
              <a:ext cx="145068" cy="104224"/>
              <a:chOff x="3418752" y="1930601"/>
              <a:chExt cx="378369" cy="287480"/>
            </a:xfrm>
            <a:solidFill>
              <a:schemeClr val="tx1"/>
            </a:solidFill>
          </p:grpSpPr>
          <p:sp>
            <p:nvSpPr>
              <p:cNvPr id="13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2" name="Group 121"/>
            <p:cNvGrpSpPr>
              <a:grpSpLocks noChangeAspect="1"/>
            </p:cNvGrpSpPr>
            <p:nvPr/>
          </p:nvGrpSpPr>
          <p:grpSpPr>
            <a:xfrm>
              <a:off x="1335755" y="2883043"/>
              <a:ext cx="145068" cy="104224"/>
              <a:chOff x="3418752" y="1930601"/>
              <a:chExt cx="378369" cy="287480"/>
            </a:xfrm>
            <a:solidFill>
              <a:schemeClr val="tx1"/>
            </a:solidFill>
          </p:grpSpPr>
          <p:sp>
            <p:nvSpPr>
              <p:cNvPr id="136"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7"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3" name="Group 122"/>
            <p:cNvGrpSpPr>
              <a:grpSpLocks noChangeAspect="1"/>
            </p:cNvGrpSpPr>
            <p:nvPr/>
          </p:nvGrpSpPr>
          <p:grpSpPr>
            <a:xfrm>
              <a:off x="1628774" y="2883043"/>
              <a:ext cx="145068" cy="104224"/>
              <a:chOff x="3418752" y="1930601"/>
              <a:chExt cx="378369" cy="287480"/>
            </a:xfrm>
            <a:solidFill>
              <a:schemeClr val="tx1"/>
            </a:solidFill>
          </p:grpSpPr>
          <p:sp>
            <p:nvSpPr>
              <p:cNvPr id="13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5"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140" name="Group 139"/>
          <p:cNvGrpSpPr/>
          <p:nvPr/>
        </p:nvGrpSpPr>
        <p:grpSpPr>
          <a:xfrm>
            <a:off x="538167" y="5123592"/>
            <a:ext cx="1972135" cy="882089"/>
            <a:chOff x="639367" y="4244161"/>
            <a:chExt cx="1607290" cy="718903"/>
          </a:xfrm>
        </p:grpSpPr>
        <p:sp>
          <p:nvSpPr>
            <p:cNvPr id="141"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2"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cxnSp>
        <p:nvCxnSpPr>
          <p:cNvPr id="679" name="Straight Arrow Connector 678"/>
          <p:cNvCxnSpPr>
            <a:endCxn id="680" idx="0"/>
          </p:cNvCxnSpPr>
          <p:nvPr/>
        </p:nvCxnSpPr>
        <p:spPr>
          <a:xfrm>
            <a:off x="2510304" y="3684769"/>
            <a:ext cx="1819894" cy="569671"/>
          </a:xfrm>
          <a:prstGeom prst="bentConnector2">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680" name="TextBox 14"/>
          <p:cNvSpPr txBox="1"/>
          <p:nvPr/>
        </p:nvSpPr>
        <p:spPr>
          <a:xfrm>
            <a:off x="3225176" y="4254440"/>
            <a:ext cx="2210045" cy="1049966"/>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A new container image is built containing the application, written by the developer </a:t>
            </a:r>
          </a:p>
        </p:txBody>
      </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cxnSp>
        <p:nvCxnSpPr>
          <p:cNvPr id="178" name="Straight Arrow Connector 177"/>
          <p:cNvCxnSpPr/>
          <p:nvPr/>
        </p:nvCxnSpPr>
        <p:spPr>
          <a:xfrm>
            <a:off x="5427458" y="4779423"/>
            <a:ext cx="453708" cy="0"/>
          </a:xfrm>
          <a:prstGeom prst="straightConnector1">
            <a:avLst/>
          </a:prstGeom>
          <a:noFill/>
          <a:ln w="28575" cap="flat">
            <a:solidFill>
              <a:schemeClr val="tx1"/>
            </a:solidFill>
            <a:prstDash val="solid"/>
            <a:miter lim="800000"/>
            <a:headEnd type="none" w="lg" len="med"/>
            <a:tailEnd type="none" w="lg" len="sm"/>
          </a:ln>
          <a:extLst>
            <a:ext uri="{909E8E84-426E-40DD-AFC4-6F175D3DCCD1}">
              <a14:hiddenFill xmlns:a14="http://schemas.microsoft.com/office/drawing/2010/main">
                <a:solidFill>
                  <a:srgbClr val="FFFFFF"/>
                </a:solidFill>
              </a14:hiddenFill>
            </a:ext>
          </a:extLst>
        </p:spPr>
      </p:cxn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using System;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class Program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static void Main()</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1" name="Group 70"/>
          <p:cNvGrpSpPr/>
          <p:nvPr/>
        </p:nvGrpSpPr>
        <p:grpSpPr>
          <a:xfrm>
            <a:off x="5881166" y="3991416"/>
            <a:ext cx="1302374" cy="1380730"/>
            <a:chOff x="5440104" y="5680930"/>
            <a:chExt cx="521935" cy="553337"/>
          </a:xfrm>
        </p:grpSpPr>
        <p:sp>
          <p:nvSpPr>
            <p:cNvPr id="72" name="Freeform 9"/>
            <p:cNvSpPr>
              <a:spLocks noChangeAspect="1" noEditPoints="1"/>
            </p:cNvSpPr>
            <p:nvPr/>
          </p:nvSpPr>
          <p:spPr bwMode="auto">
            <a:xfrm>
              <a:off x="5440104" y="5680930"/>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73" name="Group 72"/>
            <p:cNvGrpSpPr>
              <a:grpSpLocks noChangeAspect="1"/>
            </p:cNvGrpSpPr>
            <p:nvPr/>
          </p:nvGrpSpPr>
          <p:grpSpPr>
            <a:xfrm>
              <a:off x="5628537" y="5749635"/>
              <a:ext cx="145068" cy="104224"/>
              <a:chOff x="3418752" y="1930601"/>
              <a:chExt cx="378369" cy="287480"/>
            </a:xfrm>
            <a:solidFill>
              <a:schemeClr val="bg1"/>
            </a:solidFill>
          </p:grpSpPr>
          <p:sp>
            <p:nvSpPr>
              <p:cNvPr id="8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8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74" name="Group 73"/>
            <p:cNvGrpSpPr>
              <a:grpSpLocks noChangeAspect="1"/>
            </p:cNvGrpSpPr>
            <p:nvPr/>
          </p:nvGrpSpPr>
          <p:grpSpPr>
            <a:xfrm>
              <a:off x="5482028" y="5992639"/>
              <a:ext cx="145068" cy="104224"/>
              <a:chOff x="3418752" y="1930601"/>
              <a:chExt cx="378369" cy="287480"/>
            </a:xfrm>
            <a:solidFill>
              <a:schemeClr val="bg1"/>
            </a:solidFill>
          </p:grpSpPr>
          <p:sp>
            <p:nvSpPr>
              <p:cNvPr id="7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7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75" name="Group 74"/>
            <p:cNvGrpSpPr>
              <a:grpSpLocks noChangeAspect="1"/>
            </p:cNvGrpSpPr>
            <p:nvPr/>
          </p:nvGrpSpPr>
          <p:grpSpPr>
            <a:xfrm>
              <a:off x="5775047" y="5992639"/>
              <a:ext cx="145068" cy="104224"/>
              <a:chOff x="3418752" y="1930601"/>
              <a:chExt cx="378369" cy="287480"/>
            </a:xfrm>
            <a:solidFill>
              <a:schemeClr val="bg1"/>
            </a:solidFill>
          </p:grpSpPr>
          <p:sp>
            <p:nvSpPr>
              <p:cNvPr id="76"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77"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82" name="Group 81"/>
          <p:cNvGrpSpPr>
            <a:grpSpLocks noChangeAspect="1"/>
          </p:cNvGrpSpPr>
          <p:nvPr/>
        </p:nvGrpSpPr>
        <p:grpSpPr>
          <a:xfrm>
            <a:off x="6003776" y="1444074"/>
            <a:ext cx="1057152" cy="1057152"/>
            <a:chOff x="6655820" y="2640272"/>
            <a:chExt cx="891198" cy="891198"/>
          </a:xfrm>
        </p:grpSpPr>
        <p:sp>
          <p:nvSpPr>
            <p:cNvPr id="83" name="Oval 82"/>
            <p:cNvSpPr/>
            <p:nvPr/>
          </p:nvSpPr>
          <p:spPr bwMode="auto">
            <a:xfrm>
              <a:off x="6655820" y="2640272"/>
              <a:ext cx="891198" cy="8911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29"/>
            <p:cNvSpPr>
              <a:spLocks noChangeAspect="1" noEditPoints="1"/>
            </p:cNvSpPr>
            <p:nvPr/>
          </p:nvSpPr>
          <p:spPr bwMode="auto">
            <a:xfrm>
              <a:off x="6874742" y="2866786"/>
              <a:ext cx="453355" cy="438170"/>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cxnSp>
        <p:nvCxnSpPr>
          <p:cNvPr id="85" name="Straight Arrow Connector 678"/>
          <p:cNvCxnSpPr>
            <a:stCxn id="83" idx="2"/>
          </p:cNvCxnSpPr>
          <p:nvPr/>
        </p:nvCxnSpPr>
        <p:spPr>
          <a:xfrm flipH="1">
            <a:off x="2712953" y="1972650"/>
            <a:ext cx="3245058"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86" name="Straight Arrow Connector 678"/>
          <p:cNvCxnSpPr>
            <a:stCxn id="72" idx="6"/>
            <a:endCxn id="83" idx="4"/>
          </p:cNvCxnSpPr>
          <p:nvPr/>
        </p:nvCxnSpPr>
        <p:spPr>
          <a:xfrm flipV="1">
            <a:off x="6529776" y="2501226"/>
            <a:ext cx="2576" cy="1443244"/>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nvGrpSpPr>
          <p:cNvPr id="87" name="Group 86"/>
          <p:cNvGrpSpPr/>
          <p:nvPr/>
        </p:nvGrpSpPr>
        <p:grpSpPr>
          <a:xfrm>
            <a:off x="1839274" y="1535810"/>
            <a:ext cx="873679" cy="873679"/>
            <a:chOff x="-764843" y="1492286"/>
            <a:chExt cx="1078350" cy="1078350"/>
          </a:xfrm>
        </p:grpSpPr>
        <p:sp>
          <p:nvSpPr>
            <p:cNvPr id="88" name="Oval 87"/>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88"/>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1884906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15" name="Rectangle 114"/>
          <p:cNvSpPr/>
          <p:nvPr/>
        </p:nvSpPr>
        <p:spPr bwMode="auto">
          <a:xfrm>
            <a:off x="269240" y="2977359"/>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116" name="Freeform 13"/>
          <p:cNvSpPr>
            <a:spLocks noChangeAspect="1" noEditPoints="1"/>
          </p:cNvSpPr>
          <p:nvPr/>
        </p:nvSpPr>
        <p:spPr bwMode="auto">
          <a:xfrm>
            <a:off x="538167" y="4184023"/>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3" name="Group 2"/>
          <p:cNvGrpSpPr/>
          <p:nvPr/>
        </p:nvGrpSpPr>
        <p:grpSpPr>
          <a:xfrm>
            <a:off x="538167" y="3244455"/>
            <a:ext cx="1972135" cy="882089"/>
            <a:chOff x="548958" y="3309016"/>
            <a:chExt cx="2011680" cy="899777"/>
          </a:xfrm>
        </p:grpSpPr>
        <p:sp>
          <p:nvSpPr>
            <p:cNvPr id="118" name="Freeform 13"/>
            <p:cNvSpPr>
              <a:spLocks noChangeAspect="1" noEditPoints="1"/>
            </p:cNvSpPr>
            <p:nvPr/>
          </p:nvSpPr>
          <p:spPr bwMode="auto">
            <a:xfrm>
              <a:off x="548958" y="3309016"/>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119" name="Group 118"/>
            <p:cNvGrpSpPr/>
            <p:nvPr/>
          </p:nvGrpSpPr>
          <p:grpSpPr>
            <a:xfrm>
              <a:off x="1293831" y="3482236"/>
              <a:ext cx="521935" cy="553337"/>
              <a:chOff x="1293831" y="2571334"/>
              <a:chExt cx="521935" cy="553337"/>
            </a:xfrm>
          </p:grpSpPr>
          <p:sp>
            <p:nvSpPr>
              <p:cNvPr id="120"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121" name="Group 120"/>
              <p:cNvGrpSpPr>
                <a:grpSpLocks noChangeAspect="1"/>
              </p:cNvGrpSpPr>
              <p:nvPr/>
            </p:nvGrpSpPr>
            <p:grpSpPr>
              <a:xfrm>
                <a:off x="1482264" y="2640039"/>
                <a:ext cx="145068" cy="104224"/>
                <a:chOff x="3418752" y="1930601"/>
                <a:chExt cx="378369" cy="287480"/>
              </a:xfrm>
              <a:solidFill>
                <a:schemeClr val="tx1"/>
              </a:solidFill>
            </p:grpSpPr>
            <p:sp>
              <p:nvSpPr>
                <p:cNvPr id="13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2" name="Group 121"/>
              <p:cNvGrpSpPr>
                <a:grpSpLocks noChangeAspect="1"/>
              </p:cNvGrpSpPr>
              <p:nvPr/>
            </p:nvGrpSpPr>
            <p:grpSpPr>
              <a:xfrm>
                <a:off x="1335755" y="2883043"/>
                <a:ext cx="145068" cy="104224"/>
                <a:chOff x="3418752" y="1930601"/>
                <a:chExt cx="378369" cy="287480"/>
              </a:xfrm>
              <a:solidFill>
                <a:schemeClr val="tx1"/>
              </a:solidFill>
            </p:grpSpPr>
            <p:sp>
              <p:nvSpPr>
                <p:cNvPr id="136"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7"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3" name="Group 122"/>
              <p:cNvGrpSpPr>
                <a:grpSpLocks noChangeAspect="1"/>
              </p:cNvGrpSpPr>
              <p:nvPr/>
            </p:nvGrpSpPr>
            <p:grpSpPr>
              <a:xfrm>
                <a:off x="1628774" y="2883043"/>
                <a:ext cx="145068" cy="104224"/>
                <a:chOff x="3418752" y="1930601"/>
                <a:chExt cx="378369" cy="287480"/>
              </a:xfrm>
              <a:solidFill>
                <a:schemeClr val="tx1"/>
              </a:solidFill>
            </p:grpSpPr>
            <p:sp>
              <p:nvSpPr>
                <p:cNvPr id="13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5"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grpSp>
        <p:nvGrpSpPr>
          <p:cNvPr id="140" name="Group 139"/>
          <p:cNvGrpSpPr/>
          <p:nvPr/>
        </p:nvGrpSpPr>
        <p:grpSpPr>
          <a:xfrm>
            <a:off x="538167" y="5123592"/>
            <a:ext cx="1972135" cy="882089"/>
            <a:chOff x="639367" y="4244161"/>
            <a:chExt cx="1607290" cy="718903"/>
          </a:xfrm>
        </p:grpSpPr>
        <p:sp>
          <p:nvSpPr>
            <p:cNvPr id="141"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42"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12" name="Group 11"/>
          <p:cNvGrpSpPr/>
          <p:nvPr/>
        </p:nvGrpSpPr>
        <p:grpSpPr>
          <a:xfrm>
            <a:off x="611142" y="1803444"/>
            <a:ext cx="1826185" cy="1044486"/>
            <a:chOff x="623396" y="1762110"/>
            <a:chExt cx="1862804" cy="1065430"/>
          </a:xfrm>
        </p:grpSpPr>
        <p:sp>
          <p:nvSpPr>
            <p:cNvPr id="613" name="TextBox 612"/>
            <p:cNvSpPr txBox="1"/>
            <p:nvPr/>
          </p:nvSpPr>
          <p:spPr>
            <a:xfrm>
              <a:off x="904549" y="1816430"/>
              <a:ext cx="1310014" cy="836690"/>
            </a:xfrm>
            <a:prstGeom prst="rect">
              <a:avLst/>
            </a:prstGeom>
            <a:solidFill>
              <a:schemeClr val="bg1">
                <a:lumMod val="95000"/>
              </a:schemeClr>
            </a:solidFill>
          </p:spPr>
          <p:txBody>
            <a:bodyPr wrap="square" lIns="134464" tIns="107571" rIns="134464" bIns="107571" rtlCol="0">
              <a:noAutofit/>
            </a:bodyPr>
            <a:lstStyle/>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using System;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class Program</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static void Main()</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    }</a:t>
              </a:r>
            </a:p>
            <a:p>
              <a:pPr defTabSz="914192"/>
              <a:r>
                <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rPr>
                <a:t>}</a:t>
              </a:r>
            </a:p>
          </p:txBody>
        </p:sp>
        <p:sp>
          <p:nvSpPr>
            <p:cNvPr id="173" name="Freeform 172"/>
            <p:cNvSpPr>
              <a:spLocks noChangeAspect="1" noEditPoints="1"/>
            </p:cNvSpPr>
            <p:nvPr/>
          </p:nvSpPr>
          <p:spPr bwMode="auto">
            <a:xfrm>
              <a:off x="623396" y="1762110"/>
              <a:ext cx="1862804" cy="1065430"/>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7" name="Group 86"/>
          <p:cNvGrpSpPr/>
          <p:nvPr/>
        </p:nvGrpSpPr>
        <p:grpSpPr>
          <a:xfrm>
            <a:off x="1839274" y="1535810"/>
            <a:ext cx="873679" cy="873679"/>
            <a:chOff x="-764843" y="1492286"/>
            <a:chExt cx="1078350" cy="1078350"/>
          </a:xfrm>
        </p:grpSpPr>
        <p:sp>
          <p:nvSpPr>
            <p:cNvPr id="88" name="Oval 87"/>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88"/>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grpSp>
        <p:nvGrpSpPr>
          <p:cNvPr id="91" name="Group 90"/>
          <p:cNvGrpSpPr/>
          <p:nvPr/>
        </p:nvGrpSpPr>
        <p:grpSpPr>
          <a:xfrm>
            <a:off x="7898414" y="3244455"/>
            <a:ext cx="1972135" cy="882089"/>
            <a:chOff x="548958" y="3309016"/>
            <a:chExt cx="2011680" cy="899777"/>
          </a:xfrm>
        </p:grpSpPr>
        <p:sp>
          <p:nvSpPr>
            <p:cNvPr id="92" name="Freeform 13"/>
            <p:cNvSpPr>
              <a:spLocks noChangeAspect="1" noEditPoints="1"/>
            </p:cNvSpPr>
            <p:nvPr/>
          </p:nvSpPr>
          <p:spPr bwMode="auto">
            <a:xfrm>
              <a:off x="548958" y="3309016"/>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93" name="Group 92"/>
            <p:cNvGrpSpPr/>
            <p:nvPr/>
          </p:nvGrpSpPr>
          <p:grpSpPr>
            <a:xfrm>
              <a:off x="1293831" y="3482236"/>
              <a:ext cx="521935" cy="553337"/>
              <a:chOff x="1293831" y="2571334"/>
              <a:chExt cx="521935" cy="553337"/>
            </a:xfrm>
          </p:grpSpPr>
          <p:sp>
            <p:nvSpPr>
              <p:cNvPr id="94"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95" name="Group 94"/>
              <p:cNvGrpSpPr>
                <a:grpSpLocks noChangeAspect="1"/>
              </p:cNvGrpSpPr>
              <p:nvPr/>
            </p:nvGrpSpPr>
            <p:grpSpPr>
              <a:xfrm>
                <a:off x="1482264" y="2640039"/>
                <a:ext cx="145068" cy="104224"/>
                <a:chOff x="3418752" y="1930601"/>
                <a:chExt cx="378369" cy="287480"/>
              </a:xfrm>
              <a:solidFill>
                <a:schemeClr val="tx1"/>
              </a:solidFill>
            </p:grpSpPr>
            <p:sp>
              <p:nvSpPr>
                <p:cNvPr id="102"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3"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6" name="Group 95"/>
              <p:cNvGrpSpPr>
                <a:grpSpLocks noChangeAspect="1"/>
              </p:cNvGrpSpPr>
              <p:nvPr/>
            </p:nvGrpSpPr>
            <p:grpSpPr>
              <a:xfrm>
                <a:off x="1335755" y="2883043"/>
                <a:ext cx="145068" cy="104224"/>
                <a:chOff x="3418752" y="1930601"/>
                <a:chExt cx="378369" cy="287480"/>
              </a:xfrm>
              <a:solidFill>
                <a:schemeClr val="tx1"/>
              </a:solidFill>
            </p:grpSpPr>
            <p:sp>
              <p:nvSpPr>
                <p:cNvPr id="10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7" name="Group 96"/>
              <p:cNvGrpSpPr>
                <a:grpSpLocks noChangeAspect="1"/>
              </p:cNvGrpSpPr>
              <p:nvPr/>
            </p:nvGrpSpPr>
            <p:grpSpPr>
              <a:xfrm>
                <a:off x="1628774" y="2883043"/>
                <a:ext cx="145068" cy="104224"/>
                <a:chOff x="3418752" y="1930601"/>
                <a:chExt cx="378369" cy="287480"/>
              </a:xfrm>
              <a:solidFill>
                <a:schemeClr val="tx1"/>
              </a:solidFill>
            </p:grpSpPr>
            <p:sp>
              <p:nvSpPr>
                <p:cNvPr id="9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9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cxnSp>
        <p:nvCxnSpPr>
          <p:cNvPr id="104" name="Straight Arrow Connector 678"/>
          <p:cNvCxnSpPr/>
          <p:nvPr/>
        </p:nvCxnSpPr>
        <p:spPr>
          <a:xfrm flipH="1">
            <a:off x="2510302" y="3685499"/>
            <a:ext cx="5388112" cy="0"/>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105" name="TextBox 14"/>
          <p:cNvSpPr txBox="1"/>
          <p:nvPr/>
        </p:nvSpPr>
        <p:spPr>
          <a:xfrm>
            <a:off x="3859721" y="3255560"/>
            <a:ext cx="2689274" cy="859879"/>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The new application container image can now be pushed to a central repository</a:t>
            </a:r>
          </a:p>
        </p:txBody>
      </p:sp>
    </p:spTree>
    <p:extLst>
      <p:ext uri="{BB962C8B-B14F-4D97-AF65-F5344CB8AC3E}">
        <p14:creationId xmlns:p14="http://schemas.microsoft.com/office/powerpoint/2010/main" val="4210930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91" name="Group 90"/>
          <p:cNvGrpSpPr/>
          <p:nvPr/>
        </p:nvGrpSpPr>
        <p:grpSpPr>
          <a:xfrm>
            <a:off x="7898414" y="3244455"/>
            <a:ext cx="1972135" cy="882089"/>
            <a:chOff x="548958" y="3309016"/>
            <a:chExt cx="2011680" cy="899777"/>
          </a:xfrm>
        </p:grpSpPr>
        <p:sp>
          <p:nvSpPr>
            <p:cNvPr id="92" name="Freeform 13"/>
            <p:cNvSpPr>
              <a:spLocks noChangeAspect="1" noEditPoints="1"/>
            </p:cNvSpPr>
            <p:nvPr/>
          </p:nvSpPr>
          <p:spPr bwMode="auto">
            <a:xfrm>
              <a:off x="548958" y="3309016"/>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93" name="Group 92"/>
            <p:cNvGrpSpPr/>
            <p:nvPr/>
          </p:nvGrpSpPr>
          <p:grpSpPr>
            <a:xfrm>
              <a:off x="1293831" y="3482236"/>
              <a:ext cx="521935" cy="553337"/>
              <a:chOff x="1293831" y="2571334"/>
              <a:chExt cx="521935" cy="553337"/>
            </a:xfrm>
          </p:grpSpPr>
          <p:sp>
            <p:nvSpPr>
              <p:cNvPr id="94"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95" name="Group 94"/>
              <p:cNvGrpSpPr>
                <a:grpSpLocks noChangeAspect="1"/>
              </p:cNvGrpSpPr>
              <p:nvPr/>
            </p:nvGrpSpPr>
            <p:grpSpPr>
              <a:xfrm>
                <a:off x="1482264" y="2640039"/>
                <a:ext cx="145068" cy="104224"/>
                <a:chOff x="3418752" y="1930601"/>
                <a:chExt cx="378369" cy="287480"/>
              </a:xfrm>
              <a:solidFill>
                <a:schemeClr val="tx1"/>
              </a:solidFill>
            </p:grpSpPr>
            <p:sp>
              <p:nvSpPr>
                <p:cNvPr id="102"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3"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6" name="Group 95"/>
              <p:cNvGrpSpPr>
                <a:grpSpLocks noChangeAspect="1"/>
              </p:cNvGrpSpPr>
              <p:nvPr/>
            </p:nvGrpSpPr>
            <p:grpSpPr>
              <a:xfrm>
                <a:off x="1335755" y="2883043"/>
                <a:ext cx="145068" cy="104224"/>
                <a:chOff x="3418752" y="1930601"/>
                <a:chExt cx="378369" cy="287480"/>
              </a:xfrm>
              <a:solidFill>
                <a:schemeClr val="tx1"/>
              </a:solidFill>
            </p:grpSpPr>
            <p:sp>
              <p:nvSpPr>
                <p:cNvPr id="10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7" name="Group 96"/>
              <p:cNvGrpSpPr>
                <a:grpSpLocks noChangeAspect="1"/>
              </p:cNvGrpSpPr>
              <p:nvPr/>
            </p:nvGrpSpPr>
            <p:grpSpPr>
              <a:xfrm>
                <a:off x="1628774" y="2883043"/>
                <a:ext cx="145068" cy="104224"/>
                <a:chOff x="3418752" y="1930601"/>
                <a:chExt cx="378369" cy="287480"/>
              </a:xfrm>
              <a:solidFill>
                <a:schemeClr val="tx1"/>
              </a:solidFill>
            </p:grpSpPr>
            <p:sp>
              <p:nvSpPr>
                <p:cNvPr id="9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9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spTree>
    <p:extLst>
      <p:ext uri="{BB962C8B-B14F-4D97-AF65-F5344CB8AC3E}">
        <p14:creationId xmlns:p14="http://schemas.microsoft.com/office/powerpoint/2010/main" val="3758385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p:nvPr>
        </p:nvSpPr>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91" name="Group 90"/>
          <p:cNvGrpSpPr/>
          <p:nvPr/>
        </p:nvGrpSpPr>
        <p:grpSpPr>
          <a:xfrm>
            <a:off x="7898414" y="3244455"/>
            <a:ext cx="1972135" cy="882089"/>
            <a:chOff x="548958" y="3309016"/>
            <a:chExt cx="2011680" cy="899777"/>
          </a:xfrm>
        </p:grpSpPr>
        <p:sp>
          <p:nvSpPr>
            <p:cNvPr id="92" name="Freeform 13"/>
            <p:cNvSpPr>
              <a:spLocks noChangeAspect="1" noEditPoints="1"/>
            </p:cNvSpPr>
            <p:nvPr/>
          </p:nvSpPr>
          <p:spPr bwMode="auto">
            <a:xfrm>
              <a:off x="548958" y="3309016"/>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93" name="Group 92"/>
            <p:cNvGrpSpPr/>
            <p:nvPr/>
          </p:nvGrpSpPr>
          <p:grpSpPr>
            <a:xfrm>
              <a:off x="1293831" y="3482236"/>
              <a:ext cx="521935" cy="553337"/>
              <a:chOff x="1293831" y="2571334"/>
              <a:chExt cx="521935" cy="553337"/>
            </a:xfrm>
          </p:grpSpPr>
          <p:sp>
            <p:nvSpPr>
              <p:cNvPr id="94"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95" name="Group 94"/>
              <p:cNvGrpSpPr>
                <a:grpSpLocks noChangeAspect="1"/>
              </p:cNvGrpSpPr>
              <p:nvPr/>
            </p:nvGrpSpPr>
            <p:grpSpPr>
              <a:xfrm>
                <a:off x="1482264" y="2640039"/>
                <a:ext cx="145068" cy="104224"/>
                <a:chOff x="3418752" y="1930601"/>
                <a:chExt cx="378369" cy="287480"/>
              </a:xfrm>
              <a:solidFill>
                <a:schemeClr val="tx1"/>
              </a:solidFill>
            </p:grpSpPr>
            <p:sp>
              <p:nvSpPr>
                <p:cNvPr id="102"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3"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6" name="Group 95"/>
              <p:cNvGrpSpPr>
                <a:grpSpLocks noChangeAspect="1"/>
              </p:cNvGrpSpPr>
              <p:nvPr/>
            </p:nvGrpSpPr>
            <p:grpSpPr>
              <a:xfrm>
                <a:off x="1335755" y="2883043"/>
                <a:ext cx="145068" cy="104224"/>
                <a:chOff x="3418752" y="1930601"/>
                <a:chExt cx="378369" cy="287480"/>
              </a:xfrm>
              <a:solidFill>
                <a:schemeClr val="tx1"/>
              </a:solidFill>
            </p:grpSpPr>
            <p:sp>
              <p:nvSpPr>
                <p:cNvPr id="10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7" name="Group 96"/>
              <p:cNvGrpSpPr>
                <a:grpSpLocks noChangeAspect="1"/>
              </p:cNvGrpSpPr>
              <p:nvPr/>
            </p:nvGrpSpPr>
            <p:grpSpPr>
              <a:xfrm>
                <a:off x="1628774" y="2883043"/>
                <a:ext cx="145068" cy="104224"/>
                <a:chOff x="3418752" y="1930601"/>
                <a:chExt cx="378369" cy="287480"/>
              </a:xfrm>
              <a:solidFill>
                <a:schemeClr val="tx1"/>
              </a:solidFill>
            </p:grpSpPr>
            <p:sp>
              <p:nvSpPr>
                <p:cNvPr id="9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9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sp>
        <p:nvSpPr>
          <p:cNvPr id="55" name="TextBox 54"/>
          <p:cNvSpPr txBox="1"/>
          <p:nvPr/>
        </p:nvSpPr>
        <p:spPr>
          <a:xfrm>
            <a:off x="4135096" y="2250268"/>
            <a:ext cx="1790902" cy="1143827"/>
          </a:xfrm>
          <a:prstGeom prst="rect">
            <a:avLst/>
          </a:prstGeom>
          <a:solidFill>
            <a:schemeClr val="bg1">
              <a:lumMod val="95000"/>
            </a:schemeClr>
          </a:solidFill>
        </p:spPr>
        <p:txBody>
          <a:bodyPr wrap="square" lIns="134464" tIns="107571" rIns="134464" bIns="107571" rtlCol="0">
            <a:noAutofit/>
          </a:bodyPr>
          <a:lstStyle/>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p:txBody>
      </p:sp>
      <p:sp>
        <p:nvSpPr>
          <p:cNvPr id="56" name="Freeform 55"/>
          <p:cNvSpPr>
            <a:spLocks noChangeAspect="1" noEditPoints="1"/>
          </p:cNvSpPr>
          <p:nvPr/>
        </p:nvSpPr>
        <p:spPr bwMode="auto">
          <a:xfrm>
            <a:off x="3750735" y="2176009"/>
            <a:ext cx="2546613" cy="1456534"/>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TextBox 2"/>
          <p:cNvSpPr txBox="1"/>
          <p:nvPr/>
        </p:nvSpPr>
        <p:spPr>
          <a:xfrm>
            <a:off x="269239" y="2040855"/>
            <a:ext cx="3577142" cy="1543289"/>
          </a:xfrm>
          <a:prstGeom prst="rect">
            <a:avLst/>
          </a:prstGeom>
          <a:noFill/>
        </p:spPr>
        <p:txBody>
          <a:bodyPr wrap="square" lIns="179259" tIns="143407" rIns="179259" bIns="143407" rtlCol="0">
            <a:spAutoFit/>
          </a:bodyPr>
          <a:lstStyle/>
          <a:p>
            <a:pPr defTabSz="914192">
              <a:lnSpc>
                <a:spcPct val="90000"/>
              </a:lnSpc>
              <a:spcBef>
                <a:spcPts val="882"/>
              </a:spcBef>
            </a:pPr>
            <a:r>
              <a:rPr lang="en-US" sz="2745" spc="-29" dirty="0">
                <a:gradFill>
                  <a:gsLst>
                    <a:gs pos="90099">
                      <a:schemeClr val="accent2"/>
                    </a:gs>
                    <a:gs pos="74257">
                      <a:schemeClr val="accent2"/>
                    </a:gs>
                  </a:gsLst>
                  <a:lin ang="5400000" scaled="0"/>
                </a:gradFill>
                <a:latin typeface="+mj-lt"/>
              </a:rPr>
              <a:t>Used for unit testing</a:t>
            </a:r>
          </a:p>
          <a:p>
            <a:pPr defTabSz="914192">
              <a:lnSpc>
                <a:spcPct val="90000"/>
              </a:lnSpc>
              <a:spcBef>
                <a:spcPts val="882"/>
              </a:spcBef>
            </a:pPr>
            <a:r>
              <a:rPr lang="en-US" sz="2745" spc="-29" dirty="0">
                <a:gradFill>
                  <a:gsLst>
                    <a:gs pos="90099">
                      <a:schemeClr val="accent2"/>
                    </a:gs>
                    <a:gs pos="74257">
                      <a:schemeClr val="accent2"/>
                    </a:gs>
                  </a:gsLst>
                  <a:lin ang="5400000" scaled="0"/>
                </a:gradFill>
                <a:latin typeface="+mj-lt"/>
              </a:rPr>
              <a:t>Share with other developers</a:t>
            </a:r>
          </a:p>
        </p:txBody>
      </p:sp>
      <p:cxnSp>
        <p:nvCxnSpPr>
          <p:cNvPr id="58" name="Straight Arrow Connector 678"/>
          <p:cNvCxnSpPr/>
          <p:nvPr/>
        </p:nvCxnSpPr>
        <p:spPr>
          <a:xfrm>
            <a:off x="6681708" y="2407058"/>
            <a:ext cx="1216706" cy="1254995"/>
          </a:xfrm>
          <a:prstGeom prst="bentConnector3">
            <a:avLst>
              <a:gd name="adj1" fmla="val 50000"/>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nvGrpSpPr>
          <p:cNvPr id="59" name="Group 58"/>
          <p:cNvGrpSpPr/>
          <p:nvPr/>
        </p:nvGrpSpPr>
        <p:grpSpPr>
          <a:xfrm>
            <a:off x="4368284" y="2528403"/>
            <a:ext cx="1311515" cy="587558"/>
            <a:chOff x="4455877" y="2578606"/>
            <a:chExt cx="1337814" cy="599340"/>
          </a:xfrm>
        </p:grpSpPr>
        <p:sp>
          <p:nvSpPr>
            <p:cNvPr id="60" name="Freeform 9"/>
            <p:cNvSpPr>
              <a:spLocks noChangeAspect="1" noEditPoints="1"/>
            </p:cNvSpPr>
            <p:nvPr/>
          </p:nvSpPr>
          <p:spPr bwMode="auto">
            <a:xfrm>
              <a:off x="4455877" y="2578606"/>
              <a:ext cx="1337814" cy="599340"/>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rgbClr val="3A3937"/>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61" name="Group 60"/>
            <p:cNvGrpSpPr/>
            <p:nvPr/>
          </p:nvGrpSpPr>
          <p:grpSpPr>
            <a:xfrm>
              <a:off x="4950953" y="2725803"/>
              <a:ext cx="347663" cy="304946"/>
              <a:chOff x="3450991" y="3079604"/>
              <a:chExt cx="347663" cy="304946"/>
            </a:xfrm>
          </p:grpSpPr>
          <p:sp>
            <p:nvSpPr>
              <p:cNvPr id="62" name="Rectangle 61"/>
              <p:cNvSpPr/>
              <p:nvPr/>
            </p:nvSpPr>
            <p:spPr bwMode="auto">
              <a:xfrm>
                <a:off x="3450991" y="3079604"/>
                <a:ext cx="347663" cy="304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rotWithShape="1">
              <a:blip r:embed="rId8" cstate="print">
                <a:duotone>
                  <a:prstClr val="black"/>
                  <a:srgbClr val="D9C3A5">
                    <a:tint val="50000"/>
                    <a:satMod val="180000"/>
                  </a:srgbClr>
                </a:duotone>
                <a:lum contrast="-32000"/>
                <a:extLst>
                  <a:ext uri="{BEBA8EAE-BF5A-486C-A8C5-ECC9F3942E4B}">
                    <a14:imgProps xmlns:a14="http://schemas.microsoft.com/office/drawing/2010/main">
                      <a14:imgLayer r:embed="rId9">
                        <a14:imgEffect>
                          <a14:brightnessContrast bright="-100000" contrast="-46000"/>
                        </a14:imgEffect>
                      </a14:imgLayer>
                    </a14:imgProps>
                  </a:ext>
                  <a:ext uri="{28A0092B-C50C-407E-A947-70E740481C1C}">
                    <a14:useLocalDpi xmlns:a14="http://schemas.microsoft.com/office/drawing/2010/main" val="0"/>
                  </a:ext>
                </a:extLst>
              </a:blip>
              <a:srcRect l="62605" t="36240" r="25766" b="35801"/>
              <a:stretch/>
            </p:blipFill>
            <p:spPr>
              <a:xfrm>
                <a:off x="3450991" y="3079604"/>
                <a:ext cx="347663" cy="304946"/>
              </a:xfrm>
              <a:prstGeom prst="rect">
                <a:avLst/>
              </a:prstGeom>
            </p:spPr>
          </p:pic>
        </p:grpSp>
      </p:grpSp>
      <p:grpSp>
        <p:nvGrpSpPr>
          <p:cNvPr id="64" name="Group 63"/>
          <p:cNvGrpSpPr/>
          <p:nvPr/>
        </p:nvGrpSpPr>
        <p:grpSpPr>
          <a:xfrm>
            <a:off x="5463364" y="1802794"/>
            <a:ext cx="1218344" cy="1218345"/>
            <a:chOff x="-764843" y="1492286"/>
            <a:chExt cx="1078350" cy="1078350"/>
          </a:xfrm>
        </p:grpSpPr>
        <p:sp>
          <p:nvSpPr>
            <p:cNvPr id="65" name="Oval 64"/>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65"/>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865771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Picture 171"/>
          <p:cNvPicPr>
            <a:picLocks noChangeAspect="1"/>
          </p:cNvPicPr>
          <p:nvPr/>
        </p:nvPicPr>
        <p:blipFill>
          <a:blip r:embed="rId3">
            <a:alphaModFix amt="25000"/>
            <a:duotone>
              <a:prstClr val="black"/>
              <a:srgbClr val="D9C3A5">
                <a:tint val="50000"/>
                <a:satMod val="180000"/>
              </a:srgbClr>
            </a:duotone>
          </a:blip>
          <a:stretch>
            <a:fillRect/>
          </a:stretch>
        </p:blipFill>
        <p:spPr>
          <a:xfrm>
            <a:off x="8337063" y="1775419"/>
            <a:ext cx="3854938" cy="50820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p:nvPr>
        </p:nvSpPr>
        <p:spPr>
          <a:xfrm>
            <a:off x="269240" y="289958"/>
            <a:ext cx="11655078" cy="899537"/>
          </a:xfrm>
        </p:spPr>
        <p:txBody>
          <a:bodyPr>
            <a:normAutofit fontScale="90000"/>
          </a:bodyPr>
          <a:lstStyle/>
          <a:p>
            <a:r>
              <a:rPr lang="en-US" dirty="0"/>
              <a:t>Development process using containers</a:t>
            </a:r>
          </a:p>
        </p:txBody>
      </p:sp>
      <p:sp>
        <p:nvSpPr>
          <p:cNvPr id="251" name="Rounded Rectangle 250" hidden="1"/>
          <p:cNvSpPr/>
          <p:nvPr/>
        </p:nvSpPr>
        <p:spPr bwMode="auto">
          <a:xfrm>
            <a:off x="7917387" y="2758741"/>
            <a:ext cx="2361338" cy="4045247"/>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07" rIns="179259" bIns="89630" numCol="1" spcCol="0" rtlCol="0" fromWordArt="0" anchor="t" anchorCtr="0" forceAA="0" compatLnSpc="1">
            <a:prstTxWarp prst="textNoShape">
              <a:avLst/>
            </a:prstTxWarp>
            <a:noAutofit/>
          </a:bodyPr>
          <a:lstStyle/>
          <a:p>
            <a:pPr algn="ctr" defTabSz="914192">
              <a:lnSpc>
                <a:spcPct val="90000"/>
              </a:lnSpc>
              <a:spcAft>
                <a:spcPts val="588"/>
              </a:spcAft>
            </a:pPr>
            <a:r>
              <a:rPr lang="en-US" sz="1961" b="1" dirty="0">
                <a:solidFill>
                  <a:srgbClr val="5C2D91"/>
                </a:solidFill>
                <a:latin typeface="Segoe UI"/>
              </a:rPr>
              <a:t>Central Repository</a:t>
            </a:r>
          </a:p>
        </p:txBody>
      </p:sp>
      <p:grpSp>
        <p:nvGrpSpPr>
          <p:cNvPr id="443" name="Group 442" hidden="1"/>
          <p:cNvGrpSpPr/>
          <p:nvPr/>
        </p:nvGrpSpPr>
        <p:grpSpPr>
          <a:xfrm>
            <a:off x="8217685" y="4700448"/>
            <a:ext cx="1760741" cy="914223"/>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47" name="Group 446" hidden="1"/>
          <p:cNvGrpSpPr/>
          <p:nvPr/>
        </p:nvGrpSpPr>
        <p:grpSpPr>
          <a:xfrm>
            <a:off x="8217685" y="5723356"/>
            <a:ext cx="1760741" cy="914223"/>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endParaRPr lang="en-US" sz="1961"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pic>
          <p:nvPicPr>
            <p:cNvPr id="451" name="Picture 4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217685" y="3687880"/>
            <a:ext cx="1760741" cy="914223"/>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192">
                <a:lnSpc>
                  <a:spcPct val="90000"/>
                </a:lnSpc>
              </a:pPr>
              <a:r>
                <a:rPr lang="en-US" sz="1961" b="1" dirty="0">
                  <a:gradFill>
                    <a:gsLst>
                      <a:gs pos="2917">
                        <a:srgbClr val="FFFFFF"/>
                      </a:gs>
                      <a:gs pos="30000">
                        <a:srgbClr val="FFFFFF"/>
                      </a:gs>
                    </a:gsLst>
                    <a:lin ang="5400000" scaled="0"/>
                  </a:gradFill>
                  <a:latin typeface="Segoe UI Light"/>
                </a:rPr>
                <a:t>Application</a:t>
              </a:r>
            </a:p>
            <a:p>
              <a:pPr algn="ctr" defTabSz="914192">
                <a:lnSpc>
                  <a:spcPct val="90000"/>
                </a:lnSpc>
              </a:pPr>
              <a:r>
                <a:rPr lang="en-US" sz="1961"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FFFFFF"/>
                </a:solidFill>
                <a:latin typeface="Segoe UI"/>
              </a:endParaRPr>
            </a:p>
          </p:txBody>
        </p:sp>
      </p:grpSp>
      <p:grpSp>
        <p:nvGrpSpPr>
          <p:cNvPr id="456" name="Group 455" hidden="1"/>
          <p:cNvGrpSpPr/>
          <p:nvPr/>
        </p:nvGrpSpPr>
        <p:grpSpPr>
          <a:xfrm>
            <a:off x="8820396" y="3848305"/>
            <a:ext cx="555317" cy="593373"/>
            <a:chOff x="10439613" y="2462392"/>
            <a:chExt cx="616170" cy="658395"/>
          </a:xfrm>
        </p:grpSpPr>
        <p:pic>
          <p:nvPicPr>
            <p:cNvPr id="457" name="Picture 456"/>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7"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7" cstate="print">
              <a:biLevel thresh="25000"/>
            </a:blip>
            <a:srcRect/>
            <a:stretch>
              <a:fillRect/>
            </a:stretch>
          </p:blipFill>
          <p:spPr bwMode="auto">
            <a:xfrm>
              <a:off x="10624011" y="2497498"/>
              <a:ext cx="247374" cy="247374"/>
            </a:xfrm>
            <a:prstGeom prst="rect">
              <a:avLst/>
            </a:prstGeom>
            <a:noFill/>
          </p:spPr>
        </p:pic>
      </p:grpSp>
      <p:grpSp>
        <p:nvGrpSpPr>
          <p:cNvPr id="10" name="Group 9"/>
          <p:cNvGrpSpPr/>
          <p:nvPr/>
        </p:nvGrpSpPr>
        <p:grpSpPr>
          <a:xfrm>
            <a:off x="7629487" y="2977359"/>
            <a:ext cx="2509989" cy="3585699"/>
            <a:chOff x="5570637" y="3036565"/>
            <a:chExt cx="2560320" cy="3657600"/>
          </a:xfrm>
        </p:grpSpPr>
        <p:sp>
          <p:nvSpPr>
            <p:cNvPr id="155" name="Rectangle 154"/>
            <p:cNvSpPr/>
            <p:nvPr/>
          </p:nvSpPr>
          <p:spPr bwMode="auto">
            <a:xfrm>
              <a:off x="5570637" y="3036565"/>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Central Repository</a:t>
              </a:r>
            </a:p>
          </p:txBody>
        </p:sp>
        <p:sp>
          <p:nvSpPr>
            <p:cNvPr id="156" name="Freeform 13"/>
            <p:cNvSpPr>
              <a:spLocks noChangeAspect="1" noEditPoints="1"/>
            </p:cNvSpPr>
            <p:nvPr/>
          </p:nvSpPr>
          <p:spPr bwMode="auto">
            <a:xfrm>
              <a:off x="5844957" y="426742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69" name="Group 168"/>
            <p:cNvGrpSpPr/>
            <p:nvPr/>
          </p:nvGrpSpPr>
          <p:grpSpPr>
            <a:xfrm>
              <a:off x="5844957" y="5225833"/>
              <a:ext cx="2011680" cy="899777"/>
              <a:chOff x="639367" y="4244161"/>
              <a:chExt cx="1607290" cy="718903"/>
            </a:xfrm>
          </p:grpSpPr>
          <p:sp>
            <p:nvSpPr>
              <p:cNvPr id="17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7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nvGrpSpPr>
          <p:cNvPr id="91" name="Group 90"/>
          <p:cNvGrpSpPr/>
          <p:nvPr/>
        </p:nvGrpSpPr>
        <p:grpSpPr>
          <a:xfrm>
            <a:off x="7898414" y="3244455"/>
            <a:ext cx="1972135" cy="882089"/>
            <a:chOff x="548958" y="3309016"/>
            <a:chExt cx="2011680" cy="899777"/>
          </a:xfrm>
        </p:grpSpPr>
        <p:sp>
          <p:nvSpPr>
            <p:cNvPr id="92" name="Freeform 13"/>
            <p:cNvSpPr>
              <a:spLocks noChangeAspect="1" noEditPoints="1"/>
            </p:cNvSpPr>
            <p:nvPr/>
          </p:nvSpPr>
          <p:spPr bwMode="auto">
            <a:xfrm>
              <a:off x="548958" y="3309016"/>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93" name="Group 92"/>
            <p:cNvGrpSpPr/>
            <p:nvPr/>
          </p:nvGrpSpPr>
          <p:grpSpPr>
            <a:xfrm>
              <a:off x="1293831" y="3482236"/>
              <a:ext cx="521935" cy="553337"/>
              <a:chOff x="1293831" y="2571334"/>
              <a:chExt cx="521935" cy="553337"/>
            </a:xfrm>
          </p:grpSpPr>
          <p:sp>
            <p:nvSpPr>
              <p:cNvPr id="94"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95" name="Group 94"/>
              <p:cNvGrpSpPr>
                <a:grpSpLocks noChangeAspect="1"/>
              </p:cNvGrpSpPr>
              <p:nvPr/>
            </p:nvGrpSpPr>
            <p:grpSpPr>
              <a:xfrm>
                <a:off x="1482264" y="2640039"/>
                <a:ext cx="145068" cy="104224"/>
                <a:chOff x="3418752" y="1930601"/>
                <a:chExt cx="378369" cy="287480"/>
              </a:xfrm>
              <a:solidFill>
                <a:schemeClr val="tx1"/>
              </a:solidFill>
            </p:grpSpPr>
            <p:sp>
              <p:nvSpPr>
                <p:cNvPr id="102"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3"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6" name="Group 95"/>
              <p:cNvGrpSpPr>
                <a:grpSpLocks noChangeAspect="1"/>
              </p:cNvGrpSpPr>
              <p:nvPr/>
            </p:nvGrpSpPr>
            <p:grpSpPr>
              <a:xfrm>
                <a:off x="1335755" y="2883043"/>
                <a:ext cx="145068" cy="104224"/>
                <a:chOff x="3418752" y="1930601"/>
                <a:chExt cx="378369" cy="287480"/>
              </a:xfrm>
              <a:solidFill>
                <a:schemeClr val="tx1"/>
              </a:solidFill>
            </p:grpSpPr>
            <p:sp>
              <p:nvSpPr>
                <p:cNvPr id="10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0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97" name="Group 96"/>
              <p:cNvGrpSpPr>
                <a:grpSpLocks noChangeAspect="1"/>
              </p:cNvGrpSpPr>
              <p:nvPr/>
            </p:nvGrpSpPr>
            <p:grpSpPr>
              <a:xfrm>
                <a:off x="1628774" y="2883043"/>
                <a:ext cx="145068" cy="104224"/>
                <a:chOff x="3418752" y="1930601"/>
                <a:chExt cx="378369" cy="287480"/>
              </a:xfrm>
              <a:solidFill>
                <a:schemeClr val="tx1"/>
              </a:solidFill>
            </p:grpSpPr>
            <p:sp>
              <p:nvSpPr>
                <p:cNvPr id="9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9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sp>
        <p:nvSpPr>
          <p:cNvPr id="43" name="TextBox 42"/>
          <p:cNvSpPr txBox="1"/>
          <p:nvPr/>
        </p:nvSpPr>
        <p:spPr>
          <a:xfrm>
            <a:off x="4135096" y="2250268"/>
            <a:ext cx="1790902" cy="1143827"/>
          </a:xfrm>
          <a:prstGeom prst="rect">
            <a:avLst/>
          </a:prstGeom>
          <a:solidFill>
            <a:schemeClr val="bg1">
              <a:lumMod val="95000"/>
            </a:schemeClr>
          </a:solidFill>
        </p:spPr>
        <p:txBody>
          <a:bodyPr wrap="square" lIns="134464" tIns="107571" rIns="134464" bIns="107571" rtlCol="0">
            <a:noAutofit/>
          </a:bodyPr>
          <a:lstStyle/>
          <a:p>
            <a:pPr defTabSz="914192"/>
            <a:endParaRPr lang="en-US" sz="490" dirty="0">
              <a:gradFill>
                <a:gsLst>
                  <a:gs pos="25743">
                    <a:schemeClr val="tx1"/>
                  </a:gs>
                  <a:gs pos="56000">
                    <a:schemeClr val="tx1"/>
                  </a:gs>
                </a:gsLst>
                <a:lin ang="5400000" scaled="0"/>
              </a:gradFill>
              <a:latin typeface="Consolas" panose="020B0609020204030204" pitchFamily="49" charset="0"/>
              <a:cs typeface="Consolas" panose="020B0609020204030204" pitchFamily="49" charset="0"/>
            </a:endParaRPr>
          </a:p>
        </p:txBody>
      </p:sp>
      <p:sp>
        <p:nvSpPr>
          <p:cNvPr id="44" name="Freeform 43"/>
          <p:cNvSpPr>
            <a:spLocks noChangeAspect="1" noEditPoints="1"/>
          </p:cNvSpPr>
          <p:nvPr/>
        </p:nvSpPr>
        <p:spPr bwMode="auto">
          <a:xfrm>
            <a:off x="3750735" y="2176009"/>
            <a:ext cx="2546613" cy="1456534"/>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TextBox 2"/>
          <p:cNvSpPr txBox="1"/>
          <p:nvPr/>
        </p:nvSpPr>
        <p:spPr>
          <a:xfrm>
            <a:off x="269239" y="2040855"/>
            <a:ext cx="3577142" cy="1543289"/>
          </a:xfrm>
          <a:prstGeom prst="rect">
            <a:avLst/>
          </a:prstGeom>
          <a:noFill/>
        </p:spPr>
        <p:txBody>
          <a:bodyPr wrap="square" lIns="179259" tIns="143407" rIns="179259" bIns="143407" rtlCol="0">
            <a:spAutoFit/>
          </a:bodyPr>
          <a:lstStyle/>
          <a:p>
            <a:pPr defTabSz="914192">
              <a:lnSpc>
                <a:spcPct val="90000"/>
              </a:lnSpc>
              <a:spcBef>
                <a:spcPts val="882"/>
              </a:spcBef>
            </a:pPr>
            <a:r>
              <a:rPr lang="en-US" sz="2745" spc="-29" dirty="0">
                <a:gradFill>
                  <a:gsLst>
                    <a:gs pos="90099">
                      <a:schemeClr val="accent2"/>
                    </a:gs>
                    <a:gs pos="74257">
                      <a:schemeClr val="accent2"/>
                    </a:gs>
                  </a:gsLst>
                  <a:lin ang="5400000" scaled="0"/>
                </a:gradFill>
                <a:latin typeface="+mj-lt"/>
              </a:rPr>
              <a:t>Used for unit testing</a:t>
            </a:r>
          </a:p>
          <a:p>
            <a:pPr defTabSz="914192">
              <a:lnSpc>
                <a:spcPct val="90000"/>
              </a:lnSpc>
              <a:spcBef>
                <a:spcPts val="882"/>
              </a:spcBef>
            </a:pPr>
            <a:r>
              <a:rPr lang="en-US" sz="2745" spc="-29" dirty="0">
                <a:gradFill>
                  <a:gsLst>
                    <a:gs pos="90099">
                      <a:schemeClr val="accent2"/>
                    </a:gs>
                    <a:gs pos="74257">
                      <a:schemeClr val="accent2"/>
                    </a:gs>
                  </a:gsLst>
                  <a:lin ang="5400000" scaled="0"/>
                </a:gradFill>
                <a:latin typeface="+mj-lt"/>
              </a:rPr>
              <a:t>Share with other developers</a:t>
            </a:r>
          </a:p>
        </p:txBody>
      </p:sp>
      <p:pic>
        <p:nvPicPr>
          <p:cNvPr id="52" name="Picture 51"/>
          <p:cNvPicPr>
            <a:picLocks noChangeAspect="1"/>
          </p:cNvPicPr>
          <p:nvPr/>
        </p:nvPicPr>
        <p:blipFill>
          <a:blip r:embed="rId8" cstate="print">
            <a:duotone>
              <a:prstClr val="black"/>
              <a:srgbClr val="D9C3A5">
                <a:tint val="50000"/>
                <a:satMod val="180000"/>
              </a:srgbClr>
            </a:duotone>
            <a:lum contrast="-32000"/>
            <a:extLst>
              <a:ext uri="{BEBA8EAE-BF5A-486C-A8C5-ECC9F3942E4B}">
                <a14:imgProps xmlns:a14="http://schemas.microsoft.com/office/drawing/2010/main">
                  <a14:imgLayer r:embed="rId9">
                    <a14:imgEffect>
                      <a14:brightnessContrast bright="-100000" contrast="-46000"/>
                    </a14:imgEffect>
                  </a14:imgLayer>
                </a14:imgProps>
              </a:ext>
              <a:ext uri="{28A0092B-C50C-407E-A947-70E740481C1C}">
                <a14:useLocalDpi xmlns:a14="http://schemas.microsoft.com/office/drawing/2010/main" val="0"/>
              </a:ext>
            </a:extLst>
          </a:blip>
          <a:stretch>
            <a:fillRect/>
          </a:stretch>
        </p:blipFill>
        <p:spPr>
          <a:xfrm>
            <a:off x="3750735" y="4470805"/>
            <a:ext cx="2930973" cy="1069241"/>
          </a:xfrm>
          <a:prstGeom prst="rect">
            <a:avLst/>
          </a:prstGeom>
        </p:spPr>
      </p:pic>
      <p:sp>
        <p:nvSpPr>
          <p:cNvPr id="55" name="TextBox 2"/>
          <p:cNvSpPr txBox="1"/>
          <p:nvPr/>
        </p:nvSpPr>
        <p:spPr>
          <a:xfrm>
            <a:off x="269240" y="4477199"/>
            <a:ext cx="3187157" cy="1049966"/>
          </a:xfrm>
          <a:prstGeom prst="rect">
            <a:avLst/>
          </a:prstGeom>
          <a:noFill/>
        </p:spPr>
        <p:txBody>
          <a:bodyPr wrap="square" lIns="179259" tIns="143407" rIns="179259" bIns="143407" rtlCol="0">
            <a:spAutoFit/>
          </a:bodyPr>
          <a:lstStyle/>
          <a:p>
            <a:pPr defTabSz="914192">
              <a:lnSpc>
                <a:spcPct val="90000"/>
              </a:lnSpc>
              <a:spcBef>
                <a:spcPts val="882"/>
              </a:spcBef>
            </a:pPr>
            <a:r>
              <a:rPr lang="en-US" sz="2745" spc="-29" dirty="0">
                <a:gradFill>
                  <a:gsLst>
                    <a:gs pos="90099">
                      <a:schemeClr val="accent2"/>
                    </a:gs>
                    <a:gs pos="74257">
                      <a:schemeClr val="accent2"/>
                    </a:gs>
                  </a:gsLst>
                  <a:lin ang="5400000" scaled="0"/>
                </a:gradFill>
                <a:latin typeface="+mj-lt"/>
              </a:rPr>
              <a:t>Staged for integration or QA</a:t>
            </a:r>
          </a:p>
        </p:txBody>
      </p:sp>
      <p:cxnSp>
        <p:nvCxnSpPr>
          <p:cNvPr id="56" name="Straight Arrow Connector 678"/>
          <p:cNvCxnSpPr/>
          <p:nvPr/>
        </p:nvCxnSpPr>
        <p:spPr>
          <a:xfrm>
            <a:off x="6681708" y="2407058"/>
            <a:ext cx="1216706" cy="1254995"/>
          </a:xfrm>
          <a:prstGeom prst="bentConnector3">
            <a:avLst>
              <a:gd name="adj1" fmla="val 50000"/>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61" name="Straight Arrow Connector 678"/>
          <p:cNvCxnSpPr/>
          <p:nvPr/>
        </p:nvCxnSpPr>
        <p:spPr>
          <a:xfrm flipV="1">
            <a:off x="6681708" y="3741554"/>
            <a:ext cx="1216706" cy="1254995"/>
          </a:xfrm>
          <a:prstGeom prst="bentConnector3">
            <a:avLst>
              <a:gd name="adj1" fmla="val 50000"/>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nvGrpSpPr>
          <p:cNvPr id="13" name="Group 12"/>
          <p:cNvGrpSpPr/>
          <p:nvPr/>
        </p:nvGrpSpPr>
        <p:grpSpPr>
          <a:xfrm>
            <a:off x="4368284" y="2528403"/>
            <a:ext cx="1311515" cy="587558"/>
            <a:chOff x="4455877" y="2578606"/>
            <a:chExt cx="1337814" cy="599340"/>
          </a:xfrm>
        </p:grpSpPr>
        <p:sp>
          <p:nvSpPr>
            <p:cNvPr id="51" name="Freeform 9"/>
            <p:cNvSpPr>
              <a:spLocks noChangeAspect="1" noEditPoints="1"/>
            </p:cNvSpPr>
            <p:nvPr/>
          </p:nvSpPr>
          <p:spPr bwMode="auto">
            <a:xfrm>
              <a:off x="4455877" y="2578606"/>
              <a:ext cx="1337814" cy="599340"/>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rgbClr val="3A3937"/>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2" name="Group 11"/>
            <p:cNvGrpSpPr/>
            <p:nvPr/>
          </p:nvGrpSpPr>
          <p:grpSpPr>
            <a:xfrm>
              <a:off x="4950953" y="2725803"/>
              <a:ext cx="347663" cy="304946"/>
              <a:chOff x="3450991" y="3079604"/>
              <a:chExt cx="347663" cy="304946"/>
            </a:xfrm>
          </p:grpSpPr>
          <p:sp>
            <p:nvSpPr>
              <p:cNvPr id="11" name="Rectangle 10"/>
              <p:cNvSpPr/>
              <p:nvPr/>
            </p:nvSpPr>
            <p:spPr bwMode="auto">
              <a:xfrm>
                <a:off x="3450991" y="3079604"/>
                <a:ext cx="347663" cy="304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8" cstate="print">
                <a:duotone>
                  <a:prstClr val="black"/>
                  <a:srgbClr val="D9C3A5">
                    <a:tint val="50000"/>
                    <a:satMod val="180000"/>
                  </a:srgbClr>
                </a:duotone>
                <a:lum contrast="-32000"/>
                <a:extLst>
                  <a:ext uri="{BEBA8EAE-BF5A-486C-A8C5-ECC9F3942E4B}">
                    <a14:imgProps xmlns:a14="http://schemas.microsoft.com/office/drawing/2010/main">
                      <a14:imgLayer r:embed="rId9">
                        <a14:imgEffect>
                          <a14:brightnessContrast bright="-100000" contrast="-46000"/>
                        </a14:imgEffect>
                      </a14:imgLayer>
                    </a14:imgProps>
                  </a:ext>
                  <a:ext uri="{28A0092B-C50C-407E-A947-70E740481C1C}">
                    <a14:useLocalDpi xmlns:a14="http://schemas.microsoft.com/office/drawing/2010/main" val="0"/>
                  </a:ext>
                </a:extLst>
              </a:blip>
              <a:srcRect l="62605" t="36240" r="25766" b="35801"/>
              <a:stretch/>
            </p:blipFill>
            <p:spPr>
              <a:xfrm>
                <a:off x="3450991" y="3079604"/>
                <a:ext cx="347663" cy="304946"/>
              </a:xfrm>
              <a:prstGeom prst="rect">
                <a:avLst/>
              </a:prstGeom>
            </p:spPr>
          </p:pic>
        </p:grpSp>
      </p:grpSp>
      <p:grpSp>
        <p:nvGrpSpPr>
          <p:cNvPr id="45" name="Group 44"/>
          <p:cNvGrpSpPr/>
          <p:nvPr/>
        </p:nvGrpSpPr>
        <p:grpSpPr>
          <a:xfrm>
            <a:off x="5463364" y="1802794"/>
            <a:ext cx="1218344" cy="1218345"/>
            <a:chOff x="-764843" y="1492286"/>
            <a:chExt cx="1078350" cy="1078350"/>
          </a:xfrm>
        </p:grpSpPr>
        <p:sp>
          <p:nvSpPr>
            <p:cNvPr id="46" name="Oval 45"/>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Tree>
    <p:extLst>
      <p:ext uri="{BB962C8B-B14F-4D97-AF65-F5344CB8AC3E}">
        <p14:creationId xmlns:p14="http://schemas.microsoft.com/office/powerpoint/2010/main" val="2600086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9" name="Picture 178"/>
          <p:cNvPicPr>
            <a:picLocks noChangeAspect="1"/>
          </p:cNvPicPr>
          <p:nvPr/>
        </p:nvPicPr>
        <p:blipFill>
          <a:blip r:embed="rId3">
            <a:alphaModFix amt="25000"/>
            <a:duotone>
              <a:prstClr val="black"/>
              <a:srgbClr val="D9C3A5">
                <a:tint val="50000"/>
                <a:satMod val="180000"/>
              </a:srgbClr>
            </a:duotone>
          </a:blip>
          <a:stretch>
            <a:fillRect/>
          </a:stretch>
        </p:blipFill>
        <p:spPr>
          <a:xfrm>
            <a:off x="5557461" y="4218299"/>
            <a:ext cx="1775648" cy="2340895"/>
          </a:xfrm>
          <a:prstGeom prst="rect">
            <a:avLst/>
          </a:prstGeom>
          <a:blipFill dpi="0" rotWithShape="1">
            <a:blip r:embed="rId4">
              <a:alphaModFix amt="25000"/>
              <a:duotone>
                <a:prstClr val="black"/>
                <a:srgbClr val="D9C3A5">
                  <a:tint val="50000"/>
                  <a:satMod val="180000"/>
                </a:srgbClr>
              </a:duotone>
            </a:blip>
            <a:srcRect/>
            <a:stretch>
              <a:fillRect/>
            </a:stretch>
          </a:blipFill>
          <a:ln w="55000" cap="flat" cmpd="thickThin" algn="ctr">
            <a:noFill/>
            <a:prstDash val="solid"/>
            <a:headEnd type="none" w="med" len="med"/>
            <a:tailEnd type="none" w="med" len="med"/>
          </a:ln>
          <a:effectLst/>
        </p:spPr>
      </p:pic>
      <p:sp>
        <p:nvSpPr>
          <p:cNvPr id="160" name="Freeform 10"/>
          <p:cNvSpPr>
            <a:spLocks noChangeAspect="1"/>
          </p:cNvSpPr>
          <p:nvPr/>
        </p:nvSpPr>
        <p:spPr bwMode="auto">
          <a:xfrm>
            <a:off x="4402320" y="1322615"/>
            <a:ext cx="3328589" cy="1835668"/>
          </a:xfrm>
          <a:custGeom>
            <a:avLst/>
            <a:gdLst>
              <a:gd name="T0" fmla="*/ 290 w 341"/>
              <a:gd name="T1" fmla="*/ 208 h 210"/>
              <a:gd name="T2" fmla="*/ 341 w 341"/>
              <a:gd name="T3" fmla="*/ 139 h 210"/>
              <a:gd name="T4" fmla="*/ 275 w 341"/>
              <a:gd name="T5" fmla="*/ 75 h 210"/>
              <a:gd name="T6" fmla="*/ 205 w 341"/>
              <a:gd name="T7" fmla="*/ 0 h 210"/>
              <a:gd name="T8" fmla="*/ 142 w 341"/>
              <a:gd name="T9" fmla="*/ 37 h 210"/>
              <a:gd name="T10" fmla="*/ 75 w 341"/>
              <a:gd name="T11" fmla="*/ 37 h 210"/>
              <a:gd name="T12" fmla="*/ 39 w 341"/>
              <a:gd name="T13" fmla="*/ 103 h 210"/>
              <a:gd name="T14" fmla="*/ 0 w 341"/>
              <a:gd name="T15" fmla="*/ 157 h 210"/>
              <a:gd name="T16" fmla="*/ 34 w 341"/>
              <a:gd name="T17" fmla="*/ 208 h 210"/>
              <a:gd name="T18" fmla="*/ 290 w 341"/>
              <a:gd name="T19"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210">
                <a:moveTo>
                  <a:pt x="290" y="208"/>
                </a:moveTo>
                <a:cubicBezTo>
                  <a:pt x="290" y="208"/>
                  <a:pt x="341" y="210"/>
                  <a:pt x="341" y="139"/>
                </a:cubicBezTo>
                <a:cubicBezTo>
                  <a:pt x="341" y="70"/>
                  <a:pt x="275" y="75"/>
                  <a:pt x="275" y="75"/>
                </a:cubicBezTo>
                <a:cubicBezTo>
                  <a:pt x="285" y="43"/>
                  <a:pt x="247" y="0"/>
                  <a:pt x="205" y="0"/>
                </a:cubicBezTo>
                <a:cubicBezTo>
                  <a:pt x="155" y="0"/>
                  <a:pt x="142" y="37"/>
                  <a:pt x="142" y="37"/>
                </a:cubicBezTo>
                <a:cubicBezTo>
                  <a:pt x="142" y="37"/>
                  <a:pt x="113" y="20"/>
                  <a:pt x="75" y="37"/>
                </a:cubicBezTo>
                <a:cubicBezTo>
                  <a:pt x="36" y="53"/>
                  <a:pt x="39" y="103"/>
                  <a:pt x="39" y="103"/>
                </a:cubicBezTo>
                <a:cubicBezTo>
                  <a:pt x="39" y="103"/>
                  <a:pt x="0" y="113"/>
                  <a:pt x="0" y="157"/>
                </a:cubicBezTo>
                <a:cubicBezTo>
                  <a:pt x="1" y="202"/>
                  <a:pt x="34" y="208"/>
                  <a:pt x="34" y="208"/>
                </a:cubicBezTo>
                <a:cubicBezTo>
                  <a:pt x="34" y="208"/>
                  <a:pt x="34" y="208"/>
                  <a:pt x="290" y="208"/>
                </a:cubicBezTo>
                <a:close/>
              </a:path>
            </a:pathLst>
          </a:custGeom>
          <a:solidFill>
            <a:schemeClr val="bg1">
              <a:lumMod val="95000"/>
            </a:schemeClr>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ChangeAspect="1" noEditPoints="1"/>
          </p:cNvSpPr>
          <p:nvPr/>
        </p:nvSpPr>
        <p:spPr bwMode="auto">
          <a:xfrm>
            <a:off x="970725" y="3283144"/>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DevOps process with containers</a:t>
            </a:r>
          </a:p>
        </p:txBody>
      </p:sp>
      <p:sp>
        <p:nvSpPr>
          <p:cNvPr id="826" name="TextBox 825"/>
          <p:cNvSpPr txBox="1"/>
          <p:nvPr/>
        </p:nvSpPr>
        <p:spPr>
          <a:xfrm>
            <a:off x="269240" y="4442882"/>
            <a:ext cx="3325133" cy="859920"/>
          </a:xfrm>
          <a:prstGeom prst="rect">
            <a:avLst/>
          </a:prstGeom>
          <a:noFill/>
        </p:spPr>
        <p:txBody>
          <a:bodyPr wrap="square" lIns="179285" tIns="143428" rIns="179285" bIns="143428" rtlCol="0">
            <a:spAutoFit/>
          </a:bodyPr>
          <a:lstStyle/>
          <a:p>
            <a:pPr marL="0" lvl="1" defTabSz="462206">
              <a:lnSpc>
                <a:spcPct val="90000"/>
              </a:lnSpc>
              <a:spcBef>
                <a:spcPts val="294"/>
              </a:spcBef>
              <a:spcAft>
                <a:spcPts val="588"/>
              </a:spcAft>
              <a:buClr>
                <a:srgbClr val="EFEFEF"/>
              </a:buClr>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49505">
                      <a:schemeClr val="accent2"/>
                    </a:gs>
                    <a:gs pos="32000">
                      <a:schemeClr val="accent2"/>
                    </a:gs>
                  </a:gsLst>
                  <a:lin ang="5400000" scaled="0"/>
                </a:gradFill>
                <a:latin typeface="Segoe UI"/>
                <a:cs typeface="Segoe UI" pitchFamily="34" charset="0"/>
              </a:rPr>
              <a:t> </a:t>
            </a:r>
            <a:r>
              <a:rPr lang="en-US" sz="1372" dirty="0">
                <a:gradFill>
                  <a:gsLst>
                    <a:gs pos="7921">
                      <a:schemeClr val="tx1"/>
                    </a:gs>
                    <a:gs pos="16814">
                      <a:schemeClr val="tx1"/>
                    </a:gs>
                  </a:gsLst>
                  <a:lin ang="5400000" scaled="0"/>
                </a:gradFill>
                <a:latin typeface="Segoe UI"/>
                <a:cs typeface="Segoe UI" pitchFamily="34" charset="0"/>
              </a:rPr>
              <a:t>build and test apps </a:t>
            </a:r>
            <a:br>
              <a:rPr lang="en-US" sz="1372" dirty="0">
                <a:gradFill>
                  <a:gsLst>
                    <a:gs pos="7921">
                      <a:schemeClr val="tx1"/>
                    </a:gs>
                    <a:gs pos="16814">
                      <a:schemeClr val="tx1"/>
                    </a:gs>
                  </a:gsLst>
                  <a:lin ang="5400000" scaled="0"/>
                </a:gradFill>
                <a:latin typeface="Segoe UI"/>
                <a:cs typeface="Segoe UI" pitchFamily="34" charset="0"/>
              </a:rPr>
            </a:br>
            <a:r>
              <a:rPr lang="en-US" sz="1372" dirty="0">
                <a:gradFill>
                  <a:gsLst>
                    <a:gs pos="7921">
                      <a:schemeClr val="tx1"/>
                    </a:gs>
                    <a:gs pos="16814">
                      <a:schemeClr val="tx1"/>
                    </a:gs>
                  </a:gsLst>
                  <a:lin ang="5400000" scaled="0"/>
                </a:gradFill>
                <a:latin typeface="Segoe UI"/>
                <a:cs typeface="Segoe UI" pitchFamily="34" charset="0"/>
              </a:rPr>
              <a:t>in containers, using development environment</a:t>
            </a:r>
          </a:p>
        </p:txBody>
      </p:sp>
      <p:sp>
        <p:nvSpPr>
          <p:cNvPr id="565" name="Rectangle 564"/>
          <p:cNvSpPr/>
          <p:nvPr/>
        </p:nvSpPr>
        <p:spPr>
          <a:xfrm>
            <a:off x="9236185" y="4442882"/>
            <a:ext cx="2419507" cy="1050007"/>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Operations </a:t>
            </a:r>
            <a:r>
              <a:rPr lang="en-US" sz="1372" dirty="0">
                <a:gradFill>
                  <a:gsLst>
                    <a:gs pos="7921">
                      <a:schemeClr val="tx1"/>
                    </a:gs>
                    <a:gs pos="16814">
                      <a:schemeClr val="tx1"/>
                    </a:gs>
                  </a:gsLst>
                  <a:lin ang="5400000" scaled="0"/>
                </a:gradFill>
                <a:latin typeface="Segoe UI"/>
                <a:cs typeface="Segoe UI" pitchFamily="34" charset="0"/>
              </a:rPr>
              <a:t>automates deployment and monitors deployed apps from central repository</a:t>
            </a:r>
          </a:p>
        </p:txBody>
      </p:sp>
      <p:grpSp>
        <p:nvGrpSpPr>
          <p:cNvPr id="27" name="Group 26"/>
          <p:cNvGrpSpPr/>
          <p:nvPr/>
        </p:nvGrpSpPr>
        <p:grpSpPr>
          <a:xfrm>
            <a:off x="3176344" y="4431668"/>
            <a:ext cx="1523922" cy="430284"/>
            <a:chOff x="3613583" y="4961406"/>
            <a:chExt cx="2186919" cy="438974"/>
          </a:xfrm>
          <a:solidFill>
            <a:schemeClr val="tx1"/>
          </a:solidFill>
        </p:grpSpPr>
        <p:cxnSp>
          <p:nvCxnSpPr>
            <p:cNvPr id="415" name="Straight Arrow Connector 414"/>
            <p:cNvCxnSpPr/>
            <p:nvPr/>
          </p:nvCxnSpPr>
          <p:spPr>
            <a:xfrm flipH="1" flipV="1">
              <a:off x="3613583" y="4997988"/>
              <a:ext cx="2186919" cy="36581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16" name="Oval 68"/>
            <p:cNvSpPr>
              <a:spLocks noChangeArrowheads="1"/>
            </p:cNvSpPr>
            <p:nvPr/>
          </p:nvSpPr>
          <p:spPr bwMode="auto">
            <a:xfrm>
              <a:off x="4398301" y="4961406"/>
              <a:ext cx="617483"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1</a:t>
              </a:r>
            </a:p>
          </p:txBody>
        </p:sp>
      </p:grpSp>
      <p:grpSp>
        <p:nvGrpSpPr>
          <p:cNvPr id="29" name="Group 28"/>
          <p:cNvGrpSpPr/>
          <p:nvPr/>
        </p:nvGrpSpPr>
        <p:grpSpPr>
          <a:xfrm>
            <a:off x="7522685" y="4431668"/>
            <a:ext cx="1523922" cy="430284"/>
            <a:chOff x="6945549" y="4944383"/>
            <a:chExt cx="1891633" cy="438974"/>
          </a:xfrm>
          <a:solidFill>
            <a:schemeClr val="tx1"/>
          </a:solidFill>
        </p:grpSpPr>
        <p:cxnSp>
          <p:nvCxnSpPr>
            <p:cNvPr id="417" name="Straight Arrow Connector 416"/>
            <p:cNvCxnSpPr/>
            <p:nvPr/>
          </p:nvCxnSpPr>
          <p:spPr>
            <a:xfrm flipV="1">
              <a:off x="6945549" y="4980970"/>
              <a:ext cx="1891633" cy="365812"/>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18" name="Oval 68"/>
            <p:cNvSpPr>
              <a:spLocks noChangeArrowheads="1"/>
            </p:cNvSpPr>
            <p:nvPr/>
          </p:nvSpPr>
          <p:spPr bwMode="auto">
            <a:xfrm>
              <a:off x="7624311" y="4944383"/>
              <a:ext cx="534108"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2</a:t>
              </a:r>
            </a:p>
          </p:txBody>
        </p:sp>
      </p:grpSp>
      <p:grpSp>
        <p:nvGrpSpPr>
          <p:cNvPr id="31" name="Group 30"/>
          <p:cNvGrpSpPr/>
          <p:nvPr/>
        </p:nvGrpSpPr>
        <p:grpSpPr>
          <a:xfrm>
            <a:off x="7491434" y="2322916"/>
            <a:ext cx="1523922" cy="430284"/>
            <a:chOff x="7516038" y="2674753"/>
            <a:chExt cx="1554701" cy="438973"/>
          </a:xfrm>
          <a:solidFill>
            <a:schemeClr val="tx1"/>
          </a:solidFill>
        </p:grpSpPr>
        <p:cxnSp>
          <p:nvCxnSpPr>
            <p:cNvPr id="422" name="Straight Arrow Connector 421"/>
            <p:cNvCxnSpPr/>
            <p:nvPr/>
          </p:nvCxnSpPr>
          <p:spPr>
            <a:xfrm>
              <a:off x="7516038" y="2711332"/>
              <a:ext cx="1554701" cy="36581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421" name="Oval 68"/>
            <p:cNvSpPr>
              <a:spLocks noChangeArrowheads="1"/>
            </p:cNvSpPr>
            <p:nvPr/>
          </p:nvSpPr>
          <p:spPr bwMode="auto">
            <a:xfrm>
              <a:off x="8073901" y="2674753"/>
              <a:ext cx="438974" cy="43897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2</a:t>
              </a:r>
            </a:p>
          </p:txBody>
        </p:sp>
      </p:grpSp>
      <p:grpSp>
        <p:nvGrpSpPr>
          <p:cNvPr id="492" name="Group 491"/>
          <p:cNvGrpSpPr/>
          <p:nvPr/>
        </p:nvGrpSpPr>
        <p:grpSpPr>
          <a:xfrm>
            <a:off x="3831845" y="3257998"/>
            <a:ext cx="4845002" cy="430284"/>
            <a:chOff x="6969700" y="4934991"/>
            <a:chExt cx="4942855" cy="438974"/>
          </a:xfrm>
          <a:solidFill>
            <a:schemeClr val="tx1"/>
          </a:solidFill>
        </p:grpSpPr>
        <p:cxnSp>
          <p:nvCxnSpPr>
            <p:cNvPr id="493" name="Straight Arrow Connector 492"/>
            <p:cNvCxnSpPr/>
            <p:nvPr/>
          </p:nvCxnSpPr>
          <p:spPr>
            <a:xfrm flipH="1">
              <a:off x="6969700" y="5152512"/>
              <a:ext cx="4942855" cy="3933"/>
            </a:xfrm>
            <a:prstGeom prst="straightConnector1">
              <a:avLst/>
            </a:prstGeom>
            <a:noFill/>
            <a:ln w="28575" cap="flat">
              <a:solidFill>
                <a:schemeClr val="tx1"/>
              </a:solidFill>
              <a:prstDash val="solid"/>
              <a:miter lim="800000"/>
              <a:headEnd type="triangle" w="lg" len="med"/>
              <a:tailEnd type="triangle" w="lg" len="med"/>
            </a:ln>
            <a:extLst>
              <a:ext uri="{909E8E84-426E-40DD-AFC4-6F175D3DCCD1}">
                <a14:hiddenFill xmlns:a14="http://schemas.microsoft.com/office/drawing/2010/main">
                  <a:solidFill>
                    <a:srgbClr val="FFFFFF"/>
                  </a:solidFill>
                </a14:hiddenFill>
              </a:ext>
            </a:extLst>
          </p:spPr>
        </p:cxnSp>
        <p:sp>
          <p:nvSpPr>
            <p:cNvPr id="494" name="Oval 68"/>
            <p:cNvSpPr>
              <a:spLocks noChangeArrowheads="1"/>
            </p:cNvSpPr>
            <p:nvPr/>
          </p:nvSpPr>
          <p:spPr bwMode="auto">
            <a:xfrm>
              <a:off x="9221640" y="4934991"/>
              <a:ext cx="438974" cy="4389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b="1" dirty="0">
                  <a:gradFill>
                    <a:gsLst>
                      <a:gs pos="0">
                        <a:srgbClr val="FFFFFF"/>
                      </a:gs>
                      <a:gs pos="100000">
                        <a:srgbClr val="FFFFFF"/>
                      </a:gs>
                    </a:gsLst>
                    <a:lin ang="5400000" scaled="0"/>
                  </a:gradFill>
                  <a:latin typeface="+mj-lt"/>
                  <a:ea typeface="Segoe UI" pitchFamily="34" charset="0"/>
                  <a:cs typeface="Segoe UI" pitchFamily="34" charset="0"/>
                </a:rPr>
                <a:t>3</a:t>
              </a:r>
            </a:p>
          </p:txBody>
        </p:sp>
      </p:grpSp>
      <p:sp>
        <p:nvSpPr>
          <p:cNvPr id="496" name="Rectangle 495"/>
          <p:cNvSpPr/>
          <p:nvPr/>
        </p:nvSpPr>
        <p:spPr>
          <a:xfrm>
            <a:off x="4485978" y="3584018"/>
            <a:ext cx="3536738" cy="669832"/>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Operations</a:t>
            </a:r>
            <a:r>
              <a:rPr lang="en-US" sz="1372" dirty="0">
                <a:gradFill>
                  <a:gsLst>
                    <a:gs pos="7921">
                      <a:schemeClr val="tx1"/>
                    </a:gs>
                    <a:gs pos="16814">
                      <a:schemeClr val="tx1"/>
                    </a:gs>
                  </a:gsLst>
                  <a:lin ang="5400000" scaled="0"/>
                </a:gradFill>
                <a:latin typeface="Segoe UI"/>
                <a:cs typeface="Segoe UI" pitchFamily="34" charset="0"/>
              </a:rPr>
              <a:t> collaborates with </a:t>
            </a: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7921">
                      <a:schemeClr val="tx1"/>
                    </a:gs>
                    <a:gs pos="16814">
                      <a:schemeClr val="tx1"/>
                    </a:gs>
                  </a:gsLst>
                  <a:lin ang="5400000" scaled="0"/>
                </a:gradFill>
                <a:latin typeface="Segoe UI"/>
                <a:cs typeface="Segoe UI" pitchFamily="34" charset="0"/>
              </a:rPr>
              <a:t> to provide app metrics and insights</a:t>
            </a:r>
          </a:p>
        </p:txBody>
      </p:sp>
      <p:grpSp>
        <p:nvGrpSpPr>
          <p:cNvPr id="497" name="Group 496"/>
          <p:cNvGrpSpPr/>
          <p:nvPr/>
        </p:nvGrpSpPr>
        <p:grpSpPr>
          <a:xfrm rot="19326657">
            <a:off x="1241394" y="2678690"/>
            <a:ext cx="889113" cy="837320"/>
            <a:chOff x="5727701" y="2906359"/>
            <a:chExt cx="715608" cy="822724"/>
          </a:xfrm>
          <a:solidFill>
            <a:schemeClr val="tx1"/>
          </a:solidFill>
        </p:grpSpPr>
        <p:sp>
          <p:nvSpPr>
            <p:cNvPr id="498" name="Block Arc 497"/>
            <p:cNvSpPr/>
            <p:nvPr/>
          </p:nvSpPr>
          <p:spPr bwMode="auto">
            <a:xfrm rot="7725774">
              <a:off x="5694986" y="2980760"/>
              <a:ext cx="822724" cy="673922"/>
            </a:xfrm>
            <a:prstGeom prst="blockArc">
              <a:avLst>
                <a:gd name="adj1" fmla="val 4105831"/>
                <a:gd name="adj2" fmla="val 14232707"/>
                <a:gd name="adj3" fmla="val 3062"/>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pPr>
              <a:endParaRPr lang="en-US" sz="1960" spc="-49" dirty="0">
                <a:gradFill>
                  <a:gsLst>
                    <a:gs pos="1250">
                      <a:srgbClr val="000000"/>
                    </a:gs>
                    <a:gs pos="10417">
                      <a:srgbClr val="000000"/>
                    </a:gs>
                  </a:gsLst>
                  <a:lin ang="5400000" scaled="0"/>
                </a:gradFill>
                <a:latin typeface="Segoe UI"/>
              </a:endParaRPr>
            </a:p>
          </p:txBody>
        </p:sp>
        <p:sp>
          <p:nvSpPr>
            <p:cNvPr id="499" name="Isosceles Triangle 498"/>
            <p:cNvSpPr/>
            <p:nvPr/>
          </p:nvSpPr>
          <p:spPr bwMode="auto">
            <a:xfrm rot="1417435" flipV="1">
              <a:off x="5727701" y="3117394"/>
              <a:ext cx="135541" cy="1240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895564" fontAlgn="base">
                <a:lnSpc>
                  <a:spcPct val="90000"/>
                </a:lnSpc>
                <a:spcBef>
                  <a:spcPct val="0"/>
                </a:spcBef>
                <a:spcAft>
                  <a:spcPct val="0"/>
                </a:spcAft>
              </a:pPr>
              <a:endParaRPr lang="en-US" sz="1960" spc="-49" dirty="0">
                <a:gradFill>
                  <a:gsLst>
                    <a:gs pos="1250">
                      <a:srgbClr val="000000"/>
                    </a:gs>
                    <a:gs pos="10417">
                      <a:srgbClr val="000000"/>
                    </a:gs>
                  </a:gsLst>
                  <a:lin ang="5400000" scaled="0"/>
                </a:gradFill>
                <a:latin typeface="Segoe UI"/>
              </a:endParaRPr>
            </a:p>
          </p:txBody>
        </p:sp>
      </p:grpSp>
      <p:sp>
        <p:nvSpPr>
          <p:cNvPr id="500" name="Rectangle 499"/>
          <p:cNvSpPr/>
          <p:nvPr/>
        </p:nvSpPr>
        <p:spPr>
          <a:xfrm>
            <a:off x="1816241" y="1774851"/>
            <a:ext cx="2116911" cy="859920"/>
          </a:xfrm>
          <a:prstGeom prst="rect">
            <a:avLst/>
          </a:prstGeom>
        </p:spPr>
        <p:txBody>
          <a:bodyPr wrap="square" lIns="179285" tIns="143428" rIns="179285" bIns="143428">
            <a:spAutoFit/>
          </a:bodyPr>
          <a:lstStyle/>
          <a:p>
            <a:pPr defTabSz="914192">
              <a:lnSpc>
                <a:spcPct val="90000"/>
              </a:lnSpc>
              <a:spcAft>
                <a:spcPts val="588"/>
              </a:spcAft>
            </a:pPr>
            <a:r>
              <a:rPr lang="en-US" sz="1372" dirty="0">
                <a:gradFill>
                  <a:gsLst>
                    <a:gs pos="49505">
                      <a:schemeClr val="accent2"/>
                    </a:gs>
                    <a:gs pos="32000">
                      <a:schemeClr val="accent2"/>
                    </a:gs>
                  </a:gsLst>
                  <a:lin ang="5400000" scaled="0"/>
                </a:gradFill>
                <a:latin typeface="Segoe UI Semibold" panose="020B0702040204020203" pitchFamily="34" charset="0"/>
                <a:cs typeface="Segoe UI Semibold" panose="020B0702040204020203" pitchFamily="34" charset="0"/>
              </a:rPr>
              <a:t>Developers</a:t>
            </a:r>
            <a:r>
              <a:rPr lang="en-US" sz="1372" dirty="0">
                <a:gradFill>
                  <a:gsLst>
                    <a:gs pos="7921">
                      <a:schemeClr val="tx1"/>
                    </a:gs>
                    <a:gs pos="16814">
                      <a:schemeClr val="tx1"/>
                    </a:gs>
                  </a:gsLst>
                  <a:lin ang="5400000" scaled="0"/>
                </a:gradFill>
                <a:latin typeface="Segoe UI"/>
                <a:cs typeface="Segoe UI" pitchFamily="34" charset="0"/>
              </a:rPr>
              <a:t> update, iterate, and deploy updated containers</a:t>
            </a:r>
          </a:p>
        </p:txBody>
      </p:sp>
      <p:sp>
        <p:nvSpPr>
          <p:cNvPr id="831" name="Rectangle 830"/>
          <p:cNvSpPr/>
          <p:nvPr/>
        </p:nvSpPr>
        <p:spPr>
          <a:xfrm>
            <a:off x="6450414" y="5789993"/>
            <a:ext cx="2034750" cy="669791"/>
          </a:xfrm>
          <a:prstGeom prst="rect">
            <a:avLst/>
          </a:prstGeom>
          <a:solidFill>
            <a:schemeClr val="bg1">
              <a:lumMod val="95000"/>
            </a:schemeClr>
          </a:solidFill>
          <a:ln w="0">
            <a:solidFill>
              <a:schemeClr val="bg1">
                <a:lumMod val="85000"/>
              </a:schemeClr>
            </a:solidFill>
          </a:ln>
        </p:spPr>
        <p:txBody>
          <a:bodyPr wrap="square" lIns="179259" tIns="143407" rIns="179259" bIns="143407" rtlCol="0">
            <a:spAutoFit/>
          </a:bodyPr>
          <a:lstStyle/>
          <a:p>
            <a:pPr defTabSz="914192">
              <a:lnSpc>
                <a:spcPct val="90000"/>
              </a:lnSpc>
              <a:spcAft>
                <a:spcPts val="588"/>
              </a:spcAft>
            </a:pPr>
            <a:r>
              <a:rPr lang="en-US" sz="1372" dirty="0">
                <a:gradFill>
                  <a:gsLst>
                    <a:gs pos="74257">
                      <a:schemeClr val="tx1"/>
                    </a:gs>
                    <a:gs pos="62000">
                      <a:schemeClr val="tx1"/>
                    </a:gs>
                  </a:gsLst>
                  <a:lin ang="5400000" scaled="0"/>
                </a:gradFill>
                <a:latin typeface="Segoe UI"/>
              </a:rPr>
              <a:t>Containers pushed </a:t>
            </a:r>
            <a:br>
              <a:rPr lang="en-US" sz="1372" dirty="0">
                <a:gradFill>
                  <a:gsLst>
                    <a:gs pos="74257">
                      <a:schemeClr val="tx1"/>
                    </a:gs>
                    <a:gs pos="62000">
                      <a:schemeClr val="tx1"/>
                    </a:gs>
                  </a:gsLst>
                  <a:lin ang="5400000" scaled="0"/>
                </a:gradFill>
                <a:latin typeface="Segoe UI"/>
              </a:rPr>
            </a:br>
            <a:r>
              <a:rPr lang="en-US" sz="1372" dirty="0">
                <a:gradFill>
                  <a:gsLst>
                    <a:gs pos="74257">
                      <a:schemeClr val="tx1"/>
                    </a:gs>
                    <a:gs pos="62000">
                      <a:schemeClr val="tx1"/>
                    </a:gs>
                  </a:gsLst>
                  <a:lin ang="5400000" scaled="0"/>
                </a:gradFill>
                <a:latin typeface="Segoe UI"/>
              </a:rPr>
              <a:t>to central repository</a:t>
            </a:r>
          </a:p>
        </p:txBody>
      </p:sp>
      <p:sp>
        <p:nvSpPr>
          <p:cNvPr id="140" name="Freeform 139"/>
          <p:cNvSpPr>
            <a:spLocks noChangeAspect="1" noEditPoints="1"/>
          </p:cNvSpPr>
          <p:nvPr/>
        </p:nvSpPr>
        <p:spPr bwMode="auto">
          <a:xfrm>
            <a:off x="341533" y="2987411"/>
            <a:ext cx="2546613" cy="1456534"/>
          </a:xfrm>
          <a:custGeom>
            <a:avLst/>
            <a:gdLst>
              <a:gd name="T0" fmla="*/ 30 w 231"/>
              <a:gd name="T1" fmla="*/ 0 h 130"/>
              <a:gd name="T2" fmla="*/ 30 w 231"/>
              <a:gd name="T3" fmla="*/ 115 h 130"/>
              <a:gd name="T4" fmla="*/ 205 w 231"/>
              <a:gd name="T5" fmla="*/ 115 h 130"/>
              <a:gd name="T6" fmla="*/ 205 w 231"/>
              <a:gd name="T7" fmla="*/ 0 h 130"/>
              <a:gd name="T8" fmla="*/ 30 w 231"/>
              <a:gd name="T9" fmla="*/ 0 h 130"/>
              <a:gd name="T10" fmla="*/ 30 w 231"/>
              <a:gd name="T11" fmla="*/ 0 h 130"/>
              <a:gd name="T12" fmla="*/ 197 w 231"/>
              <a:gd name="T13" fmla="*/ 108 h 130"/>
              <a:gd name="T14" fmla="*/ 37 w 231"/>
              <a:gd name="T15" fmla="*/ 108 h 130"/>
              <a:gd name="T16" fmla="*/ 37 w 231"/>
              <a:gd name="T17" fmla="*/ 7 h 130"/>
              <a:gd name="T18" fmla="*/ 197 w 231"/>
              <a:gd name="T19" fmla="*/ 7 h 130"/>
              <a:gd name="T20" fmla="*/ 197 w 231"/>
              <a:gd name="T21" fmla="*/ 108 h 130"/>
              <a:gd name="T22" fmla="*/ 134 w 231"/>
              <a:gd name="T23" fmla="*/ 120 h 130"/>
              <a:gd name="T24" fmla="*/ 134 w 231"/>
              <a:gd name="T25" fmla="*/ 123 h 130"/>
              <a:gd name="T26" fmla="*/ 102 w 231"/>
              <a:gd name="T27" fmla="*/ 123 h 130"/>
              <a:gd name="T28" fmla="*/ 102 w 231"/>
              <a:gd name="T29" fmla="*/ 120 h 130"/>
              <a:gd name="T30" fmla="*/ 3 w 231"/>
              <a:gd name="T31" fmla="*/ 120 h 130"/>
              <a:gd name="T32" fmla="*/ 11 w 231"/>
              <a:gd name="T33" fmla="*/ 130 h 130"/>
              <a:gd name="T34" fmla="*/ 224 w 231"/>
              <a:gd name="T35" fmla="*/ 130 h 130"/>
              <a:gd name="T36" fmla="*/ 231 w 231"/>
              <a:gd name="T37" fmla="*/ 120 h 130"/>
              <a:gd name="T38" fmla="*/ 134 w 231"/>
              <a:gd name="T39" fmla="*/ 120 h 130"/>
              <a:gd name="T40" fmla="*/ 134 w 231"/>
              <a:gd name="T41" fmla="*/ 12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130">
                <a:moveTo>
                  <a:pt x="30" y="0"/>
                </a:moveTo>
                <a:cubicBezTo>
                  <a:pt x="30" y="115"/>
                  <a:pt x="30" y="115"/>
                  <a:pt x="30" y="115"/>
                </a:cubicBezTo>
                <a:cubicBezTo>
                  <a:pt x="205" y="115"/>
                  <a:pt x="205" y="115"/>
                  <a:pt x="205" y="115"/>
                </a:cubicBezTo>
                <a:cubicBezTo>
                  <a:pt x="205" y="0"/>
                  <a:pt x="205" y="0"/>
                  <a:pt x="205" y="0"/>
                </a:cubicBezTo>
                <a:cubicBezTo>
                  <a:pt x="30" y="0"/>
                  <a:pt x="30" y="0"/>
                  <a:pt x="30" y="0"/>
                </a:cubicBezTo>
                <a:cubicBezTo>
                  <a:pt x="30" y="0"/>
                  <a:pt x="30" y="0"/>
                  <a:pt x="30" y="0"/>
                </a:cubicBezTo>
                <a:close/>
                <a:moveTo>
                  <a:pt x="197" y="108"/>
                </a:moveTo>
                <a:cubicBezTo>
                  <a:pt x="37" y="108"/>
                  <a:pt x="37" y="108"/>
                  <a:pt x="37" y="108"/>
                </a:cubicBezTo>
                <a:cubicBezTo>
                  <a:pt x="37" y="7"/>
                  <a:pt x="37" y="7"/>
                  <a:pt x="37" y="7"/>
                </a:cubicBezTo>
                <a:cubicBezTo>
                  <a:pt x="197" y="7"/>
                  <a:pt x="197" y="7"/>
                  <a:pt x="197" y="7"/>
                </a:cubicBezTo>
                <a:cubicBezTo>
                  <a:pt x="197" y="108"/>
                  <a:pt x="197" y="108"/>
                  <a:pt x="197" y="108"/>
                </a:cubicBezTo>
                <a:close/>
                <a:moveTo>
                  <a:pt x="134" y="120"/>
                </a:moveTo>
                <a:cubicBezTo>
                  <a:pt x="134" y="121"/>
                  <a:pt x="134" y="123"/>
                  <a:pt x="134" y="123"/>
                </a:cubicBezTo>
                <a:cubicBezTo>
                  <a:pt x="102" y="123"/>
                  <a:pt x="102" y="123"/>
                  <a:pt x="102" y="123"/>
                </a:cubicBezTo>
                <a:cubicBezTo>
                  <a:pt x="102" y="120"/>
                  <a:pt x="102" y="120"/>
                  <a:pt x="102" y="120"/>
                </a:cubicBezTo>
                <a:cubicBezTo>
                  <a:pt x="0" y="120"/>
                  <a:pt x="3" y="120"/>
                  <a:pt x="3" y="120"/>
                </a:cubicBezTo>
                <a:cubicBezTo>
                  <a:pt x="11" y="130"/>
                  <a:pt x="11" y="130"/>
                  <a:pt x="11" y="130"/>
                </a:cubicBezTo>
                <a:cubicBezTo>
                  <a:pt x="224" y="130"/>
                  <a:pt x="224" y="130"/>
                  <a:pt x="224" y="130"/>
                </a:cubicBezTo>
                <a:cubicBezTo>
                  <a:pt x="231" y="120"/>
                  <a:pt x="231" y="120"/>
                  <a:pt x="231" y="120"/>
                </a:cubicBezTo>
                <a:cubicBezTo>
                  <a:pt x="134" y="120"/>
                  <a:pt x="134" y="120"/>
                  <a:pt x="134" y="120"/>
                </a:cubicBezTo>
                <a:cubicBezTo>
                  <a:pt x="134" y="120"/>
                  <a:pt x="134" y="120"/>
                  <a:pt x="134" y="120"/>
                </a:cubicBez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6" name="Group 145"/>
          <p:cNvGrpSpPr/>
          <p:nvPr/>
        </p:nvGrpSpPr>
        <p:grpSpPr>
          <a:xfrm>
            <a:off x="2054162" y="2614197"/>
            <a:ext cx="1218344" cy="1218345"/>
            <a:chOff x="-764843" y="1492286"/>
            <a:chExt cx="1078350" cy="1078350"/>
          </a:xfrm>
        </p:grpSpPr>
        <p:sp>
          <p:nvSpPr>
            <p:cNvPr id="147" name="Oval 146"/>
            <p:cNvSpPr/>
            <p:nvPr/>
          </p:nvSpPr>
          <p:spPr bwMode="auto">
            <a:xfrm>
              <a:off x="-764843" y="1492286"/>
              <a:ext cx="1078350" cy="1078350"/>
            </a:xfrm>
            <a:prstGeom prst="ellipse">
              <a:avLst/>
            </a:prstGeom>
            <a:solidFill>
              <a:schemeClr val="tx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147"/>
            <p:cNvSpPr>
              <a:spLocks noChangeAspect="1" noEditPoints="1"/>
            </p:cNvSpPr>
            <p:nvPr/>
          </p:nvSpPr>
          <p:spPr bwMode="auto">
            <a:xfrm>
              <a:off x="-511488" y="1788348"/>
              <a:ext cx="571641" cy="48622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505050"/>
                </a:solidFill>
                <a:latin typeface="Segoe UI"/>
              </a:endParaRPr>
            </a:p>
          </p:txBody>
        </p:sp>
      </p:grpSp>
      <p:sp>
        <p:nvSpPr>
          <p:cNvPr id="142" name="Freeform 9"/>
          <p:cNvSpPr>
            <a:spLocks noChangeAspect="1" noEditPoints="1"/>
          </p:cNvSpPr>
          <p:nvPr/>
        </p:nvSpPr>
        <p:spPr bwMode="auto">
          <a:xfrm>
            <a:off x="970725" y="3283144"/>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49" name="Freeform 9"/>
          <p:cNvSpPr>
            <a:spLocks noChangeAspect="1" noEditPoints="1"/>
          </p:cNvSpPr>
          <p:nvPr/>
        </p:nvSpPr>
        <p:spPr bwMode="auto">
          <a:xfrm>
            <a:off x="1339818" y="3700897"/>
            <a:ext cx="730875" cy="32743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8" name="Rectangle 17"/>
          <p:cNvSpPr/>
          <p:nvPr/>
        </p:nvSpPr>
        <p:spPr bwMode="auto">
          <a:xfrm>
            <a:off x="9236185" y="2986041"/>
            <a:ext cx="2330705" cy="14579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416331" y="3451724"/>
            <a:ext cx="1972135" cy="8162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9"/>
          <p:cNvSpPr>
            <a:spLocks noChangeAspect="1" noEditPoints="1"/>
          </p:cNvSpPr>
          <p:nvPr/>
        </p:nvSpPr>
        <p:spPr bwMode="auto">
          <a:xfrm>
            <a:off x="9867363" y="3620130"/>
            <a:ext cx="1070074" cy="479393"/>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1" name="Group 20"/>
          <p:cNvGrpSpPr/>
          <p:nvPr/>
        </p:nvGrpSpPr>
        <p:grpSpPr>
          <a:xfrm>
            <a:off x="10884505" y="3179120"/>
            <a:ext cx="503961" cy="134464"/>
            <a:chOff x="10546080" y="1066800"/>
            <a:chExt cx="514066" cy="137160"/>
          </a:xfrm>
          <a:solidFill>
            <a:schemeClr val="bg1"/>
          </a:solidFill>
        </p:grpSpPr>
        <p:sp>
          <p:nvSpPr>
            <p:cNvPr id="19" name="Rectangle 18"/>
            <p:cNvSpPr/>
            <p:nvPr/>
          </p:nvSpPr>
          <p:spPr bwMode="auto">
            <a:xfrm>
              <a:off x="10546080"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10734533"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10922986" y="1066800"/>
              <a:ext cx="137160"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1" name="Rectangle 160"/>
          <p:cNvSpPr/>
          <p:nvPr/>
        </p:nvSpPr>
        <p:spPr bwMode="auto">
          <a:xfrm>
            <a:off x="4988466" y="4668382"/>
            <a:ext cx="1389458" cy="1791403"/>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89642" bIns="143428" numCol="1" spcCol="0" rtlCol="0" fromWordArt="0" anchor="b" anchorCtr="0" forceAA="0" compatLnSpc="1">
            <a:prstTxWarp prst="textNoShape">
              <a:avLst/>
            </a:prstTxWarp>
            <a:noAutofit/>
          </a:bodyPr>
          <a:lstStyle/>
          <a:p>
            <a:pPr defTabSz="914192">
              <a:lnSpc>
                <a:spcPct val="90000"/>
              </a:lnSpc>
              <a:spcAft>
                <a:spcPts val="588"/>
              </a:spcAft>
            </a:pPr>
            <a:r>
              <a:rPr lang="en-US" sz="980" dirty="0">
                <a:gradFill>
                  <a:gsLst>
                    <a:gs pos="67327">
                      <a:schemeClr val="tx1"/>
                    </a:gs>
                    <a:gs pos="44000">
                      <a:schemeClr val="tx1"/>
                    </a:gs>
                  </a:gsLst>
                  <a:lin ang="5400000" scaled="1"/>
                </a:gradFill>
              </a:rPr>
              <a:t>Central Repository</a:t>
            </a:r>
          </a:p>
        </p:txBody>
      </p:sp>
      <p:sp>
        <p:nvSpPr>
          <p:cNvPr id="162" name="Freeform 13"/>
          <p:cNvSpPr>
            <a:spLocks noChangeAspect="1" noEditPoints="1"/>
          </p:cNvSpPr>
          <p:nvPr/>
        </p:nvSpPr>
        <p:spPr bwMode="auto">
          <a:xfrm>
            <a:off x="5269162" y="5279605"/>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ctr" anchorCtr="0" compatLnSpc="1">
            <a:prstTxWarp prst="textNoShape">
              <a:avLst/>
            </a:prstTxWarp>
          </a:bodyPr>
          <a:lstStyle/>
          <a:p>
            <a:pPr algn="ctr">
              <a:lnSpc>
                <a:spcPct val="90000"/>
              </a:lnSpc>
            </a:pPr>
            <a:endParaRPr lang="en-US" sz="1568" b="1" dirty="0">
              <a:gradFill>
                <a:gsLst>
                  <a:gs pos="77228">
                    <a:schemeClr val="bg1"/>
                  </a:gs>
                  <a:gs pos="67327">
                    <a:schemeClr val="bg1"/>
                  </a:gs>
                </a:gsLst>
                <a:lin ang="5400000" scaled="1"/>
              </a:gradFill>
              <a:latin typeface="+mj-lt"/>
            </a:endParaRPr>
          </a:p>
        </p:txBody>
      </p:sp>
      <p:sp>
        <p:nvSpPr>
          <p:cNvPr id="164" name="Freeform 13"/>
          <p:cNvSpPr>
            <a:spLocks noChangeAspect="1" noEditPoints="1"/>
          </p:cNvSpPr>
          <p:nvPr/>
        </p:nvSpPr>
        <p:spPr bwMode="auto">
          <a:xfrm>
            <a:off x="5269162" y="4869966"/>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sp>
        <p:nvSpPr>
          <p:cNvPr id="177" name="Freeform 13"/>
          <p:cNvSpPr>
            <a:spLocks noChangeAspect="1" noEditPoints="1"/>
          </p:cNvSpPr>
          <p:nvPr/>
        </p:nvSpPr>
        <p:spPr bwMode="auto">
          <a:xfrm>
            <a:off x="5269162" y="5689243"/>
            <a:ext cx="828067" cy="370374"/>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0" name="Freeform 13"/>
          <p:cNvSpPr>
            <a:spLocks noChangeAspect="1" noEditPoints="1"/>
          </p:cNvSpPr>
          <p:nvPr/>
        </p:nvSpPr>
        <p:spPr bwMode="auto">
          <a:xfrm>
            <a:off x="4871941"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1" name="Freeform 13"/>
          <p:cNvSpPr>
            <a:spLocks noChangeAspect="1" noEditPoints="1"/>
          </p:cNvSpPr>
          <p:nvPr/>
        </p:nvSpPr>
        <p:spPr bwMode="auto">
          <a:xfrm>
            <a:off x="5719607"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2" name="Freeform 13"/>
          <p:cNvSpPr>
            <a:spLocks noChangeAspect="1" noEditPoints="1"/>
          </p:cNvSpPr>
          <p:nvPr/>
        </p:nvSpPr>
        <p:spPr bwMode="auto">
          <a:xfrm>
            <a:off x="6567273"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4" name="Freeform 13"/>
          <p:cNvSpPr>
            <a:spLocks noChangeAspect="1" noEditPoints="1"/>
          </p:cNvSpPr>
          <p:nvPr/>
        </p:nvSpPr>
        <p:spPr bwMode="auto">
          <a:xfrm>
            <a:off x="4871941"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5" name="Freeform 13"/>
          <p:cNvSpPr>
            <a:spLocks noChangeAspect="1" noEditPoints="1"/>
          </p:cNvSpPr>
          <p:nvPr/>
        </p:nvSpPr>
        <p:spPr bwMode="auto">
          <a:xfrm>
            <a:off x="5719607"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86" name="Freeform 13"/>
          <p:cNvSpPr>
            <a:spLocks noChangeAspect="1" noEditPoints="1"/>
          </p:cNvSpPr>
          <p:nvPr/>
        </p:nvSpPr>
        <p:spPr bwMode="auto">
          <a:xfrm>
            <a:off x="6567273" y="2645576"/>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5" name="Freeform 13"/>
          <p:cNvSpPr>
            <a:spLocks noChangeAspect="1" noEditPoints="1"/>
          </p:cNvSpPr>
          <p:nvPr/>
        </p:nvSpPr>
        <p:spPr bwMode="auto">
          <a:xfrm>
            <a:off x="4871941"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6" name="Freeform 13"/>
          <p:cNvSpPr>
            <a:spLocks noChangeAspect="1" noEditPoints="1"/>
          </p:cNvSpPr>
          <p:nvPr/>
        </p:nvSpPr>
        <p:spPr bwMode="auto">
          <a:xfrm>
            <a:off x="5719607"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7" name="Freeform 13"/>
          <p:cNvSpPr>
            <a:spLocks noChangeAspect="1" noEditPoints="1"/>
          </p:cNvSpPr>
          <p:nvPr/>
        </p:nvSpPr>
        <p:spPr bwMode="auto">
          <a:xfrm>
            <a:off x="6567273"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121" name="Group 120"/>
          <p:cNvGrpSpPr/>
          <p:nvPr/>
        </p:nvGrpSpPr>
        <p:grpSpPr bwMode="black">
          <a:xfrm>
            <a:off x="5153615" y="2328903"/>
            <a:ext cx="189440" cy="193756"/>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grpSp>
      <p:grpSp>
        <p:nvGrpSpPr>
          <p:cNvPr id="103" name="Group 102"/>
          <p:cNvGrpSpPr/>
          <p:nvPr/>
        </p:nvGrpSpPr>
        <p:grpSpPr bwMode="black">
          <a:xfrm>
            <a:off x="6001281" y="2328903"/>
            <a:ext cx="189440" cy="193756"/>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grpSp>
      <p:grpSp>
        <p:nvGrpSpPr>
          <p:cNvPr id="85" name="Group 84"/>
          <p:cNvGrpSpPr/>
          <p:nvPr/>
        </p:nvGrpSpPr>
        <p:grpSpPr bwMode="black">
          <a:xfrm>
            <a:off x="6848947" y="2328903"/>
            <a:ext cx="189440" cy="193756"/>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lnSpc>
                  <a:spcPct val="90000"/>
                </a:lnSpc>
              </a:pPr>
              <a:endParaRPr lang="en-US" sz="1567">
                <a:solidFill>
                  <a:srgbClr val="FFFFFF"/>
                </a:solidFill>
                <a:latin typeface="Segoe UI"/>
              </a:endParaRPr>
            </a:p>
          </p:txBody>
        </p:sp>
      </p:grpSp>
      <p:sp>
        <p:nvSpPr>
          <p:cNvPr id="198" name="Freeform 13"/>
          <p:cNvSpPr>
            <a:spLocks noChangeAspect="1" noEditPoints="1"/>
          </p:cNvSpPr>
          <p:nvPr/>
        </p:nvSpPr>
        <p:spPr bwMode="auto">
          <a:xfrm>
            <a:off x="4871941"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99" name="Freeform 13"/>
          <p:cNvSpPr>
            <a:spLocks noChangeAspect="1" noEditPoints="1"/>
          </p:cNvSpPr>
          <p:nvPr/>
        </p:nvSpPr>
        <p:spPr bwMode="auto">
          <a:xfrm>
            <a:off x="5719607"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200" name="Freeform 13"/>
          <p:cNvSpPr>
            <a:spLocks noChangeAspect="1" noEditPoints="1"/>
          </p:cNvSpPr>
          <p:nvPr/>
        </p:nvSpPr>
        <p:spPr bwMode="auto">
          <a:xfrm>
            <a:off x="6567273" y="2257429"/>
            <a:ext cx="752788" cy="3367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Tree>
    <p:extLst>
      <p:ext uri="{BB962C8B-B14F-4D97-AF65-F5344CB8AC3E}">
        <p14:creationId xmlns:p14="http://schemas.microsoft.com/office/powerpoint/2010/main" val="254046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500"/>
                                        <p:tgtEl>
                                          <p:spTgt spid="83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700"/>
                                        <p:tgtEl>
                                          <p:spTgt spid="17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700"/>
                                        <p:tgtEl>
                                          <p:spTgt spid="162"/>
                                        </p:tgtEl>
                                      </p:cBhvr>
                                    </p:animEffect>
                                  </p:childTnLst>
                                </p:cTn>
                              </p:par>
                            </p:childTnLst>
                          </p:cTn>
                        </p:par>
                        <p:par>
                          <p:cTn id="17" fill="hold">
                            <p:stCondLst>
                              <p:cond delay="120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750"/>
                                        <p:tgtEl>
                                          <p:spTgt spid="182"/>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81"/>
                                        </p:tgtEl>
                                        <p:attrNameLst>
                                          <p:attrName>style.visibility</p:attrName>
                                        </p:attrNameLst>
                                      </p:cBhvr>
                                      <p:to>
                                        <p:strVal val="visible"/>
                                      </p:to>
                                    </p:set>
                                    <p:animEffect transition="in" filter="fade">
                                      <p:cBhvr>
                                        <p:cTn id="30" dur="750"/>
                                        <p:tgtEl>
                                          <p:spTgt spid="181"/>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80"/>
                                        </p:tgtEl>
                                        <p:attrNameLst>
                                          <p:attrName>style.visibility</p:attrName>
                                        </p:attrNameLst>
                                      </p:cBhvr>
                                      <p:to>
                                        <p:strVal val="visible"/>
                                      </p:to>
                                    </p:set>
                                    <p:animEffect transition="in" filter="fade">
                                      <p:cBhvr>
                                        <p:cTn id="33" dur="750"/>
                                        <p:tgtEl>
                                          <p:spTgt spid="1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6"/>
                                        </p:tgtEl>
                                        <p:attrNameLst>
                                          <p:attrName>style.visibility</p:attrName>
                                        </p:attrNameLst>
                                      </p:cBhvr>
                                      <p:to>
                                        <p:strVal val="visible"/>
                                      </p:to>
                                    </p:set>
                                    <p:animEffect transition="in" filter="fade">
                                      <p:cBhvr>
                                        <p:cTn id="36" dur="750"/>
                                        <p:tgtEl>
                                          <p:spTgt spid="18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750"/>
                                        <p:tgtEl>
                                          <p:spTgt spid="185"/>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84"/>
                                        </p:tgtEl>
                                        <p:attrNameLst>
                                          <p:attrName>style.visibility</p:attrName>
                                        </p:attrNameLst>
                                      </p:cBhvr>
                                      <p:to>
                                        <p:strVal val="visible"/>
                                      </p:to>
                                    </p:set>
                                    <p:animEffect transition="in" filter="fade">
                                      <p:cBhvr>
                                        <p:cTn id="42" dur="750"/>
                                        <p:tgtEl>
                                          <p:spTgt spid="1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visible"/>
                                      </p:to>
                                    </p:set>
                                    <p:animEffect transition="in" filter="fade">
                                      <p:cBhvr>
                                        <p:cTn id="63" dur="750"/>
                                        <p:tgtEl>
                                          <p:spTgt spid="142"/>
                                        </p:tgtEl>
                                      </p:cBhvr>
                                    </p:animEffect>
                                  </p:childTnLst>
                                </p:cTn>
                              </p:par>
                              <p:par>
                                <p:cTn id="64" presetID="10" presetClass="exit" presetSubtype="0" fill="hold" grpId="0" nodeType="withEffect">
                                  <p:stCondLst>
                                    <p:cond delay="0"/>
                                  </p:stCondLst>
                                  <p:childTnLst>
                                    <p:animEffect transition="out" filter="fade">
                                      <p:cBhvr>
                                        <p:cTn id="65" dur="750"/>
                                        <p:tgtEl>
                                          <p:spTgt spid="154"/>
                                        </p:tgtEl>
                                      </p:cBhvr>
                                    </p:animEffect>
                                    <p:set>
                                      <p:cBhvr>
                                        <p:cTn id="66" dur="1" fill="hold">
                                          <p:stCondLst>
                                            <p:cond delay="749"/>
                                          </p:stCondLst>
                                        </p:cTn>
                                        <p:tgtEl>
                                          <p:spTgt spid="154"/>
                                        </p:tgtEl>
                                        <p:attrNameLst>
                                          <p:attrName>style.visibility</p:attrName>
                                        </p:attrNameLst>
                                      </p:cBhvr>
                                      <p:to>
                                        <p:strVal val="hidden"/>
                                      </p:to>
                                    </p:set>
                                  </p:childTnLst>
                                </p:cTn>
                              </p:par>
                            </p:childTnLst>
                          </p:cTn>
                        </p:par>
                        <p:par>
                          <p:cTn id="67" fill="hold">
                            <p:stCondLst>
                              <p:cond delay="1250"/>
                            </p:stCondLst>
                            <p:childTnLst>
                              <p:par>
                                <p:cTn id="68" presetID="10" presetClass="entr" presetSubtype="0" fill="hold" grpId="0" nodeType="afterEffect">
                                  <p:stCondLst>
                                    <p:cond delay="0"/>
                                  </p:stCondLst>
                                  <p:childTnLst>
                                    <p:set>
                                      <p:cBhvr>
                                        <p:cTn id="69" dur="1" fill="hold">
                                          <p:stCondLst>
                                            <p:cond delay="0"/>
                                          </p:stCondLst>
                                        </p:cTn>
                                        <p:tgtEl>
                                          <p:spTgt spid="164"/>
                                        </p:tgtEl>
                                        <p:attrNameLst>
                                          <p:attrName>style.visibility</p:attrName>
                                        </p:attrNameLst>
                                      </p:cBhvr>
                                      <p:to>
                                        <p:strVal val="visible"/>
                                      </p:to>
                                    </p:set>
                                    <p:animEffect transition="in" filter="fade">
                                      <p:cBhvr>
                                        <p:cTn id="70" dur="500"/>
                                        <p:tgtEl>
                                          <p:spTgt spid="164"/>
                                        </p:tgtEl>
                                      </p:cBhvr>
                                    </p:animEffect>
                                  </p:childTnLst>
                                </p:cTn>
                              </p:par>
                            </p:childTnLst>
                          </p:cTn>
                        </p:par>
                        <p:par>
                          <p:cTn id="71" fill="hold">
                            <p:stCondLst>
                              <p:cond delay="1750"/>
                            </p:stCondLst>
                            <p:childTnLst>
                              <p:par>
                                <p:cTn id="72" presetID="10" presetClass="entr" presetSubtype="0" fill="hold" grpId="0" nodeType="afterEffect">
                                  <p:stCondLst>
                                    <p:cond delay="0"/>
                                  </p:stCondLst>
                                  <p:childTnLst>
                                    <p:set>
                                      <p:cBhvr>
                                        <p:cTn id="73" dur="1" fill="hold">
                                          <p:stCondLst>
                                            <p:cond delay="0"/>
                                          </p:stCondLst>
                                        </p:cTn>
                                        <p:tgtEl>
                                          <p:spTgt spid="197"/>
                                        </p:tgtEl>
                                        <p:attrNameLst>
                                          <p:attrName>style.visibility</p:attrName>
                                        </p:attrNameLst>
                                      </p:cBhvr>
                                      <p:to>
                                        <p:strVal val="visible"/>
                                      </p:to>
                                    </p:set>
                                    <p:animEffect transition="in" filter="fade">
                                      <p:cBhvr>
                                        <p:cTn id="74" dur="750"/>
                                        <p:tgtEl>
                                          <p:spTgt spid="197"/>
                                        </p:tgtEl>
                                      </p:cBhvr>
                                    </p:animEffect>
                                  </p:childTnLst>
                                </p:cTn>
                              </p:par>
                              <p:par>
                                <p:cTn id="75" presetID="10" presetClass="exit" presetSubtype="0" fill="hold" grpId="1" nodeType="withEffect">
                                  <p:stCondLst>
                                    <p:cond delay="250"/>
                                  </p:stCondLst>
                                  <p:childTnLst>
                                    <p:animEffect transition="out" filter="fade">
                                      <p:cBhvr>
                                        <p:cTn id="76" dur="500"/>
                                        <p:tgtEl>
                                          <p:spTgt spid="182"/>
                                        </p:tgtEl>
                                      </p:cBhvr>
                                    </p:animEffect>
                                    <p:set>
                                      <p:cBhvr>
                                        <p:cTn id="77" dur="1" fill="hold">
                                          <p:stCondLst>
                                            <p:cond delay="499"/>
                                          </p:stCondLst>
                                        </p:cTn>
                                        <p:tgtEl>
                                          <p:spTgt spid="182"/>
                                        </p:tgtEl>
                                        <p:attrNameLst>
                                          <p:attrName>style.visibility</p:attrName>
                                        </p:attrNameLst>
                                      </p:cBhvr>
                                      <p:to>
                                        <p:strVal val="hidden"/>
                                      </p:to>
                                    </p:se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196"/>
                                        </p:tgtEl>
                                        <p:attrNameLst>
                                          <p:attrName>style.visibility</p:attrName>
                                        </p:attrNameLst>
                                      </p:cBhvr>
                                      <p:to>
                                        <p:strVal val="visible"/>
                                      </p:to>
                                    </p:set>
                                    <p:animEffect transition="in" filter="fade">
                                      <p:cBhvr>
                                        <p:cTn id="81" dur="750"/>
                                        <p:tgtEl>
                                          <p:spTgt spid="196"/>
                                        </p:tgtEl>
                                      </p:cBhvr>
                                    </p:animEffect>
                                  </p:childTnLst>
                                </p:cTn>
                              </p:par>
                              <p:par>
                                <p:cTn id="82" presetID="10" presetClass="exit" presetSubtype="0" fill="hold" grpId="1" nodeType="withEffect">
                                  <p:stCondLst>
                                    <p:cond delay="250"/>
                                  </p:stCondLst>
                                  <p:childTnLst>
                                    <p:animEffect transition="out" filter="fade">
                                      <p:cBhvr>
                                        <p:cTn id="83" dur="500"/>
                                        <p:tgtEl>
                                          <p:spTgt spid="181"/>
                                        </p:tgtEl>
                                      </p:cBhvr>
                                    </p:animEffect>
                                    <p:set>
                                      <p:cBhvr>
                                        <p:cTn id="84" dur="1" fill="hold">
                                          <p:stCondLst>
                                            <p:cond delay="499"/>
                                          </p:stCondLst>
                                        </p:cTn>
                                        <p:tgtEl>
                                          <p:spTgt spid="181"/>
                                        </p:tgtEl>
                                        <p:attrNameLst>
                                          <p:attrName>style.visibility</p:attrName>
                                        </p:attrNameLst>
                                      </p:cBhvr>
                                      <p:to>
                                        <p:strVal val="hidden"/>
                                      </p:to>
                                    </p:set>
                                  </p:childTnLst>
                                </p:cTn>
                              </p:par>
                            </p:childTnLst>
                          </p:cTn>
                        </p:par>
                        <p:par>
                          <p:cTn id="85" fill="hold">
                            <p:stCondLst>
                              <p:cond delay="3250"/>
                            </p:stCondLst>
                            <p:childTnLst>
                              <p:par>
                                <p:cTn id="86" presetID="10" presetClass="entr" presetSubtype="0" fill="hold" grpId="0" nodeType="afterEffect">
                                  <p:stCondLst>
                                    <p:cond delay="0"/>
                                  </p:stCondLst>
                                  <p:childTnLst>
                                    <p:set>
                                      <p:cBhvr>
                                        <p:cTn id="87" dur="1" fill="hold">
                                          <p:stCondLst>
                                            <p:cond delay="0"/>
                                          </p:stCondLst>
                                        </p:cTn>
                                        <p:tgtEl>
                                          <p:spTgt spid="195"/>
                                        </p:tgtEl>
                                        <p:attrNameLst>
                                          <p:attrName>style.visibility</p:attrName>
                                        </p:attrNameLst>
                                      </p:cBhvr>
                                      <p:to>
                                        <p:strVal val="visible"/>
                                      </p:to>
                                    </p:set>
                                    <p:animEffect transition="in" filter="fade">
                                      <p:cBhvr>
                                        <p:cTn id="88" dur="750"/>
                                        <p:tgtEl>
                                          <p:spTgt spid="195"/>
                                        </p:tgtEl>
                                      </p:cBhvr>
                                    </p:animEffect>
                                  </p:childTnLst>
                                </p:cTn>
                              </p:par>
                              <p:par>
                                <p:cTn id="89" presetID="10" presetClass="exit" presetSubtype="0" fill="hold" grpId="1" nodeType="withEffect">
                                  <p:stCondLst>
                                    <p:cond delay="250"/>
                                  </p:stCondLst>
                                  <p:childTnLst>
                                    <p:animEffect transition="out" filter="fade">
                                      <p:cBhvr>
                                        <p:cTn id="90" dur="500"/>
                                        <p:tgtEl>
                                          <p:spTgt spid="180"/>
                                        </p:tgtEl>
                                      </p:cBhvr>
                                    </p:animEffect>
                                    <p:set>
                                      <p:cBhvr>
                                        <p:cTn id="91" dur="1" fill="hold">
                                          <p:stCondLst>
                                            <p:cond delay="499"/>
                                          </p:stCondLst>
                                        </p:cTn>
                                        <p:tgtEl>
                                          <p:spTgt spid="18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0"/>
                                        </p:tgtEl>
                                        <p:attrNameLst>
                                          <p:attrName>style.visibility</p:attrName>
                                        </p:attrNameLst>
                                      </p:cBhvr>
                                      <p:to>
                                        <p:strVal val="visible"/>
                                      </p:to>
                                    </p:set>
                                    <p:animEffect transition="in" filter="fade">
                                      <p:cBhvr>
                                        <p:cTn id="107" dur="500"/>
                                        <p:tgtEl>
                                          <p:spTgt spid="200"/>
                                        </p:tgtEl>
                                      </p:cBhvr>
                                    </p:animEffect>
                                  </p:childTnLst>
                                </p:cTn>
                              </p:par>
                              <p:par>
                                <p:cTn id="108" presetID="10" presetClass="exit" presetSubtype="0" fill="hold" nodeType="withEffect">
                                  <p:stCondLst>
                                    <p:cond delay="25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grpId="1" nodeType="withEffect">
                                  <p:stCondLst>
                                    <p:cond delay="250"/>
                                  </p:stCondLst>
                                  <p:childTnLst>
                                    <p:animEffect transition="out" filter="fade">
                                      <p:cBhvr>
                                        <p:cTn id="112" dur="500"/>
                                        <p:tgtEl>
                                          <p:spTgt spid="197"/>
                                        </p:tgtEl>
                                      </p:cBhvr>
                                    </p:animEffect>
                                    <p:set>
                                      <p:cBhvr>
                                        <p:cTn id="113" dur="1" fill="hold">
                                          <p:stCondLst>
                                            <p:cond delay="499"/>
                                          </p:stCondLst>
                                        </p:cTn>
                                        <p:tgtEl>
                                          <p:spTgt spid="197"/>
                                        </p:tgtEl>
                                        <p:attrNameLst>
                                          <p:attrName>style.visibility</p:attrName>
                                        </p:attrNameLst>
                                      </p:cBhvr>
                                      <p:to>
                                        <p:strVal val="hidden"/>
                                      </p:to>
                                    </p:set>
                                  </p:childTnLst>
                                </p:cTn>
                              </p:par>
                            </p:childTnLst>
                          </p:cTn>
                        </p:par>
                        <p:par>
                          <p:cTn id="114" fill="hold">
                            <p:stCondLst>
                              <p:cond delay="750"/>
                            </p:stCondLst>
                            <p:childTnLst>
                              <p:par>
                                <p:cTn id="115" presetID="10" presetClass="entr" presetSubtype="0" fill="hold" grpId="0" nodeType="afterEffect">
                                  <p:stCondLst>
                                    <p:cond delay="0"/>
                                  </p:stCondLst>
                                  <p:childTnLst>
                                    <p:set>
                                      <p:cBhvr>
                                        <p:cTn id="116" dur="1" fill="hold">
                                          <p:stCondLst>
                                            <p:cond delay="0"/>
                                          </p:stCondLst>
                                        </p:cTn>
                                        <p:tgtEl>
                                          <p:spTgt spid="199"/>
                                        </p:tgtEl>
                                        <p:attrNameLst>
                                          <p:attrName>style.visibility</p:attrName>
                                        </p:attrNameLst>
                                      </p:cBhvr>
                                      <p:to>
                                        <p:strVal val="visible"/>
                                      </p:to>
                                    </p:set>
                                    <p:animEffect transition="in" filter="fade">
                                      <p:cBhvr>
                                        <p:cTn id="117" dur="500"/>
                                        <p:tgtEl>
                                          <p:spTgt spid="199"/>
                                        </p:tgtEl>
                                      </p:cBhvr>
                                    </p:animEffect>
                                  </p:childTnLst>
                                </p:cTn>
                              </p:par>
                              <p:par>
                                <p:cTn id="118" presetID="10" presetClass="exit" presetSubtype="0" fill="hold" grpId="1" nodeType="withEffect">
                                  <p:stCondLst>
                                    <p:cond delay="250"/>
                                  </p:stCondLst>
                                  <p:childTnLst>
                                    <p:animEffect transition="out" filter="fade">
                                      <p:cBhvr>
                                        <p:cTn id="119" dur="500"/>
                                        <p:tgtEl>
                                          <p:spTgt spid="196"/>
                                        </p:tgtEl>
                                      </p:cBhvr>
                                    </p:animEffect>
                                    <p:set>
                                      <p:cBhvr>
                                        <p:cTn id="120" dur="1" fill="hold">
                                          <p:stCondLst>
                                            <p:cond delay="499"/>
                                          </p:stCondLst>
                                        </p:cTn>
                                        <p:tgtEl>
                                          <p:spTgt spid="196"/>
                                        </p:tgtEl>
                                        <p:attrNameLst>
                                          <p:attrName>style.visibility</p:attrName>
                                        </p:attrNameLst>
                                      </p:cBhvr>
                                      <p:to>
                                        <p:strVal val="hidden"/>
                                      </p:to>
                                    </p:set>
                                  </p:childTnLst>
                                </p:cTn>
                              </p:par>
                              <p:par>
                                <p:cTn id="121" presetID="10" presetClass="exit" presetSubtype="0" fill="hold" nodeType="withEffect">
                                  <p:stCondLst>
                                    <p:cond delay="250"/>
                                  </p:stCondLst>
                                  <p:childTnLst>
                                    <p:animEffect transition="out" filter="fade">
                                      <p:cBhvr>
                                        <p:cTn id="122" dur="500"/>
                                        <p:tgtEl>
                                          <p:spTgt spid="103"/>
                                        </p:tgtEl>
                                      </p:cBhvr>
                                    </p:animEffect>
                                    <p:set>
                                      <p:cBhvr>
                                        <p:cTn id="123" dur="1" fill="hold">
                                          <p:stCondLst>
                                            <p:cond delay="499"/>
                                          </p:stCondLst>
                                        </p:cTn>
                                        <p:tgtEl>
                                          <p:spTgt spid="103"/>
                                        </p:tgtEl>
                                        <p:attrNameLst>
                                          <p:attrName>style.visibility</p:attrName>
                                        </p:attrNameLst>
                                      </p:cBhvr>
                                      <p:to>
                                        <p:strVal val="hidden"/>
                                      </p:to>
                                    </p:set>
                                  </p:childTnLst>
                                </p:cTn>
                              </p:par>
                            </p:childTnLst>
                          </p:cTn>
                        </p:par>
                        <p:par>
                          <p:cTn id="124" fill="hold">
                            <p:stCondLst>
                              <p:cond delay="1500"/>
                            </p:stCondLst>
                            <p:childTnLst>
                              <p:par>
                                <p:cTn id="125" presetID="10" presetClass="entr" presetSubtype="0" fill="hold" grpId="0" nodeType="afterEffect">
                                  <p:stCondLst>
                                    <p:cond delay="0"/>
                                  </p:stCondLst>
                                  <p:childTnLst>
                                    <p:set>
                                      <p:cBhvr>
                                        <p:cTn id="126" dur="1" fill="hold">
                                          <p:stCondLst>
                                            <p:cond delay="0"/>
                                          </p:stCondLst>
                                        </p:cTn>
                                        <p:tgtEl>
                                          <p:spTgt spid="198"/>
                                        </p:tgtEl>
                                        <p:attrNameLst>
                                          <p:attrName>style.visibility</p:attrName>
                                        </p:attrNameLst>
                                      </p:cBhvr>
                                      <p:to>
                                        <p:strVal val="visible"/>
                                      </p:to>
                                    </p:set>
                                    <p:animEffect transition="in" filter="fade">
                                      <p:cBhvr>
                                        <p:cTn id="127" dur="500"/>
                                        <p:tgtEl>
                                          <p:spTgt spid="198"/>
                                        </p:tgtEl>
                                      </p:cBhvr>
                                    </p:animEffect>
                                  </p:childTnLst>
                                </p:cTn>
                              </p:par>
                              <p:par>
                                <p:cTn id="128" presetID="10" presetClass="exit" presetSubtype="0" fill="hold" grpId="1" nodeType="withEffect">
                                  <p:stCondLst>
                                    <p:cond delay="250"/>
                                  </p:stCondLst>
                                  <p:childTnLst>
                                    <p:animEffect transition="out" filter="fade">
                                      <p:cBhvr>
                                        <p:cTn id="129" dur="500"/>
                                        <p:tgtEl>
                                          <p:spTgt spid="195"/>
                                        </p:tgtEl>
                                      </p:cBhvr>
                                    </p:animEffect>
                                    <p:set>
                                      <p:cBhvr>
                                        <p:cTn id="130" dur="1" fill="hold">
                                          <p:stCondLst>
                                            <p:cond delay="499"/>
                                          </p:stCondLst>
                                        </p:cTn>
                                        <p:tgtEl>
                                          <p:spTgt spid="195"/>
                                        </p:tgtEl>
                                        <p:attrNameLst>
                                          <p:attrName>style.visibility</p:attrName>
                                        </p:attrNameLst>
                                      </p:cBhvr>
                                      <p:to>
                                        <p:strVal val="hidden"/>
                                      </p:to>
                                    </p:set>
                                  </p:childTnLst>
                                </p:cTn>
                              </p:par>
                              <p:par>
                                <p:cTn id="131" presetID="10" presetClass="exit" presetSubtype="0" fill="hold" nodeType="withEffect">
                                  <p:stCondLst>
                                    <p:cond delay="250"/>
                                  </p:stCondLst>
                                  <p:childTnLst>
                                    <p:animEffect transition="out" filter="fade">
                                      <p:cBhvr>
                                        <p:cTn id="132" dur="500"/>
                                        <p:tgtEl>
                                          <p:spTgt spid="121"/>
                                        </p:tgtEl>
                                      </p:cBhvr>
                                    </p:animEffect>
                                    <p:set>
                                      <p:cBhvr>
                                        <p:cTn id="133"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496" grpId="0"/>
      <p:bldP spid="500" grpId="0"/>
      <p:bldP spid="831" grpId="0" animBg="1"/>
      <p:bldP spid="142" grpId="0" animBg="1"/>
      <p:bldP spid="162" grpId="0" animBg="1"/>
      <p:bldP spid="164" grpId="0" animBg="1"/>
      <p:bldP spid="177" grpId="0" animBg="1"/>
      <p:bldP spid="180" grpId="0" animBg="1"/>
      <p:bldP spid="180" grpId="1" animBg="1"/>
      <p:bldP spid="181" grpId="0" animBg="1"/>
      <p:bldP spid="181" grpId="1" animBg="1"/>
      <p:bldP spid="182" grpId="0" animBg="1"/>
      <p:bldP spid="182" grpId="1" animBg="1"/>
      <p:bldP spid="184" grpId="0" animBg="1"/>
      <p:bldP spid="185" grpId="0" animBg="1"/>
      <p:bldP spid="186" grpId="0" animBg="1"/>
      <p:bldP spid="195" grpId="0" animBg="1"/>
      <p:bldP spid="195" grpId="1" animBg="1"/>
      <p:bldP spid="196" grpId="0" animBg="1"/>
      <p:bldP spid="196" grpId="1" animBg="1"/>
      <p:bldP spid="197" grpId="0" animBg="1"/>
      <p:bldP spid="197" grpId="1" animBg="1"/>
      <p:bldP spid="198" grpId="0" animBg="1"/>
      <p:bldP spid="199" grpId="0" animBg="1"/>
      <p:bldP spid="200"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87" name="Group 186"/>
          <p:cNvGrpSpPr>
            <a:grpSpLocks noChangeAspect="1"/>
          </p:cNvGrpSpPr>
          <p:nvPr/>
        </p:nvGrpSpPr>
        <p:grpSpPr>
          <a:xfrm>
            <a:off x="4751363" y="4653429"/>
            <a:ext cx="2689274" cy="1202849"/>
            <a:chOff x="3292158" y="4476731"/>
            <a:chExt cx="2651760" cy="1186070"/>
          </a:xfrm>
        </p:grpSpPr>
        <p:sp>
          <p:nvSpPr>
            <p:cNvPr id="188"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89"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4" name="Rectangle 3"/>
          <p:cNvSpPr/>
          <p:nvPr/>
        </p:nvSpPr>
        <p:spPr bwMode="auto">
          <a:xfrm>
            <a:off x="6361661" y="4974247"/>
            <a:ext cx="2330705" cy="56121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Tree>
    <p:extLst>
      <p:ext uri="{BB962C8B-B14F-4D97-AF65-F5344CB8AC3E}">
        <p14:creationId xmlns:p14="http://schemas.microsoft.com/office/powerpoint/2010/main" val="5580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38333" decel="61667" fill="hold" nodeType="withEffect">
                                  <p:stCondLst>
                                    <p:cond delay="0"/>
                                  </p:stCondLst>
                                  <p:childTnLst>
                                    <p:animMotion origin="layout" path="M 0 2.12892E-6 L -0.10225 2.12892E-6 " pathEditMode="relative" rAng="0" ptsTypes="AA">
                                      <p:cBhvr>
                                        <p:cTn id="6" dur="600" fill="hold"/>
                                        <p:tgtEl>
                                          <p:spTgt spid="187"/>
                                        </p:tgtEl>
                                        <p:attrNameLst>
                                          <p:attrName>ppt_x</p:attrName>
                                          <p:attrName>ppt_y</p:attrName>
                                        </p:attrNameLst>
                                      </p:cBhvr>
                                      <p:rCtr x="-5119" y="0"/>
                                    </p:animMotion>
                                  </p:childTnLst>
                                </p:cTn>
                              </p:par>
                              <p:par>
                                <p:cTn id="7" presetID="10" presetClass="entr" presetSubtype="0" fill="hold" grpId="1" nodeType="withEffect">
                                  <p:stCondLst>
                                    <p:cond delay="4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35" presetClass="path" presetSubtype="0" decel="100000" fill="hold" grpId="0" nodeType="withEffect">
                                  <p:stCondLst>
                                    <p:cond delay="0"/>
                                  </p:stCondLst>
                                  <p:childTnLst>
                                    <p:animMotion origin="layout" path="M 8.34823E-7 2.12892E-6 L -0.07863 2.12892E-6 " pathEditMode="relative" rAng="0" ptsTypes="AA">
                                      <p:cBhvr>
                                        <p:cTn id="11" dur="1250" spd="-100000" fill="hold"/>
                                        <p:tgtEl>
                                          <p:spTgt spid="4"/>
                                        </p:tgtEl>
                                        <p:attrNameLst>
                                          <p:attrName>ppt_x</p:attrName>
                                          <p:attrName>ppt_y</p:attrName>
                                        </p:attrNameLst>
                                      </p:cBhvr>
                                      <p:rCtr x="-3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531020"/>
            <a:ext cx="11653523" cy="1795962"/>
          </a:xfrm>
        </p:spPr>
        <p:txBody>
          <a:bodyPr anchor="ctr"/>
          <a:lstStyle/>
          <a:p>
            <a:r>
              <a:rPr lang="en-US" sz="7058" dirty="0"/>
              <a:t>Windows Server Containers</a:t>
            </a:r>
          </a:p>
        </p:txBody>
      </p:sp>
    </p:spTree>
    <p:extLst>
      <p:ext uri="{BB962C8B-B14F-4D97-AF65-F5344CB8AC3E}">
        <p14:creationId xmlns:p14="http://schemas.microsoft.com/office/powerpoint/2010/main" val="569208097"/>
      </p:ext>
    </p:extLst>
  </p:cSld>
  <p:clrMapOvr>
    <a:masterClrMapping/>
  </p:clrMapOvr>
  <p:transition spd="slow">
    <p:cove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i="1" dirty="0">
                <a:gradFill>
                  <a:gsLst>
                    <a:gs pos="16814">
                      <a:srgbClr val="FFFFFF"/>
                    </a:gs>
                    <a:gs pos="46000">
                      <a:srgbClr val="FFFFFF"/>
                    </a:gs>
                  </a:gsLst>
                  <a:lin ang="5400000" scaled="0"/>
                </a:gradFill>
                <a:latin typeface="+mj-lt"/>
              </a:rPr>
              <a:t>Empty</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82" name="Freeform 17"/>
          <p:cNvSpPr>
            <a:spLocks noChangeAspect="1" noEditPoints="1"/>
          </p:cNvSpPr>
          <p:nvPr/>
        </p:nvSpPr>
        <p:spPr bwMode="auto">
          <a:xfrm>
            <a:off x="3504972" y="3280856"/>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83" name="Rectangle 182"/>
          <p:cNvSpPr/>
          <p:nvPr/>
        </p:nvSpPr>
        <p:spPr bwMode="auto">
          <a:xfrm>
            <a:off x="9683256" y="3322873"/>
            <a:ext cx="1972135" cy="56121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185"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094857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i="1" dirty="0">
                <a:gradFill>
                  <a:gsLst>
                    <a:gs pos="16814">
                      <a:srgbClr val="FFFFFF"/>
                    </a:gs>
                    <a:gs pos="46000">
                      <a:srgbClr val="FFFFFF"/>
                    </a:gs>
                  </a:gsLst>
                  <a:lin ang="5400000" scaled="0"/>
                </a:gradFill>
                <a:latin typeface="+mj-lt"/>
              </a:rPr>
              <a:t>Empty</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82" name="Freeform 17"/>
          <p:cNvSpPr>
            <a:spLocks noChangeAspect="1" noEditPoints="1"/>
          </p:cNvSpPr>
          <p:nvPr/>
        </p:nvSpPr>
        <p:spPr bwMode="auto">
          <a:xfrm>
            <a:off x="3504972" y="3280856"/>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83" name="Rectangle 182"/>
          <p:cNvSpPr/>
          <p:nvPr/>
        </p:nvSpPr>
        <p:spPr bwMode="auto">
          <a:xfrm>
            <a:off x="9683256" y="3322873"/>
            <a:ext cx="197213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184" name="Rectangle 183"/>
          <p:cNvSpPr/>
          <p:nvPr/>
        </p:nvSpPr>
        <p:spPr bwMode="auto">
          <a:xfrm>
            <a:off x="9683256" y="1252667"/>
            <a:ext cx="1972135" cy="561211"/>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7921">
                      <a:schemeClr val="tx1"/>
                    </a:gs>
                    <a:gs pos="16814">
                      <a:schemeClr val="tx1"/>
                    </a:gs>
                  </a:gsLst>
                  <a:lin ang="5400000" scaled="0"/>
                </a:gradFill>
                <a:latin typeface="+mj-lt"/>
              </a:rPr>
              <a:t>C:\nodeJS</a:t>
            </a:r>
          </a:p>
        </p:txBody>
      </p:sp>
      <p:sp>
        <p:nvSpPr>
          <p:cNvPr id="185"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86" name="Freeform 17"/>
          <p:cNvSpPr>
            <a:spLocks noChangeAspect="1"/>
          </p:cNvSpPr>
          <p:nvPr/>
        </p:nvSpPr>
        <p:spPr bwMode="auto">
          <a:xfrm rot="10800000" flipH="1">
            <a:off x="10457264" y="1817573"/>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1794517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82" name="Freeform 17"/>
          <p:cNvSpPr>
            <a:spLocks noChangeAspect="1" noEditPoints="1"/>
          </p:cNvSpPr>
          <p:nvPr/>
        </p:nvSpPr>
        <p:spPr bwMode="auto">
          <a:xfrm>
            <a:off x="3504972" y="3280856"/>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83" name="Rectangle 182"/>
          <p:cNvSpPr/>
          <p:nvPr/>
        </p:nvSpPr>
        <p:spPr bwMode="auto">
          <a:xfrm>
            <a:off x="9683256" y="3322874"/>
            <a:ext cx="1972135" cy="8327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184" name="Rectangle 183"/>
          <p:cNvSpPr/>
          <p:nvPr/>
        </p:nvSpPr>
        <p:spPr bwMode="auto">
          <a:xfrm>
            <a:off x="9683256" y="1252667"/>
            <a:ext cx="1972135" cy="561211"/>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7921">
                      <a:schemeClr val="tx1"/>
                    </a:gs>
                    <a:gs pos="16814">
                      <a:schemeClr val="tx1"/>
                    </a:gs>
                  </a:gsLst>
                  <a:lin ang="5400000" scaled="0"/>
                </a:gradFill>
                <a:latin typeface="+mj-lt"/>
              </a:rPr>
              <a:t>C:\nodeJS</a:t>
            </a:r>
          </a:p>
        </p:txBody>
      </p:sp>
      <p:sp>
        <p:nvSpPr>
          <p:cNvPr id="185"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86" name="Freeform 17"/>
          <p:cNvSpPr>
            <a:spLocks noChangeAspect="1"/>
          </p:cNvSpPr>
          <p:nvPr/>
        </p:nvSpPr>
        <p:spPr bwMode="auto">
          <a:xfrm rot="10800000" flipH="1">
            <a:off x="10457264" y="1817573"/>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345257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82" name="Freeform 17"/>
          <p:cNvSpPr>
            <a:spLocks noChangeAspect="1" noEditPoints="1"/>
          </p:cNvSpPr>
          <p:nvPr/>
        </p:nvSpPr>
        <p:spPr bwMode="auto">
          <a:xfrm>
            <a:off x="3504972" y="3280856"/>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Tree>
    <p:extLst>
      <p:ext uri="{BB962C8B-B14F-4D97-AF65-F5344CB8AC3E}">
        <p14:creationId xmlns:p14="http://schemas.microsoft.com/office/powerpoint/2010/main" val="4108009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152" name="Freeform 13"/>
          <p:cNvSpPr>
            <a:spLocks noChangeAspect="1" noEditPoints="1"/>
          </p:cNvSpPr>
          <p:nvPr/>
        </p:nvSpPr>
        <p:spPr bwMode="auto">
          <a:xfrm>
            <a:off x="3504972" y="3282800"/>
            <a:ext cx="2689274" cy="120284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cxnSp>
        <p:nvCxnSpPr>
          <p:cNvPr id="181" name="Straight Arrow Connector 48"/>
          <p:cNvCxnSpPr/>
          <p:nvPr/>
        </p:nvCxnSpPr>
        <p:spPr>
          <a:xfrm>
            <a:off x="2510302" y="3725169"/>
            <a:ext cx="994670" cy="15204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79554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right)">
                                      <p:cBhvr>
                                        <p:cTn id="7" dur="300"/>
                                        <p:tgtEl>
                                          <p:spTgt spid="181"/>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8" name="Rectangle 77"/>
          <p:cNvSpPr/>
          <p:nvPr/>
        </p:nvSpPr>
        <p:spPr bwMode="auto">
          <a:xfrm>
            <a:off x="6361661" y="2232990"/>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i="1" dirty="0">
                <a:gradFill>
                  <a:gsLst>
                    <a:gs pos="16814">
                      <a:srgbClr val="FFFFFF"/>
                    </a:gs>
                    <a:gs pos="46000">
                      <a:srgbClr val="FFFFFF"/>
                    </a:gs>
                  </a:gsLst>
                  <a:lin ang="5400000" scaled="0"/>
                </a:gradFill>
                <a:latin typeface="+mj-lt"/>
              </a:rPr>
              <a:t>Empty</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152" name="Freeform 13"/>
          <p:cNvSpPr>
            <a:spLocks noChangeAspect="1" noEditPoints="1"/>
          </p:cNvSpPr>
          <p:nvPr/>
        </p:nvSpPr>
        <p:spPr bwMode="auto">
          <a:xfrm>
            <a:off x="3504972" y="3282800"/>
            <a:ext cx="2689274" cy="120284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73" name="Freeform 17"/>
          <p:cNvSpPr>
            <a:spLocks noChangeAspect="1" noEditPoints="1"/>
          </p:cNvSpPr>
          <p:nvPr/>
        </p:nvSpPr>
        <p:spPr bwMode="auto">
          <a:xfrm>
            <a:off x="3504972" y="1912172"/>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74" name="Rectangle 173"/>
          <p:cNvSpPr/>
          <p:nvPr/>
        </p:nvSpPr>
        <p:spPr bwMode="auto">
          <a:xfrm>
            <a:off x="9683256" y="3322874"/>
            <a:ext cx="1972135" cy="8327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178"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4274322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8" name="Rectangle 77"/>
          <p:cNvSpPr/>
          <p:nvPr/>
        </p:nvSpPr>
        <p:spPr bwMode="auto">
          <a:xfrm>
            <a:off x="6361661" y="2232990"/>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i="1" dirty="0">
                <a:gradFill>
                  <a:gsLst>
                    <a:gs pos="16814">
                      <a:srgbClr val="FFFFFF"/>
                    </a:gs>
                    <a:gs pos="46000">
                      <a:srgbClr val="FFFFFF"/>
                    </a:gs>
                  </a:gsLst>
                  <a:lin ang="5400000" scaled="0"/>
                </a:gradFill>
                <a:latin typeface="+mj-lt"/>
              </a:rPr>
              <a:t>Empty</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152" name="Freeform 13"/>
          <p:cNvSpPr>
            <a:spLocks noChangeAspect="1" noEditPoints="1"/>
          </p:cNvSpPr>
          <p:nvPr/>
        </p:nvSpPr>
        <p:spPr bwMode="auto">
          <a:xfrm>
            <a:off x="3504972" y="3282800"/>
            <a:ext cx="2689274" cy="120284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73" name="Freeform 17"/>
          <p:cNvSpPr>
            <a:spLocks noChangeAspect="1" noEditPoints="1"/>
          </p:cNvSpPr>
          <p:nvPr/>
        </p:nvSpPr>
        <p:spPr bwMode="auto">
          <a:xfrm>
            <a:off x="3504972" y="1912172"/>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74" name="Rectangle 173"/>
          <p:cNvSpPr/>
          <p:nvPr/>
        </p:nvSpPr>
        <p:spPr bwMode="auto">
          <a:xfrm>
            <a:off x="9683256" y="3322874"/>
            <a:ext cx="1972135" cy="8327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175" name="Rectangle 174"/>
          <p:cNvSpPr/>
          <p:nvPr/>
        </p:nvSpPr>
        <p:spPr bwMode="auto">
          <a:xfrm>
            <a:off x="9683256" y="1252667"/>
            <a:ext cx="1972135" cy="561211"/>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7921">
                      <a:schemeClr val="tx1"/>
                    </a:gs>
                    <a:gs pos="16814">
                      <a:schemeClr val="tx1"/>
                    </a:gs>
                  </a:gsLst>
                  <a:lin ang="5400000" scaled="0"/>
                </a:gradFill>
                <a:latin typeface="+mj-lt"/>
              </a:rPr>
              <a:t>C:\myApp</a:t>
            </a:r>
          </a:p>
        </p:txBody>
      </p:sp>
      <p:sp>
        <p:nvSpPr>
          <p:cNvPr id="178"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79" name="Freeform 17"/>
          <p:cNvSpPr>
            <a:spLocks noChangeAspect="1"/>
          </p:cNvSpPr>
          <p:nvPr/>
        </p:nvSpPr>
        <p:spPr bwMode="auto">
          <a:xfrm rot="10800000" flipH="1">
            <a:off x="10457264" y="1817573"/>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799796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8" name="Rectangle 77"/>
          <p:cNvSpPr/>
          <p:nvPr/>
        </p:nvSpPr>
        <p:spPr bwMode="auto">
          <a:xfrm>
            <a:off x="6361661" y="2232990"/>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C:\myApp</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152" name="Freeform 13"/>
          <p:cNvSpPr>
            <a:spLocks noChangeAspect="1" noEditPoints="1"/>
          </p:cNvSpPr>
          <p:nvPr/>
        </p:nvSpPr>
        <p:spPr bwMode="auto">
          <a:xfrm>
            <a:off x="3504972" y="3282800"/>
            <a:ext cx="2689274" cy="120284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73" name="Freeform 17"/>
          <p:cNvSpPr>
            <a:spLocks noChangeAspect="1" noEditPoints="1"/>
          </p:cNvSpPr>
          <p:nvPr/>
        </p:nvSpPr>
        <p:spPr bwMode="auto">
          <a:xfrm>
            <a:off x="3504972" y="1912172"/>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
        <p:nvSpPr>
          <p:cNvPr id="174" name="Rectangle 173"/>
          <p:cNvSpPr/>
          <p:nvPr/>
        </p:nvSpPr>
        <p:spPr bwMode="auto">
          <a:xfrm>
            <a:off x="9683256" y="3322873"/>
            <a:ext cx="1972135" cy="110431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C:\myApp</a:t>
            </a:r>
          </a:p>
        </p:txBody>
      </p:sp>
      <p:sp>
        <p:nvSpPr>
          <p:cNvPr id="175" name="Rectangle 174"/>
          <p:cNvSpPr/>
          <p:nvPr/>
        </p:nvSpPr>
        <p:spPr bwMode="auto">
          <a:xfrm>
            <a:off x="9683256" y="1252667"/>
            <a:ext cx="1972135" cy="561211"/>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7921">
                      <a:schemeClr val="tx1"/>
                    </a:gs>
                    <a:gs pos="16814">
                      <a:schemeClr val="tx1"/>
                    </a:gs>
                  </a:gsLst>
                  <a:lin ang="5400000" scaled="0"/>
                </a:gradFill>
                <a:latin typeface="+mj-lt"/>
              </a:rPr>
              <a:t>C:\myApp</a:t>
            </a:r>
          </a:p>
        </p:txBody>
      </p:sp>
      <p:sp>
        <p:nvSpPr>
          <p:cNvPr id="178" name="Freeform 17"/>
          <p:cNvSpPr>
            <a:spLocks noChangeAspect="1"/>
          </p:cNvSpPr>
          <p:nvPr/>
        </p:nvSpPr>
        <p:spPr bwMode="auto">
          <a:xfrm rot="5400000" flipH="1">
            <a:off x="8963392" y="3670067"/>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79" name="Freeform 17"/>
          <p:cNvSpPr>
            <a:spLocks noChangeAspect="1"/>
          </p:cNvSpPr>
          <p:nvPr/>
        </p:nvSpPr>
        <p:spPr bwMode="auto">
          <a:xfrm rot="10800000" flipH="1">
            <a:off x="10457264" y="1817573"/>
            <a:ext cx="424118" cy="42831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3194295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8" name="Rectangle 77"/>
          <p:cNvSpPr/>
          <p:nvPr/>
        </p:nvSpPr>
        <p:spPr bwMode="auto">
          <a:xfrm>
            <a:off x="6361661" y="2232990"/>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C:\myApp</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sp>
        <p:nvSpPr>
          <p:cNvPr id="152" name="Freeform 13"/>
          <p:cNvSpPr>
            <a:spLocks noChangeAspect="1" noEditPoints="1"/>
          </p:cNvSpPr>
          <p:nvPr/>
        </p:nvSpPr>
        <p:spPr bwMode="auto">
          <a:xfrm>
            <a:off x="3504972" y="3282800"/>
            <a:ext cx="2689274" cy="120284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grpSp>
        <p:nvGrpSpPr>
          <p:cNvPr id="18" name="Group 17"/>
          <p:cNvGrpSpPr>
            <a:grpSpLocks noChangeAspect="1"/>
          </p:cNvGrpSpPr>
          <p:nvPr/>
        </p:nvGrpSpPr>
        <p:grpSpPr>
          <a:xfrm>
            <a:off x="3504972" y="4653429"/>
            <a:ext cx="2689274" cy="120284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sp>
        <p:nvSpPr>
          <p:cNvPr id="173" name="Freeform 17"/>
          <p:cNvSpPr>
            <a:spLocks noChangeAspect="1" noEditPoints="1"/>
          </p:cNvSpPr>
          <p:nvPr/>
        </p:nvSpPr>
        <p:spPr bwMode="auto">
          <a:xfrm>
            <a:off x="3504972" y="1912172"/>
            <a:ext cx="2689274" cy="1204793"/>
          </a:xfrm>
          <a:custGeom>
            <a:avLst/>
            <a:gdLst>
              <a:gd name="T0" fmla="*/ 1766 w 2000"/>
              <a:gd name="T1" fmla="*/ 114 h 896"/>
              <a:gd name="T2" fmla="*/ 1737 w 2000"/>
              <a:gd name="T3" fmla="*/ 86 h 896"/>
              <a:gd name="T4" fmla="*/ 1595 w 2000"/>
              <a:gd name="T5" fmla="*/ 114 h 896"/>
              <a:gd name="T6" fmla="*/ 1567 w 2000"/>
              <a:gd name="T7" fmla="*/ 86 h 896"/>
              <a:gd name="T8" fmla="*/ 1424 w 2000"/>
              <a:gd name="T9" fmla="*/ 114 h 896"/>
              <a:gd name="T10" fmla="*/ 1396 w 2000"/>
              <a:gd name="T11" fmla="*/ 86 h 896"/>
              <a:gd name="T12" fmla="*/ 1254 w 2000"/>
              <a:gd name="T13" fmla="*/ 114 h 896"/>
              <a:gd name="T14" fmla="*/ 1225 w 2000"/>
              <a:gd name="T15" fmla="*/ 86 h 896"/>
              <a:gd name="T16" fmla="*/ 1083 w 2000"/>
              <a:gd name="T17" fmla="*/ 114 h 896"/>
              <a:gd name="T18" fmla="*/ 1055 w 2000"/>
              <a:gd name="T19" fmla="*/ 86 h 896"/>
              <a:gd name="T20" fmla="*/ 912 w 2000"/>
              <a:gd name="T21" fmla="*/ 114 h 896"/>
              <a:gd name="T22" fmla="*/ 884 w 2000"/>
              <a:gd name="T23" fmla="*/ 86 h 896"/>
              <a:gd name="T24" fmla="*/ 742 w 2000"/>
              <a:gd name="T25" fmla="*/ 114 h 896"/>
              <a:gd name="T26" fmla="*/ 713 w 2000"/>
              <a:gd name="T27" fmla="*/ 86 h 896"/>
              <a:gd name="T28" fmla="*/ 571 w 2000"/>
              <a:gd name="T29" fmla="*/ 114 h 896"/>
              <a:gd name="T30" fmla="*/ 543 w 2000"/>
              <a:gd name="T31" fmla="*/ 86 h 896"/>
              <a:gd name="T32" fmla="*/ 401 w 2000"/>
              <a:gd name="T33" fmla="*/ 114 h 896"/>
              <a:gd name="T34" fmla="*/ 372 w 2000"/>
              <a:gd name="T35" fmla="*/ 86 h 896"/>
              <a:gd name="T36" fmla="*/ 230 w 2000"/>
              <a:gd name="T37" fmla="*/ 114 h 896"/>
              <a:gd name="T38" fmla="*/ 201 w 2000"/>
              <a:gd name="T39" fmla="*/ 86 h 896"/>
              <a:gd name="T40" fmla="*/ 145 w 2000"/>
              <a:gd name="T41" fmla="*/ 86 h 896"/>
              <a:gd name="T42" fmla="*/ 90 w 2000"/>
              <a:gd name="T43" fmla="*/ 203 h 896"/>
              <a:gd name="T44" fmla="*/ 118 w 2000"/>
              <a:gd name="T45" fmla="*/ 260 h 896"/>
              <a:gd name="T46" fmla="*/ 90 w 2000"/>
              <a:gd name="T47" fmla="*/ 374 h 896"/>
              <a:gd name="T48" fmla="*/ 118 w 2000"/>
              <a:gd name="T49" fmla="*/ 431 h 896"/>
              <a:gd name="T50" fmla="*/ 90 w 2000"/>
              <a:gd name="T51" fmla="*/ 545 h 896"/>
              <a:gd name="T52" fmla="*/ 118 w 2000"/>
              <a:gd name="T53" fmla="*/ 603 h 896"/>
              <a:gd name="T54" fmla="*/ 90 w 2000"/>
              <a:gd name="T55" fmla="*/ 717 h 896"/>
              <a:gd name="T56" fmla="*/ 114 w 2000"/>
              <a:gd name="T57" fmla="*/ 810 h 896"/>
              <a:gd name="T58" fmla="*/ 199 w 2000"/>
              <a:gd name="T59" fmla="*/ 810 h 896"/>
              <a:gd name="T60" fmla="*/ 313 w 2000"/>
              <a:gd name="T61" fmla="*/ 781 h 896"/>
              <a:gd name="T62" fmla="*/ 370 w 2000"/>
              <a:gd name="T63" fmla="*/ 810 h 896"/>
              <a:gd name="T64" fmla="*/ 483 w 2000"/>
              <a:gd name="T65" fmla="*/ 781 h 896"/>
              <a:gd name="T66" fmla="*/ 540 w 2000"/>
              <a:gd name="T67" fmla="*/ 810 h 896"/>
              <a:gd name="T68" fmla="*/ 654 w 2000"/>
              <a:gd name="T69" fmla="*/ 781 h 896"/>
              <a:gd name="T70" fmla="*/ 711 w 2000"/>
              <a:gd name="T71" fmla="*/ 810 h 896"/>
              <a:gd name="T72" fmla="*/ 825 w 2000"/>
              <a:gd name="T73" fmla="*/ 781 h 896"/>
              <a:gd name="T74" fmla="*/ 882 w 2000"/>
              <a:gd name="T75" fmla="*/ 810 h 896"/>
              <a:gd name="T76" fmla="*/ 995 w 2000"/>
              <a:gd name="T77" fmla="*/ 781 h 896"/>
              <a:gd name="T78" fmla="*/ 1052 w 2000"/>
              <a:gd name="T79" fmla="*/ 810 h 896"/>
              <a:gd name="T80" fmla="*/ 1166 w 2000"/>
              <a:gd name="T81" fmla="*/ 781 h 896"/>
              <a:gd name="T82" fmla="*/ 1223 w 2000"/>
              <a:gd name="T83" fmla="*/ 810 h 896"/>
              <a:gd name="T84" fmla="*/ 1337 w 2000"/>
              <a:gd name="T85" fmla="*/ 781 h 896"/>
              <a:gd name="T86" fmla="*/ 1394 w 2000"/>
              <a:gd name="T87" fmla="*/ 810 h 896"/>
              <a:gd name="T88" fmla="*/ 1507 w 2000"/>
              <a:gd name="T89" fmla="*/ 781 h 896"/>
              <a:gd name="T90" fmla="*/ 1564 w 2000"/>
              <a:gd name="T91" fmla="*/ 810 h 896"/>
              <a:gd name="T92" fmla="*/ 1678 w 2000"/>
              <a:gd name="T93" fmla="*/ 781 h 896"/>
              <a:gd name="T94" fmla="*/ 1735 w 2000"/>
              <a:gd name="T95" fmla="*/ 810 h 896"/>
              <a:gd name="T96" fmla="*/ 1849 w 2000"/>
              <a:gd name="T97" fmla="*/ 781 h 896"/>
              <a:gd name="T98" fmla="*/ 1877 w 2000"/>
              <a:gd name="T99" fmla="*/ 781 h 896"/>
              <a:gd name="T100" fmla="*/ 1880 w 2000"/>
              <a:gd name="T101" fmla="*/ 726 h 896"/>
              <a:gd name="T102" fmla="*/ 1908 w 2000"/>
              <a:gd name="T103" fmla="*/ 641 h 896"/>
              <a:gd name="T104" fmla="*/ 1880 w 2000"/>
              <a:gd name="T105" fmla="*/ 555 h 896"/>
              <a:gd name="T106" fmla="*/ 1908 w 2000"/>
              <a:gd name="T107" fmla="*/ 469 h 896"/>
              <a:gd name="T108" fmla="*/ 1880 w 2000"/>
              <a:gd name="T109" fmla="*/ 384 h 896"/>
              <a:gd name="T110" fmla="*/ 1908 w 2000"/>
              <a:gd name="T111" fmla="*/ 298 h 896"/>
              <a:gd name="T112" fmla="*/ 1880 w 2000"/>
              <a:gd name="T113" fmla="*/ 212 h 896"/>
              <a:gd name="T114" fmla="*/ 1908 w 2000"/>
              <a:gd name="T115" fmla="*/ 126 h 896"/>
              <a:gd name="T116" fmla="*/ 1842 w 2000"/>
              <a:gd name="T117" fmla="*/ 48 h 896"/>
              <a:gd name="T118" fmla="*/ 47 w 2000"/>
              <a:gd name="T119" fmla="*/ 48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0" h="896">
                <a:moveTo>
                  <a:pt x="1851" y="86"/>
                </a:moveTo>
                <a:lnTo>
                  <a:pt x="1823" y="86"/>
                </a:lnTo>
                <a:lnTo>
                  <a:pt x="1823" y="114"/>
                </a:lnTo>
                <a:lnTo>
                  <a:pt x="1851" y="114"/>
                </a:lnTo>
                <a:lnTo>
                  <a:pt x="1851" y="86"/>
                </a:lnTo>
                <a:lnTo>
                  <a:pt x="1851" y="86"/>
                </a:lnTo>
                <a:close/>
                <a:moveTo>
                  <a:pt x="1794" y="86"/>
                </a:moveTo>
                <a:lnTo>
                  <a:pt x="1766" y="86"/>
                </a:lnTo>
                <a:lnTo>
                  <a:pt x="1766" y="114"/>
                </a:lnTo>
                <a:lnTo>
                  <a:pt x="1794" y="114"/>
                </a:lnTo>
                <a:lnTo>
                  <a:pt x="1794" y="86"/>
                </a:lnTo>
                <a:lnTo>
                  <a:pt x="1794" y="86"/>
                </a:lnTo>
                <a:close/>
                <a:moveTo>
                  <a:pt x="1737" y="86"/>
                </a:moveTo>
                <a:lnTo>
                  <a:pt x="1709" y="86"/>
                </a:lnTo>
                <a:lnTo>
                  <a:pt x="1709" y="114"/>
                </a:lnTo>
                <a:lnTo>
                  <a:pt x="1737" y="114"/>
                </a:lnTo>
                <a:lnTo>
                  <a:pt x="1737" y="86"/>
                </a:lnTo>
                <a:lnTo>
                  <a:pt x="1737" y="86"/>
                </a:lnTo>
                <a:close/>
                <a:moveTo>
                  <a:pt x="1680" y="86"/>
                </a:moveTo>
                <a:lnTo>
                  <a:pt x="1652" y="86"/>
                </a:lnTo>
                <a:lnTo>
                  <a:pt x="1652" y="114"/>
                </a:lnTo>
                <a:lnTo>
                  <a:pt x="1680" y="114"/>
                </a:lnTo>
                <a:lnTo>
                  <a:pt x="1680" y="86"/>
                </a:lnTo>
                <a:lnTo>
                  <a:pt x="1680" y="86"/>
                </a:lnTo>
                <a:close/>
                <a:moveTo>
                  <a:pt x="1624" y="86"/>
                </a:moveTo>
                <a:lnTo>
                  <a:pt x="1595" y="86"/>
                </a:lnTo>
                <a:lnTo>
                  <a:pt x="1595" y="114"/>
                </a:lnTo>
                <a:lnTo>
                  <a:pt x="1624" y="114"/>
                </a:lnTo>
                <a:lnTo>
                  <a:pt x="1624" y="86"/>
                </a:lnTo>
                <a:lnTo>
                  <a:pt x="1624" y="86"/>
                </a:lnTo>
                <a:close/>
                <a:moveTo>
                  <a:pt x="1567" y="86"/>
                </a:moveTo>
                <a:lnTo>
                  <a:pt x="1538" y="86"/>
                </a:lnTo>
                <a:lnTo>
                  <a:pt x="1538" y="114"/>
                </a:lnTo>
                <a:lnTo>
                  <a:pt x="1567" y="114"/>
                </a:lnTo>
                <a:lnTo>
                  <a:pt x="1567" y="86"/>
                </a:lnTo>
                <a:lnTo>
                  <a:pt x="1567" y="86"/>
                </a:lnTo>
                <a:close/>
                <a:moveTo>
                  <a:pt x="1510" y="86"/>
                </a:moveTo>
                <a:lnTo>
                  <a:pt x="1481" y="86"/>
                </a:lnTo>
                <a:lnTo>
                  <a:pt x="1481" y="114"/>
                </a:lnTo>
                <a:lnTo>
                  <a:pt x="1510" y="114"/>
                </a:lnTo>
                <a:lnTo>
                  <a:pt x="1510" y="86"/>
                </a:lnTo>
                <a:lnTo>
                  <a:pt x="1510" y="86"/>
                </a:lnTo>
                <a:close/>
                <a:moveTo>
                  <a:pt x="1453" y="86"/>
                </a:moveTo>
                <a:lnTo>
                  <a:pt x="1424" y="86"/>
                </a:lnTo>
                <a:lnTo>
                  <a:pt x="1424" y="114"/>
                </a:lnTo>
                <a:lnTo>
                  <a:pt x="1453" y="114"/>
                </a:lnTo>
                <a:lnTo>
                  <a:pt x="1453" y="86"/>
                </a:lnTo>
                <a:lnTo>
                  <a:pt x="1453" y="86"/>
                </a:lnTo>
                <a:close/>
                <a:moveTo>
                  <a:pt x="1396" y="86"/>
                </a:moveTo>
                <a:lnTo>
                  <a:pt x="1368" y="86"/>
                </a:lnTo>
                <a:lnTo>
                  <a:pt x="1368" y="114"/>
                </a:lnTo>
                <a:lnTo>
                  <a:pt x="1396" y="114"/>
                </a:lnTo>
                <a:lnTo>
                  <a:pt x="1396" y="86"/>
                </a:lnTo>
                <a:lnTo>
                  <a:pt x="1396" y="86"/>
                </a:lnTo>
                <a:close/>
                <a:moveTo>
                  <a:pt x="1339" y="86"/>
                </a:moveTo>
                <a:lnTo>
                  <a:pt x="1311" y="86"/>
                </a:lnTo>
                <a:lnTo>
                  <a:pt x="1311" y="114"/>
                </a:lnTo>
                <a:lnTo>
                  <a:pt x="1339" y="114"/>
                </a:lnTo>
                <a:lnTo>
                  <a:pt x="1339" y="86"/>
                </a:lnTo>
                <a:lnTo>
                  <a:pt x="1339" y="86"/>
                </a:lnTo>
                <a:close/>
                <a:moveTo>
                  <a:pt x="1282" y="86"/>
                </a:moveTo>
                <a:lnTo>
                  <a:pt x="1254" y="86"/>
                </a:lnTo>
                <a:lnTo>
                  <a:pt x="1254" y="114"/>
                </a:lnTo>
                <a:lnTo>
                  <a:pt x="1282" y="114"/>
                </a:lnTo>
                <a:lnTo>
                  <a:pt x="1282" y="86"/>
                </a:lnTo>
                <a:lnTo>
                  <a:pt x="1282" y="86"/>
                </a:lnTo>
                <a:close/>
                <a:moveTo>
                  <a:pt x="1225" y="86"/>
                </a:moveTo>
                <a:lnTo>
                  <a:pt x="1197" y="86"/>
                </a:lnTo>
                <a:lnTo>
                  <a:pt x="1197" y="114"/>
                </a:lnTo>
                <a:lnTo>
                  <a:pt x="1225" y="114"/>
                </a:lnTo>
                <a:lnTo>
                  <a:pt x="1225" y="86"/>
                </a:lnTo>
                <a:lnTo>
                  <a:pt x="1225" y="86"/>
                </a:lnTo>
                <a:close/>
                <a:moveTo>
                  <a:pt x="1168" y="86"/>
                </a:moveTo>
                <a:lnTo>
                  <a:pt x="1140" y="86"/>
                </a:lnTo>
                <a:lnTo>
                  <a:pt x="1140" y="114"/>
                </a:lnTo>
                <a:lnTo>
                  <a:pt x="1168" y="114"/>
                </a:lnTo>
                <a:lnTo>
                  <a:pt x="1168" y="86"/>
                </a:lnTo>
                <a:lnTo>
                  <a:pt x="1168" y="86"/>
                </a:lnTo>
                <a:close/>
                <a:moveTo>
                  <a:pt x="1112" y="86"/>
                </a:moveTo>
                <a:lnTo>
                  <a:pt x="1083" y="86"/>
                </a:lnTo>
                <a:lnTo>
                  <a:pt x="1083" y="114"/>
                </a:lnTo>
                <a:lnTo>
                  <a:pt x="1112" y="114"/>
                </a:lnTo>
                <a:lnTo>
                  <a:pt x="1112" y="86"/>
                </a:lnTo>
                <a:lnTo>
                  <a:pt x="1112" y="86"/>
                </a:lnTo>
                <a:close/>
                <a:moveTo>
                  <a:pt x="1055" y="86"/>
                </a:moveTo>
                <a:lnTo>
                  <a:pt x="1026" y="86"/>
                </a:lnTo>
                <a:lnTo>
                  <a:pt x="1026" y="114"/>
                </a:lnTo>
                <a:lnTo>
                  <a:pt x="1055" y="114"/>
                </a:lnTo>
                <a:lnTo>
                  <a:pt x="1055" y="86"/>
                </a:lnTo>
                <a:lnTo>
                  <a:pt x="1055" y="86"/>
                </a:lnTo>
                <a:close/>
                <a:moveTo>
                  <a:pt x="998" y="86"/>
                </a:moveTo>
                <a:lnTo>
                  <a:pt x="969" y="86"/>
                </a:lnTo>
                <a:lnTo>
                  <a:pt x="969" y="114"/>
                </a:lnTo>
                <a:lnTo>
                  <a:pt x="998" y="114"/>
                </a:lnTo>
                <a:lnTo>
                  <a:pt x="998" y="86"/>
                </a:lnTo>
                <a:lnTo>
                  <a:pt x="998" y="86"/>
                </a:lnTo>
                <a:close/>
                <a:moveTo>
                  <a:pt x="941" y="86"/>
                </a:moveTo>
                <a:lnTo>
                  <a:pt x="912" y="86"/>
                </a:lnTo>
                <a:lnTo>
                  <a:pt x="912" y="114"/>
                </a:lnTo>
                <a:lnTo>
                  <a:pt x="941" y="114"/>
                </a:lnTo>
                <a:lnTo>
                  <a:pt x="941" y="86"/>
                </a:lnTo>
                <a:lnTo>
                  <a:pt x="941" y="86"/>
                </a:lnTo>
                <a:close/>
                <a:moveTo>
                  <a:pt x="884" y="86"/>
                </a:moveTo>
                <a:lnTo>
                  <a:pt x="856" y="86"/>
                </a:lnTo>
                <a:lnTo>
                  <a:pt x="856" y="114"/>
                </a:lnTo>
                <a:lnTo>
                  <a:pt x="884" y="114"/>
                </a:lnTo>
                <a:lnTo>
                  <a:pt x="884" y="86"/>
                </a:lnTo>
                <a:lnTo>
                  <a:pt x="884" y="86"/>
                </a:lnTo>
                <a:close/>
                <a:moveTo>
                  <a:pt x="827" y="86"/>
                </a:moveTo>
                <a:lnTo>
                  <a:pt x="799" y="86"/>
                </a:lnTo>
                <a:lnTo>
                  <a:pt x="799" y="114"/>
                </a:lnTo>
                <a:lnTo>
                  <a:pt x="827" y="114"/>
                </a:lnTo>
                <a:lnTo>
                  <a:pt x="827" y="86"/>
                </a:lnTo>
                <a:lnTo>
                  <a:pt x="827" y="86"/>
                </a:lnTo>
                <a:close/>
                <a:moveTo>
                  <a:pt x="770" y="86"/>
                </a:moveTo>
                <a:lnTo>
                  <a:pt x="742" y="86"/>
                </a:lnTo>
                <a:lnTo>
                  <a:pt x="742" y="114"/>
                </a:lnTo>
                <a:lnTo>
                  <a:pt x="770" y="114"/>
                </a:lnTo>
                <a:lnTo>
                  <a:pt x="770" y="86"/>
                </a:lnTo>
                <a:lnTo>
                  <a:pt x="770" y="86"/>
                </a:lnTo>
                <a:close/>
                <a:moveTo>
                  <a:pt x="713" y="86"/>
                </a:moveTo>
                <a:lnTo>
                  <a:pt x="685" y="86"/>
                </a:lnTo>
                <a:lnTo>
                  <a:pt x="685" y="114"/>
                </a:lnTo>
                <a:lnTo>
                  <a:pt x="713" y="114"/>
                </a:lnTo>
                <a:lnTo>
                  <a:pt x="713" y="86"/>
                </a:lnTo>
                <a:lnTo>
                  <a:pt x="713" y="86"/>
                </a:lnTo>
                <a:close/>
                <a:moveTo>
                  <a:pt x="657" y="86"/>
                </a:moveTo>
                <a:lnTo>
                  <a:pt x="628" y="86"/>
                </a:lnTo>
                <a:lnTo>
                  <a:pt x="628" y="114"/>
                </a:lnTo>
                <a:lnTo>
                  <a:pt x="657" y="114"/>
                </a:lnTo>
                <a:lnTo>
                  <a:pt x="657" y="86"/>
                </a:lnTo>
                <a:lnTo>
                  <a:pt x="657" y="86"/>
                </a:lnTo>
                <a:close/>
                <a:moveTo>
                  <a:pt x="600" y="86"/>
                </a:moveTo>
                <a:lnTo>
                  <a:pt x="571" y="86"/>
                </a:lnTo>
                <a:lnTo>
                  <a:pt x="571" y="114"/>
                </a:lnTo>
                <a:lnTo>
                  <a:pt x="600" y="114"/>
                </a:lnTo>
                <a:lnTo>
                  <a:pt x="600" y="86"/>
                </a:lnTo>
                <a:lnTo>
                  <a:pt x="600" y="86"/>
                </a:lnTo>
                <a:close/>
                <a:moveTo>
                  <a:pt x="543" y="86"/>
                </a:moveTo>
                <a:lnTo>
                  <a:pt x="514" y="86"/>
                </a:lnTo>
                <a:lnTo>
                  <a:pt x="514" y="114"/>
                </a:lnTo>
                <a:lnTo>
                  <a:pt x="543" y="114"/>
                </a:lnTo>
                <a:lnTo>
                  <a:pt x="543" y="86"/>
                </a:lnTo>
                <a:lnTo>
                  <a:pt x="543" y="86"/>
                </a:lnTo>
                <a:close/>
                <a:moveTo>
                  <a:pt x="486" y="86"/>
                </a:moveTo>
                <a:lnTo>
                  <a:pt x="457" y="86"/>
                </a:lnTo>
                <a:lnTo>
                  <a:pt x="457" y="114"/>
                </a:lnTo>
                <a:lnTo>
                  <a:pt x="486" y="114"/>
                </a:lnTo>
                <a:lnTo>
                  <a:pt x="486" y="86"/>
                </a:lnTo>
                <a:lnTo>
                  <a:pt x="486" y="86"/>
                </a:lnTo>
                <a:close/>
                <a:moveTo>
                  <a:pt x="429" y="86"/>
                </a:moveTo>
                <a:lnTo>
                  <a:pt x="401" y="86"/>
                </a:lnTo>
                <a:lnTo>
                  <a:pt x="401" y="114"/>
                </a:lnTo>
                <a:lnTo>
                  <a:pt x="429" y="114"/>
                </a:lnTo>
                <a:lnTo>
                  <a:pt x="429" y="86"/>
                </a:lnTo>
                <a:lnTo>
                  <a:pt x="429" y="86"/>
                </a:lnTo>
                <a:close/>
                <a:moveTo>
                  <a:pt x="372" y="86"/>
                </a:moveTo>
                <a:lnTo>
                  <a:pt x="344" y="86"/>
                </a:lnTo>
                <a:lnTo>
                  <a:pt x="344" y="114"/>
                </a:lnTo>
                <a:lnTo>
                  <a:pt x="372" y="114"/>
                </a:lnTo>
                <a:lnTo>
                  <a:pt x="372" y="86"/>
                </a:lnTo>
                <a:lnTo>
                  <a:pt x="372" y="86"/>
                </a:lnTo>
                <a:close/>
                <a:moveTo>
                  <a:pt x="315" y="86"/>
                </a:moveTo>
                <a:lnTo>
                  <a:pt x="287" y="86"/>
                </a:lnTo>
                <a:lnTo>
                  <a:pt x="287" y="114"/>
                </a:lnTo>
                <a:lnTo>
                  <a:pt x="315" y="114"/>
                </a:lnTo>
                <a:lnTo>
                  <a:pt x="315" y="86"/>
                </a:lnTo>
                <a:lnTo>
                  <a:pt x="315" y="86"/>
                </a:lnTo>
                <a:close/>
                <a:moveTo>
                  <a:pt x="258" y="86"/>
                </a:moveTo>
                <a:lnTo>
                  <a:pt x="230" y="86"/>
                </a:lnTo>
                <a:lnTo>
                  <a:pt x="230" y="114"/>
                </a:lnTo>
                <a:lnTo>
                  <a:pt x="258" y="114"/>
                </a:lnTo>
                <a:lnTo>
                  <a:pt x="258" y="86"/>
                </a:lnTo>
                <a:lnTo>
                  <a:pt x="258" y="86"/>
                </a:lnTo>
                <a:close/>
                <a:moveTo>
                  <a:pt x="201" y="86"/>
                </a:moveTo>
                <a:lnTo>
                  <a:pt x="173" y="86"/>
                </a:lnTo>
                <a:lnTo>
                  <a:pt x="173" y="114"/>
                </a:lnTo>
                <a:lnTo>
                  <a:pt x="201" y="114"/>
                </a:lnTo>
                <a:lnTo>
                  <a:pt x="201" y="86"/>
                </a:lnTo>
                <a:lnTo>
                  <a:pt x="201" y="86"/>
                </a:lnTo>
                <a:close/>
                <a:moveTo>
                  <a:pt x="145" y="86"/>
                </a:moveTo>
                <a:lnTo>
                  <a:pt x="116" y="86"/>
                </a:lnTo>
                <a:lnTo>
                  <a:pt x="116" y="88"/>
                </a:lnTo>
                <a:lnTo>
                  <a:pt x="90" y="88"/>
                </a:lnTo>
                <a:lnTo>
                  <a:pt x="90" y="117"/>
                </a:lnTo>
                <a:lnTo>
                  <a:pt x="118" y="117"/>
                </a:lnTo>
                <a:lnTo>
                  <a:pt x="118" y="114"/>
                </a:lnTo>
                <a:lnTo>
                  <a:pt x="145" y="114"/>
                </a:lnTo>
                <a:lnTo>
                  <a:pt x="145" y="86"/>
                </a:lnTo>
                <a:lnTo>
                  <a:pt x="145" y="86"/>
                </a:lnTo>
                <a:close/>
                <a:moveTo>
                  <a:pt x="118" y="145"/>
                </a:moveTo>
                <a:lnTo>
                  <a:pt x="90" y="145"/>
                </a:lnTo>
                <a:lnTo>
                  <a:pt x="90" y="174"/>
                </a:lnTo>
                <a:lnTo>
                  <a:pt x="118" y="174"/>
                </a:lnTo>
                <a:lnTo>
                  <a:pt x="118" y="145"/>
                </a:lnTo>
                <a:lnTo>
                  <a:pt x="118" y="145"/>
                </a:lnTo>
                <a:close/>
                <a:moveTo>
                  <a:pt x="118" y="203"/>
                </a:moveTo>
                <a:lnTo>
                  <a:pt x="90" y="203"/>
                </a:lnTo>
                <a:lnTo>
                  <a:pt x="90" y="231"/>
                </a:lnTo>
                <a:lnTo>
                  <a:pt x="118" y="231"/>
                </a:lnTo>
                <a:lnTo>
                  <a:pt x="118" y="203"/>
                </a:lnTo>
                <a:lnTo>
                  <a:pt x="118" y="203"/>
                </a:lnTo>
                <a:close/>
                <a:moveTo>
                  <a:pt x="118" y="260"/>
                </a:moveTo>
                <a:lnTo>
                  <a:pt x="90" y="260"/>
                </a:lnTo>
                <a:lnTo>
                  <a:pt x="90" y="288"/>
                </a:lnTo>
                <a:lnTo>
                  <a:pt x="118" y="288"/>
                </a:lnTo>
                <a:lnTo>
                  <a:pt x="118" y="260"/>
                </a:lnTo>
                <a:lnTo>
                  <a:pt x="118" y="260"/>
                </a:lnTo>
                <a:close/>
                <a:moveTo>
                  <a:pt x="118" y="317"/>
                </a:moveTo>
                <a:lnTo>
                  <a:pt x="90" y="317"/>
                </a:lnTo>
                <a:lnTo>
                  <a:pt x="90" y="345"/>
                </a:lnTo>
                <a:lnTo>
                  <a:pt x="118" y="345"/>
                </a:lnTo>
                <a:lnTo>
                  <a:pt x="118" y="317"/>
                </a:lnTo>
                <a:lnTo>
                  <a:pt x="118" y="317"/>
                </a:lnTo>
                <a:close/>
                <a:moveTo>
                  <a:pt x="118" y="374"/>
                </a:moveTo>
                <a:lnTo>
                  <a:pt x="90" y="374"/>
                </a:lnTo>
                <a:lnTo>
                  <a:pt x="90" y="403"/>
                </a:lnTo>
                <a:lnTo>
                  <a:pt x="118" y="403"/>
                </a:lnTo>
                <a:lnTo>
                  <a:pt x="118" y="374"/>
                </a:lnTo>
                <a:lnTo>
                  <a:pt x="118" y="374"/>
                </a:lnTo>
                <a:close/>
                <a:moveTo>
                  <a:pt x="118" y="431"/>
                </a:moveTo>
                <a:lnTo>
                  <a:pt x="90" y="431"/>
                </a:lnTo>
                <a:lnTo>
                  <a:pt x="90" y="460"/>
                </a:lnTo>
                <a:lnTo>
                  <a:pt x="118" y="460"/>
                </a:lnTo>
                <a:lnTo>
                  <a:pt x="118" y="431"/>
                </a:lnTo>
                <a:lnTo>
                  <a:pt x="118" y="431"/>
                </a:lnTo>
                <a:close/>
                <a:moveTo>
                  <a:pt x="118" y="488"/>
                </a:moveTo>
                <a:lnTo>
                  <a:pt x="90" y="488"/>
                </a:lnTo>
                <a:lnTo>
                  <a:pt x="90" y="517"/>
                </a:lnTo>
                <a:lnTo>
                  <a:pt x="118" y="517"/>
                </a:lnTo>
                <a:lnTo>
                  <a:pt x="118" y="488"/>
                </a:lnTo>
                <a:lnTo>
                  <a:pt x="118" y="488"/>
                </a:lnTo>
                <a:close/>
                <a:moveTo>
                  <a:pt x="118" y="545"/>
                </a:moveTo>
                <a:lnTo>
                  <a:pt x="90" y="545"/>
                </a:lnTo>
                <a:lnTo>
                  <a:pt x="90" y="574"/>
                </a:lnTo>
                <a:lnTo>
                  <a:pt x="118" y="574"/>
                </a:lnTo>
                <a:lnTo>
                  <a:pt x="118" y="545"/>
                </a:lnTo>
                <a:lnTo>
                  <a:pt x="118" y="545"/>
                </a:lnTo>
                <a:close/>
                <a:moveTo>
                  <a:pt x="118" y="603"/>
                </a:moveTo>
                <a:lnTo>
                  <a:pt x="90" y="603"/>
                </a:lnTo>
                <a:lnTo>
                  <a:pt x="90" y="631"/>
                </a:lnTo>
                <a:lnTo>
                  <a:pt x="118" y="631"/>
                </a:lnTo>
                <a:lnTo>
                  <a:pt x="118" y="603"/>
                </a:lnTo>
                <a:lnTo>
                  <a:pt x="118" y="603"/>
                </a:lnTo>
                <a:close/>
                <a:moveTo>
                  <a:pt x="118" y="660"/>
                </a:moveTo>
                <a:lnTo>
                  <a:pt x="90" y="660"/>
                </a:lnTo>
                <a:lnTo>
                  <a:pt x="90" y="688"/>
                </a:lnTo>
                <a:lnTo>
                  <a:pt x="118" y="688"/>
                </a:lnTo>
                <a:lnTo>
                  <a:pt x="118" y="660"/>
                </a:lnTo>
                <a:lnTo>
                  <a:pt x="118" y="660"/>
                </a:lnTo>
                <a:close/>
                <a:moveTo>
                  <a:pt x="118" y="717"/>
                </a:moveTo>
                <a:lnTo>
                  <a:pt x="90" y="717"/>
                </a:lnTo>
                <a:lnTo>
                  <a:pt x="90" y="745"/>
                </a:lnTo>
                <a:lnTo>
                  <a:pt x="118" y="745"/>
                </a:lnTo>
                <a:lnTo>
                  <a:pt x="118" y="717"/>
                </a:lnTo>
                <a:lnTo>
                  <a:pt x="118" y="717"/>
                </a:lnTo>
                <a:close/>
                <a:moveTo>
                  <a:pt x="118" y="774"/>
                </a:moveTo>
                <a:lnTo>
                  <a:pt x="90" y="774"/>
                </a:lnTo>
                <a:lnTo>
                  <a:pt x="90" y="803"/>
                </a:lnTo>
                <a:lnTo>
                  <a:pt x="114" y="803"/>
                </a:lnTo>
                <a:lnTo>
                  <a:pt x="114" y="810"/>
                </a:lnTo>
                <a:lnTo>
                  <a:pt x="142" y="810"/>
                </a:lnTo>
                <a:lnTo>
                  <a:pt x="142" y="781"/>
                </a:lnTo>
                <a:lnTo>
                  <a:pt x="118" y="781"/>
                </a:lnTo>
                <a:lnTo>
                  <a:pt x="118" y="774"/>
                </a:lnTo>
                <a:lnTo>
                  <a:pt x="118" y="774"/>
                </a:lnTo>
                <a:close/>
                <a:moveTo>
                  <a:pt x="199" y="781"/>
                </a:moveTo>
                <a:lnTo>
                  <a:pt x="171" y="781"/>
                </a:lnTo>
                <a:lnTo>
                  <a:pt x="171" y="810"/>
                </a:lnTo>
                <a:lnTo>
                  <a:pt x="199" y="810"/>
                </a:lnTo>
                <a:lnTo>
                  <a:pt x="199" y="781"/>
                </a:lnTo>
                <a:lnTo>
                  <a:pt x="199" y="781"/>
                </a:lnTo>
                <a:close/>
                <a:moveTo>
                  <a:pt x="256" y="781"/>
                </a:moveTo>
                <a:lnTo>
                  <a:pt x="228" y="781"/>
                </a:lnTo>
                <a:lnTo>
                  <a:pt x="228" y="810"/>
                </a:lnTo>
                <a:lnTo>
                  <a:pt x="256" y="810"/>
                </a:lnTo>
                <a:lnTo>
                  <a:pt x="256" y="781"/>
                </a:lnTo>
                <a:lnTo>
                  <a:pt x="256" y="781"/>
                </a:lnTo>
                <a:close/>
                <a:moveTo>
                  <a:pt x="313" y="781"/>
                </a:moveTo>
                <a:lnTo>
                  <a:pt x="284" y="781"/>
                </a:lnTo>
                <a:lnTo>
                  <a:pt x="284" y="810"/>
                </a:lnTo>
                <a:lnTo>
                  <a:pt x="313" y="810"/>
                </a:lnTo>
                <a:lnTo>
                  <a:pt x="313" y="781"/>
                </a:lnTo>
                <a:lnTo>
                  <a:pt x="313" y="781"/>
                </a:lnTo>
                <a:close/>
                <a:moveTo>
                  <a:pt x="370" y="781"/>
                </a:moveTo>
                <a:lnTo>
                  <a:pt x="341" y="781"/>
                </a:lnTo>
                <a:lnTo>
                  <a:pt x="341" y="810"/>
                </a:lnTo>
                <a:lnTo>
                  <a:pt x="370" y="810"/>
                </a:lnTo>
                <a:lnTo>
                  <a:pt x="370" y="781"/>
                </a:lnTo>
                <a:lnTo>
                  <a:pt x="370" y="781"/>
                </a:lnTo>
                <a:close/>
                <a:moveTo>
                  <a:pt x="427" y="781"/>
                </a:moveTo>
                <a:lnTo>
                  <a:pt x="398" y="781"/>
                </a:lnTo>
                <a:lnTo>
                  <a:pt x="398" y="810"/>
                </a:lnTo>
                <a:lnTo>
                  <a:pt x="427" y="810"/>
                </a:lnTo>
                <a:lnTo>
                  <a:pt x="427" y="781"/>
                </a:lnTo>
                <a:lnTo>
                  <a:pt x="427" y="781"/>
                </a:lnTo>
                <a:close/>
                <a:moveTo>
                  <a:pt x="483" y="781"/>
                </a:moveTo>
                <a:lnTo>
                  <a:pt x="455" y="781"/>
                </a:lnTo>
                <a:lnTo>
                  <a:pt x="455" y="810"/>
                </a:lnTo>
                <a:lnTo>
                  <a:pt x="483" y="810"/>
                </a:lnTo>
                <a:lnTo>
                  <a:pt x="483" y="781"/>
                </a:lnTo>
                <a:lnTo>
                  <a:pt x="483" y="781"/>
                </a:lnTo>
                <a:close/>
                <a:moveTo>
                  <a:pt x="540" y="781"/>
                </a:moveTo>
                <a:lnTo>
                  <a:pt x="512" y="781"/>
                </a:lnTo>
                <a:lnTo>
                  <a:pt x="512" y="810"/>
                </a:lnTo>
                <a:lnTo>
                  <a:pt x="540" y="810"/>
                </a:lnTo>
                <a:lnTo>
                  <a:pt x="540" y="781"/>
                </a:lnTo>
                <a:lnTo>
                  <a:pt x="540" y="781"/>
                </a:lnTo>
                <a:close/>
                <a:moveTo>
                  <a:pt x="597" y="781"/>
                </a:moveTo>
                <a:lnTo>
                  <a:pt x="569" y="781"/>
                </a:lnTo>
                <a:lnTo>
                  <a:pt x="569" y="810"/>
                </a:lnTo>
                <a:lnTo>
                  <a:pt x="597" y="810"/>
                </a:lnTo>
                <a:lnTo>
                  <a:pt x="597" y="781"/>
                </a:lnTo>
                <a:lnTo>
                  <a:pt x="597" y="781"/>
                </a:lnTo>
                <a:close/>
                <a:moveTo>
                  <a:pt x="654" y="781"/>
                </a:moveTo>
                <a:lnTo>
                  <a:pt x="626" y="781"/>
                </a:lnTo>
                <a:lnTo>
                  <a:pt x="626" y="810"/>
                </a:lnTo>
                <a:lnTo>
                  <a:pt x="654" y="810"/>
                </a:lnTo>
                <a:lnTo>
                  <a:pt x="654" y="781"/>
                </a:lnTo>
                <a:lnTo>
                  <a:pt x="654" y="781"/>
                </a:lnTo>
                <a:close/>
                <a:moveTo>
                  <a:pt x="711" y="781"/>
                </a:moveTo>
                <a:lnTo>
                  <a:pt x="683" y="781"/>
                </a:lnTo>
                <a:lnTo>
                  <a:pt x="683" y="810"/>
                </a:lnTo>
                <a:lnTo>
                  <a:pt x="711" y="810"/>
                </a:lnTo>
                <a:lnTo>
                  <a:pt x="711" y="781"/>
                </a:lnTo>
                <a:lnTo>
                  <a:pt x="711" y="781"/>
                </a:lnTo>
                <a:close/>
                <a:moveTo>
                  <a:pt x="768" y="781"/>
                </a:moveTo>
                <a:lnTo>
                  <a:pt x="739" y="781"/>
                </a:lnTo>
                <a:lnTo>
                  <a:pt x="739" y="810"/>
                </a:lnTo>
                <a:lnTo>
                  <a:pt x="768" y="810"/>
                </a:lnTo>
                <a:lnTo>
                  <a:pt x="768" y="781"/>
                </a:lnTo>
                <a:lnTo>
                  <a:pt x="768" y="781"/>
                </a:lnTo>
                <a:close/>
                <a:moveTo>
                  <a:pt x="825" y="781"/>
                </a:moveTo>
                <a:lnTo>
                  <a:pt x="796" y="781"/>
                </a:lnTo>
                <a:lnTo>
                  <a:pt x="796" y="810"/>
                </a:lnTo>
                <a:lnTo>
                  <a:pt x="825" y="810"/>
                </a:lnTo>
                <a:lnTo>
                  <a:pt x="825" y="781"/>
                </a:lnTo>
                <a:lnTo>
                  <a:pt x="825" y="781"/>
                </a:lnTo>
                <a:close/>
                <a:moveTo>
                  <a:pt x="882" y="781"/>
                </a:moveTo>
                <a:lnTo>
                  <a:pt x="853" y="781"/>
                </a:lnTo>
                <a:lnTo>
                  <a:pt x="853" y="810"/>
                </a:lnTo>
                <a:lnTo>
                  <a:pt x="882" y="810"/>
                </a:lnTo>
                <a:lnTo>
                  <a:pt x="882" y="781"/>
                </a:lnTo>
                <a:lnTo>
                  <a:pt x="882" y="781"/>
                </a:lnTo>
                <a:close/>
                <a:moveTo>
                  <a:pt x="939" y="781"/>
                </a:moveTo>
                <a:lnTo>
                  <a:pt x="910" y="781"/>
                </a:lnTo>
                <a:lnTo>
                  <a:pt x="910" y="810"/>
                </a:lnTo>
                <a:lnTo>
                  <a:pt x="939" y="810"/>
                </a:lnTo>
                <a:lnTo>
                  <a:pt x="939" y="781"/>
                </a:lnTo>
                <a:lnTo>
                  <a:pt x="939" y="781"/>
                </a:lnTo>
                <a:close/>
                <a:moveTo>
                  <a:pt x="995" y="781"/>
                </a:moveTo>
                <a:lnTo>
                  <a:pt x="967" y="781"/>
                </a:lnTo>
                <a:lnTo>
                  <a:pt x="967" y="810"/>
                </a:lnTo>
                <a:lnTo>
                  <a:pt x="995" y="810"/>
                </a:lnTo>
                <a:lnTo>
                  <a:pt x="995" y="781"/>
                </a:lnTo>
                <a:lnTo>
                  <a:pt x="995" y="781"/>
                </a:lnTo>
                <a:close/>
                <a:moveTo>
                  <a:pt x="1052" y="781"/>
                </a:moveTo>
                <a:lnTo>
                  <a:pt x="1024" y="781"/>
                </a:lnTo>
                <a:lnTo>
                  <a:pt x="1024" y="810"/>
                </a:lnTo>
                <a:lnTo>
                  <a:pt x="1052" y="810"/>
                </a:lnTo>
                <a:lnTo>
                  <a:pt x="1052" y="781"/>
                </a:lnTo>
                <a:lnTo>
                  <a:pt x="1052" y="781"/>
                </a:lnTo>
                <a:close/>
                <a:moveTo>
                  <a:pt x="1109" y="781"/>
                </a:moveTo>
                <a:lnTo>
                  <a:pt x="1081" y="781"/>
                </a:lnTo>
                <a:lnTo>
                  <a:pt x="1081" y="810"/>
                </a:lnTo>
                <a:lnTo>
                  <a:pt x="1109" y="810"/>
                </a:lnTo>
                <a:lnTo>
                  <a:pt x="1109" y="781"/>
                </a:lnTo>
                <a:lnTo>
                  <a:pt x="1109" y="781"/>
                </a:lnTo>
                <a:close/>
                <a:moveTo>
                  <a:pt x="1166" y="781"/>
                </a:moveTo>
                <a:lnTo>
                  <a:pt x="1138" y="781"/>
                </a:lnTo>
                <a:lnTo>
                  <a:pt x="1138" y="810"/>
                </a:lnTo>
                <a:lnTo>
                  <a:pt x="1166" y="810"/>
                </a:lnTo>
                <a:lnTo>
                  <a:pt x="1166" y="781"/>
                </a:lnTo>
                <a:lnTo>
                  <a:pt x="1166" y="781"/>
                </a:lnTo>
                <a:close/>
                <a:moveTo>
                  <a:pt x="1223" y="781"/>
                </a:moveTo>
                <a:lnTo>
                  <a:pt x="1195" y="781"/>
                </a:lnTo>
                <a:lnTo>
                  <a:pt x="1195" y="810"/>
                </a:lnTo>
                <a:lnTo>
                  <a:pt x="1223" y="810"/>
                </a:lnTo>
                <a:lnTo>
                  <a:pt x="1223" y="781"/>
                </a:lnTo>
                <a:lnTo>
                  <a:pt x="1223" y="781"/>
                </a:lnTo>
                <a:close/>
                <a:moveTo>
                  <a:pt x="1280" y="781"/>
                </a:moveTo>
                <a:lnTo>
                  <a:pt x="1251" y="781"/>
                </a:lnTo>
                <a:lnTo>
                  <a:pt x="1251" y="810"/>
                </a:lnTo>
                <a:lnTo>
                  <a:pt x="1280" y="810"/>
                </a:lnTo>
                <a:lnTo>
                  <a:pt x="1280" y="781"/>
                </a:lnTo>
                <a:lnTo>
                  <a:pt x="1280" y="781"/>
                </a:lnTo>
                <a:close/>
                <a:moveTo>
                  <a:pt x="1337" y="781"/>
                </a:moveTo>
                <a:lnTo>
                  <a:pt x="1308" y="781"/>
                </a:lnTo>
                <a:lnTo>
                  <a:pt x="1308" y="810"/>
                </a:lnTo>
                <a:lnTo>
                  <a:pt x="1337" y="810"/>
                </a:lnTo>
                <a:lnTo>
                  <a:pt x="1337" y="781"/>
                </a:lnTo>
                <a:lnTo>
                  <a:pt x="1337" y="781"/>
                </a:lnTo>
                <a:close/>
                <a:moveTo>
                  <a:pt x="1394" y="781"/>
                </a:moveTo>
                <a:lnTo>
                  <a:pt x="1365" y="781"/>
                </a:lnTo>
                <a:lnTo>
                  <a:pt x="1365" y="810"/>
                </a:lnTo>
                <a:lnTo>
                  <a:pt x="1394" y="810"/>
                </a:lnTo>
                <a:lnTo>
                  <a:pt x="1394" y="781"/>
                </a:lnTo>
                <a:lnTo>
                  <a:pt x="1394" y="781"/>
                </a:lnTo>
                <a:close/>
                <a:moveTo>
                  <a:pt x="1451" y="781"/>
                </a:moveTo>
                <a:lnTo>
                  <a:pt x="1422" y="781"/>
                </a:lnTo>
                <a:lnTo>
                  <a:pt x="1422" y="810"/>
                </a:lnTo>
                <a:lnTo>
                  <a:pt x="1451" y="810"/>
                </a:lnTo>
                <a:lnTo>
                  <a:pt x="1451" y="781"/>
                </a:lnTo>
                <a:lnTo>
                  <a:pt x="1451" y="781"/>
                </a:lnTo>
                <a:close/>
                <a:moveTo>
                  <a:pt x="1507" y="781"/>
                </a:moveTo>
                <a:lnTo>
                  <a:pt x="1479" y="781"/>
                </a:lnTo>
                <a:lnTo>
                  <a:pt x="1479" y="810"/>
                </a:lnTo>
                <a:lnTo>
                  <a:pt x="1507" y="810"/>
                </a:lnTo>
                <a:lnTo>
                  <a:pt x="1507" y="781"/>
                </a:lnTo>
                <a:lnTo>
                  <a:pt x="1507" y="781"/>
                </a:lnTo>
                <a:close/>
                <a:moveTo>
                  <a:pt x="1564" y="781"/>
                </a:moveTo>
                <a:lnTo>
                  <a:pt x="1536" y="781"/>
                </a:lnTo>
                <a:lnTo>
                  <a:pt x="1536" y="810"/>
                </a:lnTo>
                <a:lnTo>
                  <a:pt x="1564" y="810"/>
                </a:lnTo>
                <a:lnTo>
                  <a:pt x="1564" y="781"/>
                </a:lnTo>
                <a:lnTo>
                  <a:pt x="1564" y="781"/>
                </a:lnTo>
                <a:close/>
                <a:moveTo>
                  <a:pt x="1621" y="781"/>
                </a:moveTo>
                <a:lnTo>
                  <a:pt x="1593" y="781"/>
                </a:lnTo>
                <a:lnTo>
                  <a:pt x="1593" y="810"/>
                </a:lnTo>
                <a:lnTo>
                  <a:pt x="1621" y="810"/>
                </a:lnTo>
                <a:lnTo>
                  <a:pt x="1621" y="781"/>
                </a:lnTo>
                <a:lnTo>
                  <a:pt x="1621" y="781"/>
                </a:lnTo>
                <a:close/>
                <a:moveTo>
                  <a:pt x="1678" y="781"/>
                </a:moveTo>
                <a:lnTo>
                  <a:pt x="1650" y="781"/>
                </a:lnTo>
                <a:lnTo>
                  <a:pt x="1650" y="810"/>
                </a:lnTo>
                <a:lnTo>
                  <a:pt x="1678" y="810"/>
                </a:lnTo>
                <a:lnTo>
                  <a:pt x="1678" y="781"/>
                </a:lnTo>
                <a:lnTo>
                  <a:pt x="1678" y="781"/>
                </a:lnTo>
                <a:close/>
                <a:moveTo>
                  <a:pt x="1735" y="781"/>
                </a:moveTo>
                <a:lnTo>
                  <a:pt x="1707" y="781"/>
                </a:lnTo>
                <a:lnTo>
                  <a:pt x="1707" y="810"/>
                </a:lnTo>
                <a:lnTo>
                  <a:pt x="1735" y="810"/>
                </a:lnTo>
                <a:lnTo>
                  <a:pt x="1735" y="781"/>
                </a:lnTo>
                <a:lnTo>
                  <a:pt x="1735" y="781"/>
                </a:lnTo>
                <a:close/>
                <a:moveTo>
                  <a:pt x="1792" y="781"/>
                </a:moveTo>
                <a:lnTo>
                  <a:pt x="1763" y="781"/>
                </a:lnTo>
                <a:lnTo>
                  <a:pt x="1763" y="810"/>
                </a:lnTo>
                <a:lnTo>
                  <a:pt x="1792" y="810"/>
                </a:lnTo>
                <a:lnTo>
                  <a:pt x="1792" y="781"/>
                </a:lnTo>
                <a:lnTo>
                  <a:pt x="1792" y="781"/>
                </a:lnTo>
                <a:close/>
                <a:moveTo>
                  <a:pt x="1849" y="781"/>
                </a:moveTo>
                <a:lnTo>
                  <a:pt x="1820" y="781"/>
                </a:lnTo>
                <a:lnTo>
                  <a:pt x="1820" y="810"/>
                </a:lnTo>
                <a:lnTo>
                  <a:pt x="1849" y="810"/>
                </a:lnTo>
                <a:lnTo>
                  <a:pt x="1849" y="781"/>
                </a:lnTo>
                <a:lnTo>
                  <a:pt x="1849" y="781"/>
                </a:lnTo>
                <a:close/>
                <a:moveTo>
                  <a:pt x="1908" y="755"/>
                </a:moveTo>
                <a:lnTo>
                  <a:pt x="1880" y="755"/>
                </a:lnTo>
                <a:lnTo>
                  <a:pt x="1880" y="781"/>
                </a:lnTo>
                <a:lnTo>
                  <a:pt x="1877" y="781"/>
                </a:lnTo>
                <a:lnTo>
                  <a:pt x="1877" y="810"/>
                </a:lnTo>
                <a:lnTo>
                  <a:pt x="1906" y="810"/>
                </a:lnTo>
                <a:lnTo>
                  <a:pt x="1906" y="784"/>
                </a:lnTo>
                <a:lnTo>
                  <a:pt x="1908" y="784"/>
                </a:lnTo>
                <a:lnTo>
                  <a:pt x="1908" y="755"/>
                </a:lnTo>
                <a:lnTo>
                  <a:pt x="1908" y="755"/>
                </a:lnTo>
                <a:close/>
                <a:moveTo>
                  <a:pt x="1908" y="698"/>
                </a:moveTo>
                <a:lnTo>
                  <a:pt x="1880" y="698"/>
                </a:lnTo>
                <a:lnTo>
                  <a:pt x="1880" y="726"/>
                </a:lnTo>
                <a:lnTo>
                  <a:pt x="1908" y="726"/>
                </a:lnTo>
                <a:lnTo>
                  <a:pt x="1908" y="698"/>
                </a:lnTo>
                <a:lnTo>
                  <a:pt x="1908" y="698"/>
                </a:lnTo>
                <a:close/>
                <a:moveTo>
                  <a:pt x="1908" y="641"/>
                </a:moveTo>
                <a:lnTo>
                  <a:pt x="1880" y="641"/>
                </a:lnTo>
                <a:lnTo>
                  <a:pt x="1880" y="669"/>
                </a:lnTo>
                <a:lnTo>
                  <a:pt x="1908" y="669"/>
                </a:lnTo>
                <a:lnTo>
                  <a:pt x="1908" y="641"/>
                </a:lnTo>
                <a:lnTo>
                  <a:pt x="1908" y="641"/>
                </a:lnTo>
                <a:close/>
                <a:moveTo>
                  <a:pt x="1908" y="584"/>
                </a:moveTo>
                <a:lnTo>
                  <a:pt x="1880" y="584"/>
                </a:lnTo>
                <a:lnTo>
                  <a:pt x="1880" y="612"/>
                </a:lnTo>
                <a:lnTo>
                  <a:pt x="1908" y="612"/>
                </a:lnTo>
                <a:lnTo>
                  <a:pt x="1908" y="584"/>
                </a:lnTo>
                <a:lnTo>
                  <a:pt x="1908" y="584"/>
                </a:lnTo>
                <a:close/>
                <a:moveTo>
                  <a:pt x="1908" y="526"/>
                </a:moveTo>
                <a:lnTo>
                  <a:pt x="1880" y="526"/>
                </a:lnTo>
                <a:lnTo>
                  <a:pt x="1880" y="555"/>
                </a:lnTo>
                <a:lnTo>
                  <a:pt x="1908" y="555"/>
                </a:lnTo>
                <a:lnTo>
                  <a:pt x="1908" y="526"/>
                </a:lnTo>
                <a:lnTo>
                  <a:pt x="1908" y="526"/>
                </a:lnTo>
                <a:close/>
                <a:moveTo>
                  <a:pt x="1908" y="469"/>
                </a:moveTo>
                <a:lnTo>
                  <a:pt x="1880" y="469"/>
                </a:lnTo>
                <a:lnTo>
                  <a:pt x="1880" y="498"/>
                </a:lnTo>
                <a:lnTo>
                  <a:pt x="1908" y="498"/>
                </a:lnTo>
                <a:lnTo>
                  <a:pt x="1908" y="469"/>
                </a:lnTo>
                <a:lnTo>
                  <a:pt x="1908" y="469"/>
                </a:lnTo>
                <a:close/>
                <a:moveTo>
                  <a:pt x="1908" y="412"/>
                </a:moveTo>
                <a:lnTo>
                  <a:pt x="1880" y="412"/>
                </a:lnTo>
                <a:lnTo>
                  <a:pt x="1880" y="441"/>
                </a:lnTo>
                <a:lnTo>
                  <a:pt x="1908" y="441"/>
                </a:lnTo>
                <a:lnTo>
                  <a:pt x="1908" y="412"/>
                </a:lnTo>
                <a:lnTo>
                  <a:pt x="1908" y="412"/>
                </a:lnTo>
                <a:close/>
                <a:moveTo>
                  <a:pt x="1908" y="355"/>
                </a:moveTo>
                <a:lnTo>
                  <a:pt x="1880" y="355"/>
                </a:lnTo>
                <a:lnTo>
                  <a:pt x="1880" y="384"/>
                </a:lnTo>
                <a:lnTo>
                  <a:pt x="1908" y="384"/>
                </a:lnTo>
                <a:lnTo>
                  <a:pt x="1908" y="355"/>
                </a:lnTo>
                <a:lnTo>
                  <a:pt x="1908" y="355"/>
                </a:lnTo>
                <a:close/>
                <a:moveTo>
                  <a:pt x="1908" y="298"/>
                </a:moveTo>
                <a:lnTo>
                  <a:pt x="1880" y="298"/>
                </a:lnTo>
                <a:lnTo>
                  <a:pt x="1880" y="326"/>
                </a:lnTo>
                <a:lnTo>
                  <a:pt x="1908" y="326"/>
                </a:lnTo>
                <a:lnTo>
                  <a:pt x="1908" y="298"/>
                </a:lnTo>
                <a:lnTo>
                  <a:pt x="1908" y="298"/>
                </a:lnTo>
                <a:close/>
                <a:moveTo>
                  <a:pt x="1908" y="241"/>
                </a:moveTo>
                <a:lnTo>
                  <a:pt x="1880" y="241"/>
                </a:lnTo>
                <a:lnTo>
                  <a:pt x="1880" y="269"/>
                </a:lnTo>
                <a:lnTo>
                  <a:pt x="1908" y="269"/>
                </a:lnTo>
                <a:lnTo>
                  <a:pt x="1908" y="241"/>
                </a:lnTo>
                <a:lnTo>
                  <a:pt x="1908" y="241"/>
                </a:lnTo>
                <a:close/>
                <a:moveTo>
                  <a:pt x="1908" y="183"/>
                </a:moveTo>
                <a:lnTo>
                  <a:pt x="1880" y="183"/>
                </a:lnTo>
                <a:lnTo>
                  <a:pt x="1880" y="212"/>
                </a:lnTo>
                <a:lnTo>
                  <a:pt x="1908" y="212"/>
                </a:lnTo>
                <a:lnTo>
                  <a:pt x="1908" y="183"/>
                </a:lnTo>
                <a:lnTo>
                  <a:pt x="1908" y="183"/>
                </a:lnTo>
                <a:close/>
                <a:moveTo>
                  <a:pt x="1908" y="126"/>
                </a:moveTo>
                <a:lnTo>
                  <a:pt x="1880" y="126"/>
                </a:lnTo>
                <a:lnTo>
                  <a:pt x="1880" y="155"/>
                </a:lnTo>
                <a:lnTo>
                  <a:pt x="1908" y="155"/>
                </a:lnTo>
                <a:lnTo>
                  <a:pt x="1908" y="126"/>
                </a:lnTo>
                <a:lnTo>
                  <a:pt x="1908" y="126"/>
                </a:lnTo>
                <a:close/>
                <a:moveTo>
                  <a:pt x="1908" y="86"/>
                </a:moveTo>
                <a:lnTo>
                  <a:pt x="1880" y="86"/>
                </a:lnTo>
                <a:lnTo>
                  <a:pt x="1880" y="114"/>
                </a:lnTo>
                <a:lnTo>
                  <a:pt x="1908" y="114"/>
                </a:lnTo>
                <a:lnTo>
                  <a:pt x="1908" y="86"/>
                </a:lnTo>
                <a:lnTo>
                  <a:pt x="1908" y="86"/>
                </a:lnTo>
                <a:close/>
                <a:moveTo>
                  <a:pt x="2000" y="0"/>
                </a:moveTo>
                <a:lnTo>
                  <a:pt x="1842" y="0"/>
                </a:lnTo>
                <a:lnTo>
                  <a:pt x="1842" y="48"/>
                </a:lnTo>
                <a:lnTo>
                  <a:pt x="1953" y="48"/>
                </a:lnTo>
                <a:lnTo>
                  <a:pt x="1953" y="848"/>
                </a:lnTo>
                <a:lnTo>
                  <a:pt x="1842" y="848"/>
                </a:lnTo>
                <a:lnTo>
                  <a:pt x="1842" y="896"/>
                </a:lnTo>
                <a:lnTo>
                  <a:pt x="2000" y="896"/>
                </a:lnTo>
                <a:lnTo>
                  <a:pt x="2000" y="0"/>
                </a:lnTo>
                <a:close/>
                <a:moveTo>
                  <a:pt x="159" y="848"/>
                </a:moveTo>
                <a:lnTo>
                  <a:pt x="47" y="848"/>
                </a:lnTo>
                <a:lnTo>
                  <a:pt x="47" y="48"/>
                </a:lnTo>
                <a:lnTo>
                  <a:pt x="159" y="48"/>
                </a:lnTo>
                <a:lnTo>
                  <a:pt x="159" y="0"/>
                </a:lnTo>
                <a:lnTo>
                  <a:pt x="0" y="0"/>
                </a:lnTo>
                <a:lnTo>
                  <a:pt x="0" y="896"/>
                </a:lnTo>
                <a:lnTo>
                  <a:pt x="159" y="896"/>
                </a:lnTo>
                <a:lnTo>
                  <a:pt x="159" y="848"/>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23762">
                      <a:schemeClr val="accent2"/>
                    </a:gs>
                    <a:gs pos="48000">
                      <a:schemeClr val="accent2"/>
                    </a:gs>
                  </a:gsLst>
                  <a:lin ang="5400000" scaled="1"/>
                </a:gradFill>
                <a:latin typeface="+mj-lt"/>
              </a:rPr>
              <a:t>Sandbox</a:t>
            </a:r>
          </a:p>
        </p:txBody>
      </p:sp>
    </p:spTree>
    <p:extLst>
      <p:ext uri="{BB962C8B-B14F-4D97-AF65-F5344CB8AC3E}">
        <p14:creationId xmlns:p14="http://schemas.microsoft.com/office/powerpoint/2010/main" val="587203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rapezoid 81"/>
          <p:cNvSpPr/>
          <p:nvPr/>
        </p:nvSpPr>
        <p:spPr bwMode="auto">
          <a:xfrm rot="16200000">
            <a:off x="762273" y="3653106"/>
            <a:ext cx="4482125" cy="448211"/>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lnSpc>
                <a:spcPct val="90000"/>
              </a:lnSpc>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2" name="Rectangle 71"/>
          <p:cNvSpPr/>
          <p:nvPr/>
        </p:nvSpPr>
        <p:spPr bwMode="auto">
          <a:xfrm>
            <a:off x="3227441" y="1636151"/>
            <a:ext cx="5737119" cy="4482124"/>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endParaRPr lang="en-US" sz="1765" b="1" dirty="0">
              <a:gradFill>
                <a:gsLst>
                  <a:gs pos="67327">
                    <a:schemeClr val="tx1"/>
                  </a:gs>
                  <a:gs pos="44000">
                    <a:schemeClr val="tx1"/>
                  </a:gs>
                </a:gsLst>
                <a:lin ang="5400000" scaled="1"/>
              </a:gradFill>
              <a:latin typeface="+mj-lt"/>
            </a:endParaRPr>
          </a:p>
        </p:txBody>
      </p:sp>
      <p:sp>
        <p:nvSpPr>
          <p:cNvPr id="85" name="Rectangle 84"/>
          <p:cNvSpPr/>
          <p:nvPr/>
        </p:nvSpPr>
        <p:spPr bwMode="auto">
          <a:xfrm>
            <a:off x="269240"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Local Repository</a:t>
            </a:r>
          </a:p>
        </p:txBody>
      </p:sp>
      <p:sp>
        <p:nvSpPr>
          <p:cNvPr id="2" name="Title 1"/>
          <p:cNvSpPr>
            <a:spLocks noGrp="1"/>
          </p:cNvSpPr>
          <p:nvPr>
            <p:ph type="title"/>
          </p:nvPr>
        </p:nvSpPr>
        <p:spPr>
          <a:xfrm>
            <a:off x="269240" y="289958"/>
            <a:ext cx="11655078" cy="899537"/>
          </a:xfrm>
        </p:spPr>
        <p:txBody>
          <a:bodyPr>
            <a:normAutofit fontScale="90000"/>
          </a:bodyPr>
          <a:lstStyle/>
          <a:p>
            <a:r>
              <a:rPr lang="en-US" dirty="0"/>
              <a:t>Image creation</a:t>
            </a:r>
          </a:p>
        </p:txBody>
      </p:sp>
      <p:sp>
        <p:nvSpPr>
          <p:cNvPr id="4" name="Rectangle 3"/>
          <p:cNvSpPr/>
          <p:nvPr/>
        </p:nvSpPr>
        <p:spPr bwMode="auto">
          <a:xfrm>
            <a:off x="6361661" y="4974247"/>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C:\Windows\*</a:t>
            </a:r>
          </a:p>
        </p:txBody>
      </p:sp>
      <p:sp>
        <p:nvSpPr>
          <p:cNvPr id="77" name="Rectangle 76"/>
          <p:cNvSpPr/>
          <p:nvPr/>
        </p:nvSpPr>
        <p:spPr bwMode="auto">
          <a:xfrm>
            <a:off x="6361661" y="3603618"/>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C:\nodeJs</a:t>
            </a:r>
          </a:p>
        </p:txBody>
      </p:sp>
      <p:sp>
        <p:nvSpPr>
          <p:cNvPr id="78" name="Rectangle 77"/>
          <p:cNvSpPr/>
          <p:nvPr/>
        </p:nvSpPr>
        <p:spPr bwMode="auto">
          <a:xfrm>
            <a:off x="6361661" y="2232990"/>
            <a:ext cx="2330705" cy="56121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defTabSz="913854" fontAlgn="base">
              <a:lnSpc>
                <a:spcPct val="90000"/>
              </a:lnSpc>
              <a:spcBef>
                <a:spcPct val="0"/>
              </a:spcBef>
              <a:spcAft>
                <a:spcPct val="0"/>
              </a:spcAft>
            </a:pPr>
            <a:r>
              <a:rPr lang="en-US" sz="1961" b="1" dirty="0">
                <a:gradFill>
                  <a:gsLst>
                    <a:gs pos="16814">
                      <a:srgbClr val="FFFFFF"/>
                    </a:gs>
                    <a:gs pos="46000">
                      <a:srgbClr val="FFFFFF"/>
                    </a:gs>
                  </a:gsLst>
                  <a:lin ang="5400000" scaled="0"/>
                </a:gradFill>
                <a:latin typeface="+mj-lt"/>
              </a:rPr>
              <a:t>C:\myApp</a:t>
            </a:r>
          </a:p>
        </p:txBody>
      </p:sp>
      <p:sp>
        <p:nvSpPr>
          <p:cNvPr id="74" name="Rectangle 73"/>
          <p:cNvSpPr/>
          <p:nvPr/>
        </p:nvSpPr>
        <p:spPr bwMode="auto">
          <a:xfrm>
            <a:off x="9414329" y="2084364"/>
            <a:ext cx="2509989" cy="3585699"/>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59" tIns="143428" rIns="179259" bIns="143428" numCol="1" spcCol="0" rtlCol="0" fromWordArt="0" anchor="b" anchorCtr="0" forceAA="0" compatLnSpc="1">
            <a:prstTxWarp prst="textNoShape">
              <a:avLst/>
            </a:prstTxWarp>
            <a:noAutofit/>
          </a:bodyPr>
          <a:lstStyle/>
          <a:p>
            <a:pPr defTabSz="914192">
              <a:lnSpc>
                <a:spcPct val="90000"/>
              </a:lnSpc>
              <a:spcAft>
                <a:spcPts val="588"/>
              </a:spcAft>
            </a:pPr>
            <a:r>
              <a:rPr lang="en-US" sz="1765" b="1" dirty="0">
                <a:gradFill>
                  <a:gsLst>
                    <a:gs pos="67327">
                      <a:schemeClr val="tx1"/>
                    </a:gs>
                    <a:gs pos="44000">
                      <a:schemeClr val="tx1"/>
                    </a:gs>
                  </a:gsLst>
                  <a:lin ang="5400000" scaled="1"/>
                </a:gradFill>
                <a:latin typeface="+mj-lt"/>
              </a:rPr>
              <a:t>Container View</a:t>
            </a:r>
          </a:p>
        </p:txBody>
      </p:sp>
      <p:sp>
        <p:nvSpPr>
          <p:cNvPr id="63" name="Freeform 9"/>
          <p:cNvSpPr>
            <a:spLocks noChangeAspect="1" noEditPoints="1"/>
          </p:cNvSpPr>
          <p:nvPr/>
        </p:nvSpPr>
        <p:spPr bwMode="auto">
          <a:xfrm>
            <a:off x="9683256" y="2340286"/>
            <a:ext cx="1972135" cy="87849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67" name="Freeform 13"/>
          <p:cNvSpPr>
            <a:spLocks noChangeAspect="1" noEditPoints="1"/>
          </p:cNvSpPr>
          <p:nvPr/>
        </p:nvSpPr>
        <p:spPr bwMode="auto">
          <a:xfrm>
            <a:off x="538167" y="3291027"/>
            <a:ext cx="1972135" cy="88208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568" b="1" dirty="0">
                <a:gradFill>
                  <a:gsLst>
                    <a:gs pos="77228">
                      <a:schemeClr val="bg1"/>
                    </a:gs>
                    <a:gs pos="67327">
                      <a:schemeClr val="bg1"/>
                    </a:gs>
                  </a:gsLst>
                  <a:lin ang="5400000" scaled="1"/>
                </a:gradFill>
                <a:latin typeface="+mj-lt"/>
              </a:rPr>
              <a:t>Application </a:t>
            </a:r>
            <a:br>
              <a:rPr lang="en-US" sz="1568" b="1" dirty="0">
                <a:gradFill>
                  <a:gsLst>
                    <a:gs pos="77228">
                      <a:schemeClr val="bg1"/>
                    </a:gs>
                    <a:gs pos="67327">
                      <a:schemeClr val="bg1"/>
                    </a:gs>
                  </a:gsLst>
                  <a:lin ang="5400000" scaled="1"/>
                </a:gradFill>
                <a:latin typeface="+mj-lt"/>
              </a:rPr>
            </a:br>
            <a:r>
              <a:rPr lang="en-US" sz="1568" b="1" dirty="0">
                <a:gradFill>
                  <a:gsLst>
                    <a:gs pos="77228">
                      <a:schemeClr val="bg1"/>
                    </a:gs>
                    <a:gs pos="67327">
                      <a:schemeClr val="bg1"/>
                    </a:gs>
                  </a:gsLst>
                  <a:lin ang="5400000" scaled="1"/>
                </a:gradFill>
                <a:latin typeface="+mj-lt"/>
              </a:rPr>
              <a:t>Framework</a:t>
            </a:r>
          </a:p>
        </p:txBody>
      </p:sp>
      <p:grpSp>
        <p:nvGrpSpPr>
          <p:cNvPr id="5" name="Group 4"/>
          <p:cNvGrpSpPr/>
          <p:nvPr/>
        </p:nvGrpSpPr>
        <p:grpSpPr>
          <a:xfrm>
            <a:off x="538167" y="2351460"/>
            <a:ext cx="1972135" cy="882089"/>
            <a:chOff x="548958" y="2398114"/>
            <a:chExt cx="2011680" cy="899777"/>
          </a:xfrm>
        </p:grpSpPr>
        <p:sp>
          <p:nvSpPr>
            <p:cNvPr id="76" name="Freeform 13"/>
            <p:cNvSpPr>
              <a:spLocks noChangeAspect="1" noEditPoints="1"/>
            </p:cNvSpPr>
            <p:nvPr/>
          </p:nvSpPr>
          <p:spPr bwMode="auto">
            <a:xfrm>
              <a:off x="548958" y="239811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dirty="0"/>
            </a:p>
          </p:txBody>
        </p:sp>
        <p:grpSp>
          <p:nvGrpSpPr>
            <p:cNvPr id="3" name="Group 2"/>
            <p:cNvGrpSpPr/>
            <p:nvPr/>
          </p:nvGrpSpPr>
          <p:grpSpPr>
            <a:xfrm>
              <a:off x="1293831" y="2571334"/>
              <a:ext cx="521935" cy="553337"/>
              <a:chOff x="1293831" y="2571334"/>
              <a:chExt cx="521935" cy="553337"/>
            </a:xfrm>
          </p:grpSpPr>
          <p:sp>
            <p:nvSpPr>
              <p:cNvPr id="121"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nvGrpSpPr>
              <p:cNvPr id="122" name="Group 121"/>
              <p:cNvGrpSpPr>
                <a:grpSpLocks noChangeAspect="1"/>
              </p:cNvGrpSpPr>
              <p:nvPr/>
            </p:nvGrpSpPr>
            <p:grpSpPr>
              <a:xfrm>
                <a:off x="1482264" y="2640039"/>
                <a:ext cx="145068" cy="104224"/>
                <a:chOff x="3418752" y="1930601"/>
                <a:chExt cx="378369" cy="287480"/>
              </a:xfrm>
              <a:solidFill>
                <a:schemeClr val="tx1"/>
              </a:solidFill>
            </p:grpSpPr>
            <p:sp>
              <p:nvSpPr>
                <p:cNvPr id="130"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31"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3" name="Group 122"/>
              <p:cNvGrpSpPr>
                <a:grpSpLocks noChangeAspect="1"/>
              </p:cNvGrpSpPr>
              <p:nvPr/>
            </p:nvGrpSpPr>
            <p:grpSpPr>
              <a:xfrm>
                <a:off x="1335755" y="2883043"/>
                <a:ext cx="145068" cy="104224"/>
                <a:chOff x="3418752" y="1930601"/>
                <a:chExt cx="378369" cy="287480"/>
              </a:xfrm>
              <a:solidFill>
                <a:schemeClr val="tx1"/>
              </a:solidFill>
            </p:grpSpPr>
            <p:sp>
              <p:nvSpPr>
                <p:cNvPr id="128"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29"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25" name="Group 124"/>
              <p:cNvGrpSpPr>
                <a:grpSpLocks noChangeAspect="1"/>
              </p:cNvGrpSpPr>
              <p:nvPr/>
            </p:nvGrpSpPr>
            <p:grpSpPr>
              <a:xfrm>
                <a:off x="1628774" y="2883043"/>
                <a:ext cx="145068" cy="104224"/>
                <a:chOff x="3418752" y="1930601"/>
                <a:chExt cx="378369" cy="287480"/>
              </a:xfrm>
              <a:solidFill>
                <a:schemeClr val="tx1"/>
              </a:solidFill>
            </p:grpSpPr>
            <p:sp>
              <p:nvSpPr>
                <p:cNvPr id="126"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27"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grpSp>
      <p:grpSp>
        <p:nvGrpSpPr>
          <p:cNvPr id="10" name="Group 9"/>
          <p:cNvGrpSpPr/>
          <p:nvPr/>
        </p:nvGrpSpPr>
        <p:grpSpPr>
          <a:xfrm>
            <a:off x="538167" y="4230596"/>
            <a:ext cx="1972135" cy="882089"/>
            <a:chOff x="639367" y="4244161"/>
            <a:chExt cx="1607290" cy="718903"/>
          </a:xfrm>
        </p:grpSpPr>
        <p:sp>
          <p:nvSpPr>
            <p:cNvPr id="69"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a:lnSpc>
                  <a:spcPct val="90000"/>
                </a:lnSpc>
              </a:pPr>
              <a:endParaRPr lang="en-US" sz="1765"/>
            </a:p>
          </p:txBody>
        </p:sp>
        <p:sp>
          <p:nvSpPr>
            <p:cNvPr id="15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nSpc>
                  <a:spcPct val="90000"/>
                </a:lnSpc>
              </a:pPr>
              <a:endParaRPr lang="en-US" sz="1765"/>
            </a:p>
          </p:txBody>
        </p:sp>
      </p:grpSp>
      <p:grpSp>
        <p:nvGrpSpPr>
          <p:cNvPr id="19" name="Group 18"/>
          <p:cNvGrpSpPr/>
          <p:nvPr/>
        </p:nvGrpSpPr>
        <p:grpSpPr>
          <a:xfrm>
            <a:off x="3504972" y="1912172"/>
            <a:ext cx="2689274" cy="3944106"/>
            <a:chOff x="3292158" y="1950018"/>
            <a:chExt cx="2743200" cy="4023194"/>
          </a:xfrm>
        </p:grpSpPr>
        <p:sp>
          <p:nvSpPr>
            <p:cNvPr id="152" name="Freeform 13"/>
            <p:cNvSpPr>
              <a:spLocks noChangeAspect="1" noEditPoints="1"/>
            </p:cNvSpPr>
            <p:nvPr/>
          </p:nvSpPr>
          <p:spPr bwMode="auto">
            <a:xfrm>
              <a:off x="3292158" y="3348130"/>
              <a:ext cx="2743200" cy="122696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Framework</a:t>
              </a:r>
            </a:p>
          </p:txBody>
        </p:sp>
        <p:sp>
          <p:nvSpPr>
            <p:cNvPr id="154" name="Freeform 13"/>
            <p:cNvSpPr>
              <a:spLocks noChangeAspect="1" noEditPoints="1"/>
            </p:cNvSpPr>
            <p:nvPr/>
          </p:nvSpPr>
          <p:spPr bwMode="auto">
            <a:xfrm>
              <a:off x="3292158" y="1950018"/>
              <a:ext cx="2743200" cy="122696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Application </a:t>
              </a:r>
              <a:br>
                <a:rPr lang="en-US" sz="1961" b="1" dirty="0">
                  <a:gradFill>
                    <a:gsLst>
                      <a:gs pos="77228">
                        <a:schemeClr val="bg1"/>
                      </a:gs>
                      <a:gs pos="67327">
                        <a:schemeClr val="bg1"/>
                      </a:gs>
                    </a:gsLst>
                    <a:lin ang="5400000" scaled="1"/>
                  </a:gradFill>
                  <a:latin typeface="+mj-lt"/>
                </a:rPr>
              </a:br>
              <a:r>
                <a:rPr lang="en-US" sz="1961" b="1" dirty="0">
                  <a:gradFill>
                    <a:gsLst>
                      <a:gs pos="77228">
                        <a:schemeClr val="bg1"/>
                      </a:gs>
                      <a:gs pos="67327">
                        <a:schemeClr val="bg1"/>
                      </a:gs>
                    </a:gsLst>
                    <a:lin ang="5400000" scaled="1"/>
                  </a:gradFill>
                  <a:latin typeface="+mj-lt"/>
                </a:rPr>
                <a:t>Image</a:t>
              </a:r>
            </a:p>
          </p:txBody>
        </p:sp>
        <p:grpSp>
          <p:nvGrpSpPr>
            <p:cNvPr id="18" name="Group 17"/>
            <p:cNvGrpSpPr>
              <a:grpSpLocks noChangeAspect="1"/>
            </p:cNvGrpSpPr>
            <p:nvPr/>
          </p:nvGrpSpPr>
          <p:grpSpPr>
            <a:xfrm>
              <a:off x="3292158" y="4746243"/>
              <a:ext cx="2743200" cy="1226969"/>
              <a:chOff x="3292158" y="4476731"/>
              <a:chExt cx="2651760" cy="1186070"/>
            </a:xfrm>
          </p:grpSpPr>
          <p:sp>
            <p:nvSpPr>
              <p:cNvPr id="167"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89642" tIns="44821" rIns="89642" bIns="44821" numCol="1" anchor="ctr" anchorCtr="0" compatLnSpc="1">
                <a:prstTxWarp prst="textNoShape">
                  <a:avLst/>
                </a:prstTxWarp>
              </a:bodyPr>
              <a:lstStyle/>
              <a:p>
                <a:pPr algn="ctr">
                  <a:lnSpc>
                    <a:spcPct val="90000"/>
                  </a:lnSpc>
                </a:pPr>
                <a:r>
                  <a:rPr lang="en-US" sz="1961" b="1" dirty="0">
                    <a:gradFill>
                      <a:gsLst>
                        <a:gs pos="77228">
                          <a:schemeClr val="bg1"/>
                        </a:gs>
                        <a:gs pos="67327">
                          <a:schemeClr val="bg1"/>
                        </a:gs>
                      </a:gsLst>
                      <a:lin ang="5400000" scaled="1"/>
                    </a:gradFill>
                    <a:latin typeface="+mj-lt"/>
                  </a:rPr>
                  <a:t>Container OS Image</a:t>
                </a:r>
                <a:br>
                  <a:rPr lang="en-US" sz="1961" b="1" dirty="0">
                    <a:gradFill>
                      <a:gsLst>
                        <a:gs pos="77228">
                          <a:schemeClr val="bg1"/>
                        </a:gs>
                        <a:gs pos="67327">
                          <a:schemeClr val="bg1"/>
                        </a:gs>
                      </a:gsLst>
                      <a:lin ang="5400000" scaled="1"/>
                    </a:gradFill>
                    <a:latin typeface="+mj-lt"/>
                  </a:rPr>
                </a:br>
                <a:endParaRPr lang="en-US" sz="1961" b="1" dirty="0">
                  <a:gradFill>
                    <a:gsLst>
                      <a:gs pos="77228">
                        <a:schemeClr val="bg1"/>
                      </a:gs>
                      <a:gs pos="67327">
                        <a:schemeClr val="bg1"/>
                      </a:gs>
                    </a:gsLst>
                    <a:lin ang="5400000" scaled="1"/>
                  </a:gradFill>
                  <a:latin typeface="+mj-lt"/>
                </a:endParaRPr>
              </a:p>
            </p:txBody>
          </p:sp>
          <p:sp>
            <p:nvSpPr>
              <p:cNvPr id="168"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grpSp>
      <p:cxnSp>
        <p:nvCxnSpPr>
          <p:cNvPr id="172" name="Straight Arrow Connector 48"/>
          <p:cNvCxnSpPr/>
          <p:nvPr/>
        </p:nvCxnSpPr>
        <p:spPr>
          <a:xfrm flipV="1">
            <a:off x="2510302" y="2521275"/>
            <a:ext cx="994670" cy="305581"/>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283901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right)">
                                      <p:cBhvr>
                                        <p:cTn id="7" dur="300"/>
                                        <p:tgtEl>
                                          <p:spTgt spid="172"/>
                                        </p:tgtEl>
                                      </p:cBhvr>
                                    </p:animEffect>
                                  </p:childTnLst>
                                </p:cTn>
                              </p:par>
                              <p:par>
                                <p:cTn id="8" presetID="10" presetClass="entr" presetSubtype="0" fill="hold"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story so far…</a:t>
            </a:r>
            <a:endParaRPr lang="en-US" dirty="0"/>
          </a:p>
        </p:txBody>
      </p:sp>
      <p:grpSp>
        <p:nvGrpSpPr>
          <p:cNvPr id="16" name="Group 15"/>
          <p:cNvGrpSpPr/>
          <p:nvPr/>
        </p:nvGrpSpPr>
        <p:grpSpPr>
          <a:xfrm>
            <a:off x="349438" y="2173120"/>
            <a:ext cx="2762060" cy="4073692"/>
            <a:chOff x="349438" y="2173120"/>
            <a:chExt cx="2762060" cy="4073692"/>
          </a:xfrm>
        </p:grpSpPr>
        <p:sp>
          <p:nvSpPr>
            <p:cNvPr id="6" name="TextBox 5"/>
            <p:cNvSpPr txBox="1"/>
            <p:nvPr/>
          </p:nvSpPr>
          <p:spPr>
            <a:xfrm>
              <a:off x="349438" y="5468400"/>
              <a:ext cx="2762060" cy="778412"/>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765" dirty="0">
                  <a:gradFill>
                    <a:gsLst>
                      <a:gs pos="2917">
                        <a:schemeClr val="tx1"/>
                      </a:gs>
                      <a:gs pos="100000">
                        <a:schemeClr val="tx1"/>
                      </a:gs>
                    </a:gsLst>
                    <a:lin ang="5400000" scaled="0"/>
                  </a:gradFill>
                  <a:latin typeface="Segoe UI"/>
                </a:rPr>
                <a:t>Windows NT to</a:t>
              </a:r>
              <a:br>
                <a:rPr lang="en-US" sz="1765" dirty="0">
                  <a:gradFill>
                    <a:gsLst>
                      <a:gs pos="2917">
                        <a:schemeClr val="tx1"/>
                      </a:gs>
                      <a:gs pos="100000">
                        <a:schemeClr val="tx1"/>
                      </a:gs>
                    </a:gsLst>
                    <a:lin ang="5400000" scaled="0"/>
                  </a:gradFill>
                  <a:latin typeface="Segoe UI"/>
                </a:rPr>
              </a:br>
              <a:r>
                <a:rPr lang="en-US" sz="1765" dirty="0">
                  <a:gradFill>
                    <a:gsLst>
                      <a:gs pos="2917">
                        <a:schemeClr val="tx1"/>
                      </a:gs>
                      <a:gs pos="100000">
                        <a:schemeClr val="tx1"/>
                      </a:gs>
                    </a:gsLst>
                    <a:lin ang="5400000" scaled="0"/>
                  </a:gradFill>
                  <a:latin typeface="Segoe UI"/>
                </a:rPr>
                <a:t>Windows Server 2003</a:t>
              </a:r>
            </a:p>
          </p:txBody>
        </p:sp>
        <p:grpSp>
          <p:nvGrpSpPr>
            <p:cNvPr id="2" name="Group 1"/>
            <p:cNvGrpSpPr/>
            <p:nvPr/>
          </p:nvGrpSpPr>
          <p:grpSpPr>
            <a:xfrm>
              <a:off x="498417" y="2173120"/>
              <a:ext cx="1658386" cy="3235541"/>
              <a:chOff x="508411" y="2216199"/>
              <a:chExt cx="1691640" cy="3300420"/>
            </a:xfrm>
          </p:grpSpPr>
          <p:sp>
            <p:nvSpPr>
              <p:cNvPr id="5" name="Rectangle 4"/>
              <p:cNvSpPr/>
              <p:nvPr/>
            </p:nvSpPr>
            <p:spPr bwMode="auto">
              <a:xfrm>
                <a:off x="508411" y="3445516"/>
                <a:ext cx="1691640" cy="20711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Windows/</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Windows NT</a:t>
                </a:r>
              </a:p>
            </p:txBody>
          </p:sp>
          <p:sp>
            <p:nvSpPr>
              <p:cNvPr id="7" name="Rectangle 6"/>
              <p:cNvSpPr/>
              <p:nvPr/>
            </p:nvSpPr>
            <p:spPr bwMode="auto">
              <a:xfrm>
                <a:off x="508411" y="2216199"/>
                <a:ext cx="1691640" cy="11257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Roles and features</a:t>
                </a:r>
              </a:p>
            </p:txBody>
          </p:sp>
        </p:grpSp>
      </p:grpSp>
      <p:grpSp>
        <p:nvGrpSpPr>
          <p:cNvPr id="8" name="Group 7"/>
          <p:cNvGrpSpPr/>
          <p:nvPr/>
        </p:nvGrpSpPr>
        <p:grpSpPr>
          <a:xfrm>
            <a:off x="2294796" y="2186582"/>
            <a:ext cx="3970966" cy="4060230"/>
            <a:chOff x="2294796" y="2186582"/>
            <a:chExt cx="3970966" cy="4060230"/>
          </a:xfrm>
        </p:grpSpPr>
        <p:sp>
          <p:nvSpPr>
            <p:cNvPr id="12" name="TextBox 11"/>
            <p:cNvSpPr txBox="1"/>
            <p:nvPr/>
          </p:nvSpPr>
          <p:spPr>
            <a:xfrm>
              <a:off x="3166980" y="5468400"/>
              <a:ext cx="2961141" cy="778412"/>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765" dirty="0">
                  <a:gradFill>
                    <a:gsLst>
                      <a:gs pos="2917">
                        <a:schemeClr val="tx1"/>
                      </a:gs>
                      <a:gs pos="100000">
                        <a:schemeClr val="tx1"/>
                      </a:gs>
                    </a:gsLst>
                    <a:lin ang="5400000" scaled="0"/>
                  </a:gradFill>
                  <a:latin typeface="Segoe UI"/>
                </a:rPr>
                <a:t>Windows Server 2008 and</a:t>
              </a:r>
              <a:br>
                <a:rPr lang="en-US" sz="1765" dirty="0">
                  <a:gradFill>
                    <a:gsLst>
                      <a:gs pos="2917">
                        <a:schemeClr val="tx1"/>
                      </a:gs>
                      <a:gs pos="100000">
                        <a:schemeClr val="tx1"/>
                      </a:gs>
                    </a:gsLst>
                    <a:lin ang="5400000" scaled="0"/>
                  </a:gradFill>
                  <a:latin typeface="Segoe UI"/>
                </a:rPr>
              </a:br>
              <a:r>
                <a:rPr lang="en-US" sz="1765" dirty="0">
                  <a:gradFill>
                    <a:gsLst>
                      <a:gs pos="2917">
                        <a:schemeClr val="tx1"/>
                      </a:gs>
                      <a:gs pos="100000">
                        <a:schemeClr val="tx1"/>
                      </a:gs>
                    </a:gsLst>
                    <a:lin ang="5400000" scaled="0"/>
                  </a:gradFill>
                  <a:latin typeface="Segoe UI"/>
                </a:rPr>
                <a:t>Windows Server 2008 R2</a:t>
              </a:r>
            </a:p>
          </p:txBody>
        </p:sp>
        <p:grpSp>
          <p:nvGrpSpPr>
            <p:cNvPr id="3" name="Group 2"/>
            <p:cNvGrpSpPr/>
            <p:nvPr/>
          </p:nvGrpSpPr>
          <p:grpSpPr>
            <a:xfrm>
              <a:off x="2941177" y="2186582"/>
              <a:ext cx="3324585" cy="3222079"/>
              <a:chOff x="3076353" y="2229931"/>
              <a:chExt cx="3391250" cy="3286688"/>
            </a:xfrm>
          </p:grpSpPr>
          <p:sp>
            <p:nvSpPr>
              <p:cNvPr id="10" name="Rectangle 9"/>
              <p:cNvSpPr/>
              <p:nvPr/>
            </p:nvSpPr>
            <p:spPr bwMode="auto">
              <a:xfrm>
                <a:off x="4883201" y="2783138"/>
                <a:ext cx="1584402" cy="27334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Full server</a:t>
                </a:r>
              </a:p>
            </p:txBody>
          </p:sp>
          <p:sp>
            <p:nvSpPr>
              <p:cNvPr id="11" name="Rectangle 10"/>
              <p:cNvSpPr/>
              <p:nvPr/>
            </p:nvSpPr>
            <p:spPr bwMode="auto">
              <a:xfrm>
                <a:off x="3076353" y="4574359"/>
                <a:ext cx="1691640" cy="942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Server Core</a:t>
                </a:r>
              </a:p>
            </p:txBody>
          </p:sp>
          <p:sp>
            <p:nvSpPr>
              <p:cNvPr id="13" name="Rectangle 12"/>
              <p:cNvSpPr/>
              <p:nvPr/>
            </p:nvSpPr>
            <p:spPr bwMode="auto">
              <a:xfrm>
                <a:off x="3077135"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3693731"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431032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4883201" y="2231677"/>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5446802" y="2229931"/>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6010403" y="2229931"/>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p:cNvGrpSpPr/>
            <p:nvPr/>
          </p:nvGrpSpPr>
          <p:grpSpPr>
            <a:xfrm>
              <a:off x="2294796" y="4721658"/>
              <a:ext cx="466868" cy="463960"/>
              <a:chOff x="228600" y="1219200"/>
              <a:chExt cx="685800" cy="685800"/>
            </a:xfrm>
          </p:grpSpPr>
          <p:sp>
            <p:nvSpPr>
              <p:cNvPr id="35"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36" name="Oval 35"/>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 name="Group 19"/>
          <p:cNvGrpSpPr/>
          <p:nvPr/>
        </p:nvGrpSpPr>
        <p:grpSpPr>
          <a:xfrm>
            <a:off x="6419242" y="1686267"/>
            <a:ext cx="5509208" cy="4560545"/>
            <a:chOff x="6419242" y="1686267"/>
            <a:chExt cx="5509208" cy="4560545"/>
          </a:xfrm>
        </p:grpSpPr>
        <p:grpSp>
          <p:nvGrpSpPr>
            <p:cNvPr id="37" name="Group 36"/>
            <p:cNvGrpSpPr/>
            <p:nvPr/>
          </p:nvGrpSpPr>
          <p:grpSpPr>
            <a:xfrm>
              <a:off x="6419242" y="4721658"/>
              <a:ext cx="466868" cy="463960"/>
              <a:chOff x="228600" y="1219200"/>
              <a:chExt cx="685800" cy="685800"/>
            </a:xfrm>
          </p:grpSpPr>
          <p:sp>
            <p:nvSpPr>
              <p:cNvPr id="51"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52" name="Oval 51"/>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50" name="TextBox 49"/>
            <p:cNvSpPr txBox="1"/>
            <p:nvPr/>
          </p:nvSpPr>
          <p:spPr>
            <a:xfrm>
              <a:off x="8055950" y="5468400"/>
              <a:ext cx="2961141" cy="778412"/>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765" dirty="0">
                  <a:gradFill>
                    <a:gsLst>
                      <a:gs pos="2917">
                        <a:schemeClr val="tx1"/>
                      </a:gs>
                      <a:gs pos="100000">
                        <a:schemeClr val="tx1"/>
                      </a:gs>
                    </a:gsLst>
                    <a:lin ang="5400000" scaled="0"/>
                  </a:gradFill>
                  <a:latin typeface="Segoe UI"/>
                </a:rPr>
                <a:t>Windows Server 2012 and</a:t>
              </a:r>
              <a:br>
                <a:rPr lang="en-US" sz="1765" dirty="0">
                  <a:gradFill>
                    <a:gsLst>
                      <a:gs pos="2917">
                        <a:schemeClr val="tx1"/>
                      </a:gs>
                      <a:gs pos="100000">
                        <a:schemeClr val="tx1"/>
                      </a:gs>
                    </a:gsLst>
                    <a:lin ang="5400000" scaled="0"/>
                  </a:gradFill>
                  <a:latin typeface="Segoe UI"/>
                </a:rPr>
              </a:br>
              <a:r>
                <a:rPr lang="en-US" sz="1765" dirty="0">
                  <a:gradFill>
                    <a:gsLst>
                      <a:gs pos="2917">
                        <a:schemeClr val="tx1"/>
                      </a:gs>
                      <a:gs pos="100000">
                        <a:schemeClr val="tx1"/>
                      </a:gs>
                    </a:gsLst>
                    <a:lin ang="5400000" scaled="0"/>
                  </a:gradFill>
                  <a:latin typeface="Segoe UI"/>
                </a:rPr>
                <a:t>Windows Server 2012 R2</a:t>
              </a:r>
            </a:p>
          </p:txBody>
        </p:sp>
        <p:grpSp>
          <p:nvGrpSpPr>
            <p:cNvPr id="9" name="Group 8"/>
            <p:cNvGrpSpPr/>
            <p:nvPr/>
          </p:nvGrpSpPr>
          <p:grpSpPr>
            <a:xfrm>
              <a:off x="7065394" y="1686267"/>
              <a:ext cx="4863056" cy="3722394"/>
              <a:chOff x="7207070" y="1719583"/>
              <a:chExt cx="4960570" cy="3797036"/>
            </a:xfrm>
          </p:grpSpPr>
          <p:sp>
            <p:nvSpPr>
              <p:cNvPr id="38" name="Rectangle 37"/>
              <p:cNvSpPr/>
              <p:nvPr/>
            </p:nvSpPr>
            <p:spPr bwMode="auto">
              <a:xfrm>
                <a:off x="7207070" y="4574359"/>
                <a:ext cx="4956291" cy="942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Server Core</a:t>
                </a:r>
              </a:p>
            </p:txBody>
          </p:sp>
          <p:sp>
            <p:nvSpPr>
              <p:cNvPr id="39" name="Rectangle 38"/>
              <p:cNvSpPr/>
              <p:nvPr/>
            </p:nvSpPr>
            <p:spPr bwMode="auto">
              <a:xfrm>
                <a:off x="721244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7763383"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8314318"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9440149"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10004861"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10569573" y="2609716"/>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8865252" y="3993909"/>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9440149" y="3205358"/>
                <a:ext cx="2723212" cy="12457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Minimal server interface</a:t>
                </a:r>
              </a:p>
            </p:txBody>
          </p:sp>
          <p:sp>
            <p:nvSpPr>
              <p:cNvPr id="47" name="Rectangle 46"/>
              <p:cNvSpPr/>
              <p:nvPr/>
            </p:nvSpPr>
            <p:spPr bwMode="auto">
              <a:xfrm>
                <a:off x="11129480" y="2288349"/>
                <a:ext cx="1033879" cy="7785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GUI shell</a:t>
                </a:r>
              </a:p>
            </p:txBody>
          </p:sp>
          <p:sp>
            <p:nvSpPr>
              <p:cNvPr id="53" name="Rectangle 52"/>
              <p:cNvSpPr/>
              <p:nvPr/>
            </p:nvSpPr>
            <p:spPr bwMode="auto">
              <a:xfrm>
                <a:off x="11129481" y="1719583"/>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11710440" y="1719583"/>
                <a:ext cx="4572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5524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Servicing improvements*</a:t>
            </a:r>
          </a:p>
        </p:txBody>
      </p:sp>
      <p:graphicFrame>
        <p:nvGraphicFramePr>
          <p:cNvPr id="3" name="Content Placeholder 5"/>
          <p:cNvGraphicFramePr>
            <a:graphicFrameLocks noGrp="1"/>
          </p:cNvGraphicFramePr>
          <p:nvPr>
            <p:ph idx="4294967295"/>
            <p:extLst/>
          </p:nvPr>
        </p:nvGraphicFramePr>
        <p:xfrm>
          <a:off x="0" y="1190625"/>
          <a:ext cx="3779838" cy="4883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ontent Placeholder 5"/>
          <p:cNvGraphicFramePr>
            <a:graphicFrameLocks/>
          </p:cNvGraphicFramePr>
          <p:nvPr>
            <p:extLst/>
          </p:nvPr>
        </p:nvGraphicFramePr>
        <p:xfrm>
          <a:off x="376218" y="1187939"/>
          <a:ext cx="3532210" cy="48885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ontent Placeholder 5"/>
          <p:cNvGraphicFramePr>
            <a:graphicFrameLocks/>
          </p:cNvGraphicFramePr>
          <p:nvPr>
            <p:extLst/>
          </p:nvPr>
        </p:nvGraphicFramePr>
        <p:xfrm>
          <a:off x="8241582" y="1251070"/>
          <a:ext cx="3782376" cy="4884822"/>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3318900" y="6192585"/>
            <a:ext cx="5628905" cy="561169"/>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961" dirty="0">
                <a:gradFill>
                  <a:gsLst>
                    <a:gs pos="1250">
                      <a:schemeClr val="accent2"/>
                    </a:gs>
                    <a:gs pos="100000">
                      <a:schemeClr val="accent2"/>
                    </a:gs>
                  </a:gsLst>
                  <a:lin ang="5400000" scaled="0"/>
                </a:gradFill>
                <a:latin typeface="Segoe UI"/>
              </a:rPr>
              <a:t>* Analysis based on all patches released in 2014</a:t>
            </a:r>
          </a:p>
        </p:txBody>
      </p:sp>
      <p:sp>
        <p:nvSpPr>
          <p:cNvPr id="10" name="TextBox 9"/>
          <p:cNvSpPr txBox="1"/>
          <p:nvPr/>
        </p:nvSpPr>
        <p:spPr>
          <a:xfrm>
            <a:off x="653726" y="1130608"/>
            <a:ext cx="2915743" cy="56116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Important bulletins</a:t>
            </a:r>
          </a:p>
        </p:txBody>
      </p:sp>
      <p:sp>
        <p:nvSpPr>
          <p:cNvPr id="22" name="TextBox 21"/>
          <p:cNvSpPr txBox="1"/>
          <p:nvPr/>
        </p:nvSpPr>
        <p:spPr>
          <a:xfrm>
            <a:off x="4521883" y="1130608"/>
            <a:ext cx="2320828" cy="56116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Critical bulletins</a:t>
            </a:r>
          </a:p>
        </p:txBody>
      </p:sp>
      <p:sp>
        <p:nvSpPr>
          <p:cNvPr id="23" name="TextBox 22"/>
          <p:cNvSpPr txBox="1"/>
          <p:nvPr/>
        </p:nvSpPr>
        <p:spPr>
          <a:xfrm>
            <a:off x="8590590" y="1130608"/>
            <a:ext cx="2275028" cy="56116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Reboots required</a:t>
            </a:r>
          </a:p>
        </p:txBody>
      </p:sp>
    </p:spTree>
    <p:extLst>
      <p:ext uri="{BB962C8B-B14F-4D97-AF65-F5344CB8AC3E}">
        <p14:creationId xmlns:p14="http://schemas.microsoft.com/office/powerpoint/2010/main" val="36712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1" dur="500"/>
                                        <p:tgtEl>
                                          <p:spTgt spid="4">
                                            <p:graphicEl>
                                              <a:chart seriesIdx="0" categoryIdx="-4" bldStep="series"/>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5" dur="500"/>
                                        <p:tgtEl>
                                          <p:spTgt spid="4">
                                            <p:graphicEl>
                                              <a:chart seriesIdx="1" categoryIdx="-4" bldStep="series"/>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19" dur="500"/>
                                        <p:tgtEl>
                                          <p:spTgt spid="4">
                                            <p:graphicEl>
                                              <a:chart seriesIdx="2" categoryIdx="-4" bldStep="series"/>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28" dur="500"/>
                                        <p:tgtEl>
                                          <p:spTgt spid="3">
                                            <p:graphicEl>
                                              <a:chart seriesIdx="-3" categoryIdx="-3" bldStep="gridLegend"/>
                                            </p:graphicEl>
                                          </p:spTgt>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down)">
                                      <p:cBhvr>
                                        <p:cTn id="32" dur="500"/>
                                        <p:tgtEl>
                                          <p:spTgt spid="3">
                                            <p:graphicEl>
                                              <a:chart seriesIdx="0" categoryIdx="-4" bldStep="series"/>
                                            </p:graphicEl>
                                          </p:spTgt>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down)">
                                      <p:cBhvr>
                                        <p:cTn id="36" dur="500"/>
                                        <p:tgtEl>
                                          <p:spTgt spid="3">
                                            <p:graphicEl>
                                              <a:chart seriesIdx="1" categoryIdx="-4" bldStep="series"/>
                                            </p:graphicEl>
                                          </p:spTgt>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wipe(down)">
                                      <p:cBhvr>
                                        <p:cTn id="40" dur="500"/>
                                        <p:tgtEl>
                                          <p:spTgt spid="3">
                                            <p:graphicEl>
                                              <a:chart seriesIdx="2" categoryIdx="-4" bldStep="series"/>
                                            </p:graphic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49" dur="500"/>
                                        <p:tgtEl>
                                          <p:spTgt spid="5">
                                            <p:graphicEl>
                                              <a:chart seriesIdx="-3" categoryIdx="-3" bldStep="gridLegend"/>
                                            </p:graphicEl>
                                          </p:spTgt>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53" dur="500"/>
                                        <p:tgtEl>
                                          <p:spTgt spid="5">
                                            <p:graphicEl>
                                              <a:chart seriesIdx="0" categoryIdx="-4" bldStep="series"/>
                                            </p:graphicEl>
                                          </p:spTgt>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57" dur="500"/>
                                        <p:tgtEl>
                                          <p:spTgt spid="5">
                                            <p:graphicEl>
                                              <a:chart seriesIdx="1" categoryIdx="-4" bldStep="series"/>
                                            </p:graphicEl>
                                          </p:spTgt>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61" dur="500"/>
                                        <p:tgtEl>
                                          <p:spTgt spid="5">
                                            <p:graphicEl>
                                              <a:chart seriesIdx="2" categoryIdx="-4" bldStep="series"/>
                                            </p:graphicEl>
                                          </p:spTgt>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Graphic spid="4" grpId="0" uiExpand="1">
        <p:bldSub>
          <a:bldChart bld="series"/>
        </p:bldSub>
      </p:bldGraphic>
      <p:bldGraphic spid="5" grpId="0" uiExpand="1">
        <p:bldSub>
          <a:bldChart bld="series"/>
        </p:bldSub>
      </p:bldGraphic>
      <p:bldP spid="10" grpId="0"/>
      <p:bldP spid="22"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Server Quick Start</a:t>
            </a:r>
          </a:p>
        </p:txBody>
      </p:sp>
      <p:sp>
        <p:nvSpPr>
          <p:cNvPr id="2" name="Text Placeholder 1"/>
          <p:cNvSpPr>
            <a:spLocks noGrp="1"/>
          </p:cNvSpPr>
          <p:nvPr>
            <p:ph type="body" sz="quarter" idx="10"/>
          </p:nvPr>
        </p:nvSpPr>
        <p:spPr>
          <a:xfrm>
            <a:off x="1001008" y="1189495"/>
            <a:ext cx="10144541" cy="2419845"/>
          </a:xfrm>
        </p:spPr>
        <p:txBody>
          <a:bodyPr>
            <a:normAutofit/>
          </a:bodyPr>
          <a:lstStyle/>
          <a:p>
            <a:r>
              <a:rPr lang="en-US" sz="3529" dirty="0"/>
              <a:t>Scripts included in Nano Server folder to make it easy to build a customized Nano Server image</a:t>
            </a:r>
          </a:p>
          <a:p>
            <a:pPr marL="224097" lvl="1" indent="-224097">
              <a:buFont typeface="Arial" panose="020B0604020202020204" pitchFamily="34" charset="0"/>
              <a:buChar char="•"/>
            </a:pPr>
            <a:r>
              <a:rPr lang="en-US" dirty="0"/>
              <a:t>NanoServerImageGenerator.psm1</a:t>
            </a:r>
          </a:p>
          <a:p>
            <a:pPr marL="224097" lvl="1" indent="-224097">
              <a:buFont typeface="Arial" panose="020B0604020202020204" pitchFamily="34" charset="0"/>
              <a:buChar char="•"/>
            </a:pPr>
            <a:r>
              <a:rPr lang="en-US" dirty="0"/>
              <a:t>Convert-WindowsImage.ps1</a:t>
            </a:r>
          </a:p>
          <a:p>
            <a:r>
              <a:rPr lang="en-US" sz="3529" dirty="0"/>
              <a:t>Use scripts to generate a Nano Server image for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770" y="2483361"/>
            <a:ext cx="2018238" cy="4378025"/>
          </a:xfrm>
          <a:prstGeom prst="rect">
            <a:avLst/>
          </a:prstGeom>
        </p:spPr>
      </p:pic>
      <p:grpSp>
        <p:nvGrpSpPr>
          <p:cNvPr id="6" name="Group 5"/>
          <p:cNvGrpSpPr/>
          <p:nvPr/>
        </p:nvGrpSpPr>
        <p:grpSpPr>
          <a:xfrm>
            <a:off x="433159" y="1308504"/>
            <a:ext cx="428548" cy="425878"/>
            <a:chOff x="228600" y="1219200"/>
            <a:chExt cx="685800" cy="685800"/>
          </a:xfrm>
        </p:grpSpPr>
        <p:sp>
          <p:nvSpPr>
            <p:cNvPr id="7"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Oval 7"/>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433159" y="3046189"/>
            <a:ext cx="428548" cy="425878"/>
            <a:chOff x="228600" y="1219200"/>
            <a:chExt cx="685800" cy="685800"/>
          </a:xfrm>
        </p:grpSpPr>
        <p:sp>
          <p:nvSpPr>
            <p:cNvPr id="10"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1" name="Oval 10"/>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1183046" y="3787688"/>
            <a:ext cx="1864799" cy="724143"/>
            <a:chOff x="1161048" y="3863142"/>
            <a:chExt cx="1902192" cy="738664"/>
          </a:xfrm>
        </p:grpSpPr>
        <p:sp>
          <p:nvSpPr>
            <p:cNvPr id="14" name="Freeform 127"/>
            <p:cNvSpPr>
              <a:spLocks noChangeAspect="1" noEditPoints="1"/>
            </p:cNvSpPr>
            <p:nvPr/>
          </p:nvSpPr>
          <p:spPr bwMode="auto">
            <a:xfrm>
              <a:off x="1161048" y="4010038"/>
              <a:ext cx="576313" cy="444873"/>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tx1"/>
                    </a:gs>
                    <a:gs pos="100000">
                      <a:schemeClr val="tx1"/>
                    </a:gs>
                  </a:gsLst>
                  <a:lin ang="5400000" scaled="0"/>
                </a:gradFill>
              </a:endParaRPr>
            </a:p>
          </p:txBody>
        </p:sp>
        <p:sp>
          <p:nvSpPr>
            <p:cNvPr id="15" name="TextBox 14"/>
            <p:cNvSpPr txBox="1"/>
            <p:nvPr/>
          </p:nvSpPr>
          <p:spPr>
            <a:xfrm>
              <a:off x="1737361" y="3863142"/>
              <a:ext cx="1325879" cy="738664"/>
            </a:xfrm>
            <a:prstGeom prst="rect">
              <a:avLst/>
            </a:prstGeom>
            <a:noFill/>
          </p:spPr>
          <p:txBody>
            <a:bodyPr wrap="square" lIns="179285" tIns="143428" rIns="179285" bIns="143428" rtlCol="0">
              <a:spAutoFit/>
            </a:bodyPr>
            <a:lstStyle/>
            <a:p>
              <a:pPr marL="0" lvl="1">
                <a:lnSpc>
                  <a:spcPct val="90000"/>
                </a:lnSpc>
                <a:spcAft>
                  <a:spcPts val="588"/>
                </a:spcAft>
              </a:pPr>
              <a:r>
                <a:rPr lang="en-US" sz="1568" b="1" dirty="0">
                  <a:gradFill>
                    <a:gsLst>
                      <a:gs pos="2917">
                        <a:schemeClr val="tx1"/>
                      </a:gs>
                      <a:gs pos="100000">
                        <a:schemeClr val="tx1"/>
                      </a:gs>
                    </a:gsLst>
                    <a:lin ang="5400000" scaled="0"/>
                  </a:gradFill>
                </a:rPr>
                <a:t>PHYSICAL MACHINE</a:t>
              </a:r>
            </a:p>
          </p:txBody>
        </p:sp>
      </p:grpSp>
      <p:grpSp>
        <p:nvGrpSpPr>
          <p:cNvPr id="18" name="Group 17"/>
          <p:cNvGrpSpPr/>
          <p:nvPr/>
        </p:nvGrpSpPr>
        <p:grpSpPr>
          <a:xfrm>
            <a:off x="3640530" y="3787688"/>
            <a:ext cx="1872484" cy="724143"/>
            <a:chOff x="4368849" y="3863142"/>
            <a:chExt cx="1910031" cy="738664"/>
          </a:xfrm>
        </p:grpSpPr>
        <p:sp>
          <p:nvSpPr>
            <p:cNvPr id="16" name="TextBox 15"/>
            <p:cNvSpPr txBox="1"/>
            <p:nvPr/>
          </p:nvSpPr>
          <p:spPr>
            <a:xfrm>
              <a:off x="4823660" y="3863142"/>
              <a:ext cx="1455220" cy="738664"/>
            </a:xfrm>
            <a:prstGeom prst="rect">
              <a:avLst/>
            </a:prstGeom>
            <a:noFill/>
          </p:spPr>
          <p:txBody>
            <a:bodyPr wrap="square" lIns="179285" tIns="143428" rIns="179285" bIns="143428" rtlCol="0">
              <a:spAutoFit/>
            </a:bodyPr>
            <a:lstStyle/>
            <a:p>
              <a:pPr marL="0" lvl="1">
                <a:lnSpc>
                  <a:spcPct val="90000"/>
                </a:lnSpc>
                <a:spcAft>
                  <a:spcPts val="588"/>
                </a:spcAft>
              </a:pPr>
              <a:r>
                <a:rPr lang="en-US" sz="1568" b="1" dirty="0">
                  <a:gradFill>
                    <a:gsLst>
                      <a:gs pos="2917">
                        <a:schemeClr val="tx1"/>
                      </a:gs>
                      <a:gs pos="100000">
                        <a:schemeClr val="tx1"/>
                      </a:gs>
                    </a:gsLst>
                    <a:lin ang="5400000" scaled="0"/>
                  </a:gradFill>
                </a:rPr>
                <a:t>VIRTUAL MACHINE</a:t>
              </a:r>
            </a:p>
          </p:txBody>
        </p:sp>
        <p:sp>
          <p:nvSpPr>
            <p:cNvPr id="17" name="Freeform 6"/>
            <p:cNvSpPr>
              <a:spLocks noChangeAspect="1"/>
            </p:cNvSpPr>
            <p:nvPr/>
          </p:nvSpPr>
          <p:spPr bwMode="auto">
            <a:xfrm>
              <a:off x="4368849" y="3974589"/>
              <a:ext cx="454811" cy="454811"/>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tx1"/>
                    </a:gs>
                    <a:gs pos="100000">
                      <a:schemeClr val="tx1"/>
                    </a:gs>
                  </a:gsLst>
                  <a:lin ang="5400000" scaled="0"/>
                </a:gradFill>
              </a:endParaRPr>
            </a:p>
          </p:txBody>
        </p:sp>
      </p:grpSp>
    </p:spTree>
    <p:extLst>
      <p:ext uri="{BB962C8B-B14F-4D97-AF65-F5344CB8AC3E}">
        <p14:creationId xmlns:p14="http://schemas.microsoft.com/office/powerpoint/2010/main" val="22633590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Server customizations</a:t>
            </a:r>
          </a:p>
        </p:txBody>
      </p:sp>
      <p:sp>
        <p:nvSpPr>
          <p:cNvPr id="2" name="Text Placeholder 1"/>
          <p:cNvSpPr>
            <a:spLocks noGrp="1"/>
          </p:cNvSpPr>
          <p:nvPr>
            <p:ph type="body" sz="quarter" idx="10"/>
          </p:nvPr>
        </p:nvSpPr>
        <p:spPr>
          <a:xfrm>
            <a:off x="986379" y="1189495"/>
            <a:ext cx="11653523" cy="5038830"/>
          </a:xfrm>
        </p:spPr>
        <p:txBody>
          <a:bodyPr>
            <a:normAutofit/>
          </a:bodyPr>
          <a:lstStyle/>
          <a:p>
            <a:r>
              <a:rPr lang="en-US" dirty="0"/>
              <a:t>Required</a:t>
            </a:r>
          </a:p>
          <a:p>
            <a:pPr marL="224097" lvl="1" indent="-224097">
              <a:buFont typeface="Arial" panose="020B0604020202020204" pitchFamily="34" charset="0"/>
              <a:buChar char="•"/>
            </a:pPr>
            <a:r>
              <a:rPr lang="en-US" dirty="0"/>
              <a:t>Add right set of drivers for hardware or VM*</a:t>
            </a:r>
          </a:p>
          <a:p>
            <a:pPr marL="224097" lvl="1" indent="-224097">
              <a:buFont typeface="Arial" panose="020B0604020202020204" pitchFamily="34" charset="0"/>
              <a:buChar char="•"/>
            </a:pPr>
            <a:r>
              <a:rPr lang="en-US" dirty="0"/>
              <a:t>Add required roles or features*</a:t>
            </a:r>
          </a:p>
          <a:p>
            <a:pPr marL="224097" lvl="1" indent="-224097">
              <a:buFont typeface="Arial" panose="020B0604020202020204" pitchFamily="34" charset="0"/>
              <a:buChar char="•"/>
            </a:pPr>
            <a:r>
              <a:rPr lang="en-US" dirty="0"/>
              <a:t>Set administrator password*</a:t>
            </a:r>
          </a:p>
          <a:p>
            <a:pPr marL="224097" lvl="1" indent="-224097">
              <a:buFont typeface="Arial" panose="020B0604020202020204" pitchFamily="34" charset="0"/>
              <a:buChar char="•"/>
            </a:pPr>
            <a:r>
              <a:rPr lang="en-US" dirty="0"/>
              <a:t>Convert WIM to VHD/X*</a:t>
            </a:r>
          </a:p>
          <a:p>
            <a:r>
              <a:rPr lang="en-US" dirty="0"/>
              <a:t>Optional</a:t>
            </a:r>
          </a:p>
          <a:p>
            <a:pPr marL="224097" lvl="1" indent="-224097">
              <a:buFont typeface="Arial" panose="020B0604020202020204" pitchFamily="34" charset="0"/>
              <a:buChar char="•"/>
            </a:pPr>
            <a:r>
              <a:rPr lang="en-US" dirty="0"/>
              <a:t>Set computer name*</a:t>
            </a:r>
          </a:p>
          <a:p>
            <a:pPr marL="224097" lvl="1" indent="-224097">
              <a:buFont typeface="Arial" panose="020B0604020202020204" pitchFamily="34" charset="0"/>
              <a:buChar char="•"/>
            </a:pPr>
            <a:r>
              <a:rPr lang="en-US" dirty="0"/>
              <a:t>Run commands on first boot, e.g., set a static IP address</a:t>
            </a:r>
          </a:p>
          <a:p>
            <a:pPr marL="224097" lvl="1" indent="-224097">
              <a:buFont typeface="Arial" panose="020B0604020202020204" pitchFamily="34" charset="0"/>
              <a:buChar char="•"/>
            </a:pPr>
            <a:r>
              <a:rPr lang="en-US" dirty="0"/>
              <a:t>Domain join*</a:t>
            </a:r>
          </a:p>
          <a:p>
            <a:pPr marL="224097" lvl="1" indent="-224097">
              <a:buFont typeface="Arial" panose="020B0604020202020204" pitchFamily="34" charset="0"/>
              <a:buChar char="•"/>
            </a:pPr>
            <a:r>
              <a:rPr lang="en-US" dirty="0"/>
              <a:t>Dual boot</a:t>
            </a:r>
          </a:p>
          <a:p>
            <a:pPr marL="224097" lvl="1" indent="-224097">
              <a:buFont typeface="Arial" panose="020B0604020202020204" pitchFamily="34" charset="0"/>
              <a:buChar char="•"/>
            </a:pPr>
            <a:r>
              <a:rPr lang="en-US" dirty="0"/>
              <a:t>Enabling Emergency Management Services (EMS)*</a:t>
            </a:r>
          </a:p>
          <a:p>
            <a:pPr marL="224097" lvl="1" indent="-224097">
              <a:buFont typeface="Arial" panose="020B0604020202020204" pitchFamily="34" charset="0"/>
              <a:buChar char="•"/>
            </a:pPr>
            <a:r>
              <a:rPr lang="en-US" dirty="0"/>
              <a:t>Installing agents and tools</a:t>
            </a:r>
          </a:p>
          <a:p>
            <a:pPr lvl="1"/>
            <a:endParaRPr lang="en-US" dirty="0"/>
          </a:p>
        </p:txBody>
      </p:sp>
      <p:sp>
        <p:nvSpPr>
          <p:cNvPr id="4" name="TextBox 3"/>
          <p:cNvSpPr txBox="1"/>
          <p:nvPr/>
        </p:nvSpPr>
        <p:spPr>
          <a:xfrm>
            <a:off x="997783" y="5758490"/>
            <a:ext cx="5560878" cy="561164"/>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961" dirty="0">
                <a:gradFill>
                  <a:gsLst>
                    <a:gs pos="2917">
                      <a:schemeClr val="accent2"/>
                    </a:gs>
                    <a:gs pos="100000">
                      <a:schemeClr val="accent2"/>
                    </a:gs>
                  </a:gsLst>
                  <a:lin ang="5400000" scaled="0"/>
                </a:gradFill>
                <a:latin typeface="Segoe UI"/>
              </a:rPr>
              <a:t>* supported by </a:t>
            </a:r>
            <a:r>
              <a:rPr lang="en-US" sz="1961" dirty="0">
                <a:gradFill>
                  <a:gsLst>
                    <a:gs pos="2917">
                      <a:schemeClr val="accent2"/>
                    </a:gs>
                    <a:gs pos="100000">
                      <a:schemeClr val="accent2"/>
                    </a:gs>
                  </a:gsLst>
                  <a:lin ang="5400000" scaled="0"/>
                </a:gradFill>
              </a:rPr>
              <a:t>NanoServerImageGenerator.psm1</a:t>
            </a:r>
            <a:endParaRPr lang="en-US" sz="1961" dirty="0">
              <a:gradFill>
                <a:gsLst>
                  <a:gs pos="2917">
                    <a:schemeClr val="accent2"/>
                  </a:gs>
                  <a:gs pos="100000">
                    <a:schemeClr val="accent2"/>
                  </a:gs>
                </a:gsLst>
                <a:lin ang="5400000" scaled="0"/>
              </a:gradFill>
              <a:latin typeface="Segoe U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770" y="2483361"/>
            <a:ext cx="2018238" cy="4378025"/>
          </a:xfrm>
          <a:prstGeom prst="rect">
            <a:avLst/>
          </a:prstGeom>
        </p:spPr>
      </p:pic>
      <p:grpSp>
        <p:nvGrpSpPr>
          <p:cNvPr id="7" name="Group 6"/>
          <p:cNvGrpSpPr/>
          <p:nvPr/>
        </p:nvGrpSpPr>
        <p:grpSpPr>
          <a:xfrm>
            <a:off x="433159" y="1308504"/>
            <a:ext cx="428548" cy="425878"/>
            <a:chOff x="228600" y="1219200"/>
            <a:chExt cx="685800" cy="685800"/>
          </a:xfrm>
        </p:grpSpPr>
        <p:sp>
          <p:nvSpPr>
            <p:cNvPr id="8"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9" name="Oval 8"/>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33159" y="3285236"/>
            <a:ext cx="428548" cy="425878"/>
            <a:chOff x="228600" y="1219200"/>
            <a:chExt cx="685800" cy="685800"/>
          </a:xfrm>
        </p:grpSpPr>
        <p:sp>
          <p:nvSpPr>
            <p:cNvPr id="11"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2" name="Oval 11"/>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1615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decel="100000"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 calcmode="lin" valueType="num">
                                      <p:cBhvr additive="base">
                                        <p:cTn id="4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 calcmode="lin" valueType="num">
                                      <p:cBhvr additive="base">
                                        <p:cTn id="5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 calcmode="lin" valueType="num">
                                      <p:cBhvr additive="base">
                                        <p:cTn id="5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 PowerShell on Nano Server</a:t>
            </a:r>
          </a:p>
        </p:txBody>
      </p:sp>
      <p:sp>
        <p:nvSpPr>
          <p:cNvPr id="2" name="Text Placeholder 1"/>
          <p:cNvSpPr>
            <a:spLocks noGrp="1"/>
          </p:cNvSpPr>
          <p:nvPr>
            <p:ph type="body" sz="quarter" idx="10"/>
          </p:nvPr>
        </p:nvSpPr>
        <p:spPr>
          <a:xfrm>
            <a:off x="1001320" y="1189495"/>
            <a:ext cx="11653523" cy="4299475"/>
          </a:xfrm>
        </p:spPr>
        <p:txBody>
          <a:bodyPr>
            <a:normAutofit/>
          </a:bodyPr>
          <a:lstStyle/>
          <a:p>
            <a:r>
              <a:rPr lang="en-US" sz="3137" dirty="0">
                <a:gradFill>
                  <a:gsLst>
                    <a:gs pos="2917">
                      <a:schemeClr val="tx1"/>
                    </a:gs>
                    <a:gs pos="100000">
                      <a:schemeClr val="tx1"/>
                    </a:gs>
                  </a:gsLst>
                  <a:lin ang="0" scaled="0"/>
                </a:gradFill>
              </a:rPr>
              <a:t>Built on .NET Core Runtime</a:t>
            </a:r>
          </a:p>
          <a:p>
            <a:pPr lvl="1"/>
            <a:r>
              <a:rPr lang="en-US" sz="1765" dirty="0">
                <a:gradFill>
                  <a:gsLst>
                    <a:gs pos="2917">
                      <a:schemeClr val="tx1"/>
                    </a:gs>
                    <a:gs pos="100000">
                      <a:schemeClr val="tx1"/>
                    </a:gs>
                  </a:gsLst>
                  <a:lin ang="0" scaled="0"/>
                </a:gradFill>
              </a:rPr>
              <a:t>Lean, composable, open source, cross platform</a:t>
            </a:r>
          </a:p>
          <a:p>
            <a:r>
              <a:rPr lang="en-US" sz="3137" dirty="0">
                <a:gradFill>
                  <a:gsLst>
                    <a:gs pos="2917">
                      <a:schemeClr val="tx1"/>
                    </a:gs>
                    <a:gs pos="100000">
                      <a:schemeClr val="tx1"/>
                    </a:gs>
                  </a:gsLst>
                  <a:lin ang="0" scaled="0"/>
                </a:gradFill>
              </a:rPr>
              <a:t>Reduced disk footprint: 55MB total</a:t>
            </a:r>
          </a:p>
          <a:p>
            <a:pPr lvl="1"/>
            <a:r>
              <a:rPr lang="en-US" sz="1765" dirty="0">
                <a:gradFill>
                  <a:gsLst>
                    <a:gs pos="2917">
                      <a:schemeClr val="tx1"/>
                    </a:gs>
                    <a:gs pos="100000">
                      <a:schemeClr val="tx1"/>
                    </a:gs>
                  </a:gsLst>
                  <a:lin ang="0" scaled="0"/>
                </a:gradFill>
              </a:rPr>
              <a:t>CoreCLR (45MB) + PowerShell (8MB) + Modules (2MB)</a:t>
            </a:r>
          </a:p>
          <a:p>
            <a:r>
              <a:rPr lang="en-US" sz="3137" dirty="0">
                <a:gradFill>
                  <a:gsLst>
                    <a:gs pos="2917">
                      <a:schemeClr val="tx1"/>
                    </a:gs>
                    <a:gs pos="100000">
                      <a:schemeClr val="tx1"/>
                    </a:gs>
                  </a:gsLst>
                  <a:lin ang="0" scaled="0"/>
                </a:gradFill>
              </a:rPr>
              <a:t>Full language, subset of features, most cmdlets</a:t>
            </a:r>
          </a:p>
          <a:p>
            <a:r>
              <a:rPr lang="en-US" sz="3137" dirty="0">
                <a:gradFill>
                  <a:gsLst>
                    <a:gs pos="2917">
                      <a:schemeClr val="tx1"/>
                    </a:gs>
                    <a:gs pos="100000">
                      <a:schemeClr val="tx1"/>
                    </a:gs>
                  </a:gsLst>
                  <a:lin ang="0" scaled="0"/>
                </a:gradFill>
              </a:rPr>
              <a:t>PowerShell remoting (server-side only)</a:t>
            </a:r>
          </a:p>
          <a:p>
            <a:pPr marL="224097" lvl="1" indent="-224097">
              <a:buFont typeface="Arial" panose="020B0604020202020204" pitchFamily="34" charset="0"/>
              <a:buChar char="•"/>
            </a:pPr>
            <a:r>
              <a:rPr lang="en-US" sz="1765" dirty="0">
                <a:gradFill>
                  <a:gsLst>
                    <a:gs pos="2917">
                      <a:schemeClr val="tx1"/>
                    </a:gs>
                    <a:gs pos="100000">
                      <a:schemeClr val="tx1"/>
                    </a:gs>
                  </a:gsLst>
                  <a:lin ang="0" scaled="0"/>
                </a:gradFill>
              </a:rPr>
              <a:t>Backwards compatible with existing PowerShell remoting clients to PS 2.0</a:t>
            </a:r>
          </a:p>
          <a:p>
            <a:pPr marL="224097" lvl="1" indent="-224097">
              <a:buFont typeface="Arial" panose="020B0604020202020204" pitchFamily="34" charset="0"/>
              <a:buChar char="•"/>
            </a:pPr>
            <a:r>
              <a:rPr lang="en-US" sz="1765" dirty="0">
                <a:gradFill>
                  <a:gsLst>
                    <a:gs pos="2917">
                      <a:schemeClr val="tx1"/>
                    </a:gs>
                    <a:gs pos="100000">
                      <a:schemeClr val="tx1"/>
                    </a:gs>
                  </a:gsLst>
                  <a:lin ang="0" scaled="0"/>
                </a:gradFill>
              </a:rPr>
              <a:t>File transfer over PowerShell remoting</a:t>
            </a:r>
          </a:p>
          <a:p>
            <a:pPr marL="224097" lvl="1" indent="-224097">
              <a:buFont typeface="Arial" panose="020B0604020202020204" pitchFamily="34" charset="0"/>
              <a:buChar char="•"/>
            </a:pPr>
            <a:r>
              <a:rPr lang="en-US" sz="1765" dirty="0">
                <a:gradFill>
                  <a:gsLst>
                    <a:gs pos="2917">
                      <a:schemeClr val="tx1"/>
                    </a:gs>
                    <a:gs pos="100000">
                      <a:schemeClr val="tx1"/>
                    </a:gs>
                  </a:gsLst>
                  <a:lin ang="0" scaled="0"/>
                </a:gradFill>
              </a:rPr>
              <a:t>Remote script authoring &amp; debugging in ISE</a:t>
            </a:r>
          </a:p>
          <a:p>
            <a:r>
              <a:rPr lang="en-US" sz="3137" dirty="0">
                <a:gradFill>
                  <a:gsLst>
                    <a:gs pos="2917">
                      <a:schemeClr val="tx1"/>
                    </a:gs>
                    <a:gs pos="100000">
                      <a:schemeClr val="tx1"/>
                    </a:gs>
                  </a:gsLst>
                  <a:lin ang="0" scaled="0"/>
                </a:gradFill>
              </a:rPr>
              <a:t>Cmdlets for managing Nano Server components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830" y="2481047"/>
            <a:ext cx="2018238" cy="4378025"/>
          </a:xfrm>
          <a:prstGeom prst="rect">
            <a:avLst/>
          </a:prstGeom>
        </p:spPr>
      </p:pic>
      <p:grpSp>
        <p:nvGrpSpPr>
          <p:cNvPr id="14" name="Group 13"/>
          <p:cNvGrpSpPr/>
          <p:nvPr/>
        </p:nvGrpSpPr>
        <p:grpSpPr>
          <a:xfrm>
            <a:off x="433158" y="1278624"/>
            <a:ext cx="428548" cy="425878"/>
            <a:chOff x="441844" y="1334246"/>
            <a:chExt cx="437141" cy="434418"/>
          </a:xfrm>
        </p:grpSpPr>
        <p:sp>
          <p:nvSpPr>
            <p:cNvPr id="12"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3" name="Oval 12"/>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33158" y="2077592"/>
            <a:ext cx="428548" cy="425878"/>
            <a:chOff x="441844" y="1334246"/>
            <a:chExt cx="437141" cy="434418"/>
          </a:xfrm>
        </p:grpSpPr>
        <p:sp>
          <p:nvSpPr>
            <p:cNvPr id="16"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7" name="Oval 16"/>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433158" y="2921381"/>
            <a:ext cx="428548" cy="425878"/>
            <a:chOff x="441844" y="1334246"/>
            <a:chExt cx="437141" cy="434418"/>
          </a:xfrm>
        </p:grpSpPr>
        <p:sp>
          <p:nvSpPr>
            <p:cNvPr id="19"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0" name="Oval 19"/>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433158" y="3432708"/>
            <a:ext cx="428548" cy="425878"/>
            <a:chOff x="441844" y="1334246"/>
            <a:chExt cx="437141" cy="434418"/>
          </a:xfrm>
        </p:grpSpPr>
        <p:sp>
          <p:nvSpPr>
            <p:cNvPr id="22"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3" name="Oval 22"/>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433158" y="4841601"/>
            <a:ext cx="428548" cy="425878"/>
            <a:chOff x="441844" y="1334246"/>
            <a:chExt cx="437141" cy="434418"/>
          </a:xfrm>
        </p:grpSpPr>
        <p:sp>
          <p:nvSpPr>
            <p:cNvPr id="25"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6" name="Oval 25"/>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029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additive="base">
                                        <p:cTn id="3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decel="100000" fill="hold" grpId="0"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additive="base">
                                        <p:cTn id="4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 calcmode="lin" valueType="num">
                                      <p:cBhvr additive="base">
                                        <p:cTn id="5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anim calcmode="lin" valueType="num">
                                      <p:cBhvr additive="base">
                                        <p:cTn id="6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decel="100000" fill="hold" grpId="0" nodeType="clickEffect">
                                  <p:stCondLst>
                                    <p:cond delay="0"/>
                                  </p:stCondLst>
                                  <p:childTnLst>
                                    <p:set>
                                      <p:cBhvr>
                                        <p:cTn id="66" dur="1" fill="hold">
                                          <p:stCondLst>
                                            <p:cond delay="0"/>
                                          </p:stCondLst>
                                        </p:cTn>
                                        <p:tgtEl>
                                          <p:spTgt spid="2">
                                            <p:txEl>
                                              <p:pRg st="9" end="9"/>
                                            </p:txEl>
                                          </p:spTgt>
                                        </p:tgtEl>
                                        <p:attrNameLst>
                                          <p:attrName>style.visibility</p:attrName>
                                        </p:attrNameLst>
                                      </p:cBhvr>
                                      <p:to>
                                        <p:strVal val="visible"/>
                                      </p:to>
                                    </p:set>
                                    <p:anim calcmode="lin" valueType="num">
                                      <p:cBhvr additive="base">
                                        <p:cTn id="6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958"/>
            <a:ext cx="11655078" cy="899537"/>
          </a:xfrm>
        </p:spPr>
        <p:txBody>
          <a:bodyPr>
            <a:normAutofit fontScale="90000"/>
          </a:bodyPr>
          <a:lstStyle/>
          <a:p>
            <a:r>
              <a:rPr lang="en-US" dirty="0"/>
              <a:t>Setup and Boot Event Collection</a:t>
            </a:r>
          </a:p>
        </p:txBody>
      </p:sp>
      <p:sp>
        <p:nvSpPr>
          <p:cNvPr id="2" name="Text Placeholder 1"/>
          <p:cNvSpPr>
            <a:spLocks noGrp="1"/>
          </p:cNvSpPr>
          <p:nvPr>
            <p:ph type="body" sz="quarter" idx="4294967295"/>
          </p:nvPr>
        </p:nvSpPr>
        <p:spPr>
          <a:xfrm>
            <a:off x="0" y="990600"/>
            <a:ext cx="11649075" cy="736600"/>
          </a:xfrm>
        </p:spPr>
        <p:txBody>
          <a:bodyPr>
            <a:normAutofit/>
          </a:bodyPr>
          <a:lstStyle/>
          <a:p>
            <a:pPr marL="0" indent="0">
              <a:buNone/>
            </a:pPr>
            <a:r>
              <a:rPr lang="en-US" dirty="0"/>
              <a:t>Broader environment visibility</a:t>
            </a:r>
          </a:p>
        </p:txBody>
      </p:sp>
      <p:grpSp>
        <p:nvGrpSpPr>
          <p:cNvPr id="161" name="Group 160"/>
          <p:cNvGrpSpPr/>
          <p:nvPr/>
        </p:nvGrpSpPr>
        <p:grpSpPr>
          <a:xfrm>
            <a:off x="459970" y="4924856"/>
            <a:ext cx="1523490" cy="1523490"/>
            <a:chOff x="349202" y="5023113"/>
            <a:chExt cx="1554039" cy="1554039"/>
          </a:xfrm>
        </p:grpSpPr>
        <p:sp>
          <p:nvSpPr>
            <p:cNvPr id="9" name="Rectangle 8"/>
            <p:cNvSpPr/>
            <p:nvPr/>
          </p:nvSpPr>
          <p:spPr bwMode="auto">
            <a:xfrm>
              <a:off x="349202" y="5023113"/>
              <a:ext cx="1554039" cy="155403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b" anchorCtr="0" compatLnSpc="1">
              <a:prstTxWarp prst="textNoShape">
                <a:avLst/>
              </a:prstTxWarp>
            </a:bodyPr>
            <a:lstStyle/>
            <a:p>
              <a:pPr algn="ctr" defTabSz="913573" fontAlgn="base">
                <a:lnSpc>
                  <a:spcPct val="90000"/>
                </a:lnSpc>
                <a:spcBef>
                  <a:spcPct val="0"/>
                </a:spcBef>
                <a:spcAft>
                  <a:spcPct val="0"/>
                </a:spcAft>
              </a:pPr>
              <a:r>
                <a:rPr lang="en-US" sz="1372" dirty="0">
                  <a:gradFill>
                    <a:gsLst>
                      <a:gs pos="2917">
                        <a:schemeClr val="bg1"/>
                      </a:gs>
                      <a:gs pos="100000">
                        <a:schemeClr val="bg1"/>
                      </a:gs>
                    </a:gsLst>
                    <a:lin ang="0" scaled="0"/>
                  </a:gradFill>
                  <a:latin typeface="Segoe UI"/>
                </a:rPr>
                <a:t>Lower MTTR</a:t>
              </a:r>
              <a:endParaRPr lang="en-US" sz="1372" spc="-50" dirty="0">
                <a:gradFill>
                  <a:gsLst>
                    <a:gs pos="2917">
                      <a:schemeClr val="bg1"/>
                    </a:gs>
                    <a:gs pos="100000">
                      <a:schemeClr val="bg1"/>
                    </a:gs>
                  </a:gsLst>
                  <a:lin ang="0" scaled="0"/>
                </a:gradFill>
                <a:latin typeface="Segoe UI"/>
              </a:endParaRPr>
            </a:p>
          </p:txBody>
        </p:sp>
        <p:pic>
          <p:nvPicPr>
            <p:cNvPr id="10" name="Picture 9"/>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51565" y="5272833"/>
              <a:ext cx="549312" cy="741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TextBox 10"/>
          <p:cNvSpPr txBox="1"/>
          <p:nvPr/>
        </p:nvSpPr>
        <p:spPr>
          <a:xfrm>
            <a:off x="2098118" y="1685861"/>
            <a:ext cx="5389506" cy="1517613"/>
          </a:xfrm>
          <a:prstGeom prst="rect">
            <a:avLst/>
          </a:prstGeom>
          <a:solidFill>
            <a:schemeClr val="accent2"/>
          </a:solidFill>
        </p:spPr>
        <p:txBody>
          <a:bodyPr wrap="square" lIns="179259" tIns="143407" rIns="179259" bIns="143407" rtlCol="0" anchor="t">
            <a:noAutofit/>
          </a:bodyPr>
          <a:lstStyle/>
          <a:p>
            <a:pPr defTabSz="914192">
              <a:lnSpc>
                <a:spcPct val="90000"/>
              </a:lnSpc>
              <a:spcAft>
                <a:spcPts val="588"/>
              </a:spcAft>
            </a:pPr>
            <a:r>
              <a:rPr lang="en-US" sz="1568" dirty="0">
                <a:gradFill>
                  <a:gsLst>
                    <a:gs pos="2917">
                      <a:schemeClr val="bg1"/>
                    </a:gs>
                    <a:gs pos="100000">
                      <a:schemeClr val="bg1"/>
                    </a:gs>
                  </a:gsLst>
                  <a:lin ang="0" scaled="0"/>
                </a:gradFill>
                <a:latin typeface="Segoe UI"/>
              </a:rPr>
              <a:t>Remotely view debug errors, events from your deployment process, boot loader, OS, and services</a:t>
            </a:r>
          </a:p>
          <a:p>
            <a:pPr defTabSz="914192">
              <a:lnSpc>
                <a:spcPct val="90000"/>
              </a:lnSpc>
              <a:spcAft>
                <a:spcPts val="588"/>
              </a:spcAft>
            </a:pPr>
            <a:endParaRPr lang="en-US" sz="1568" dirty="0">
              <a:gradFill>
                <a:gsLst>
                  <a:gs pos="2917">
                    <a:schemeClr val="bg1"/>
                  </a:gs>
                  <a:gs pos="100000">
                    <a:schemeClr val="bg1"/>
                  </a:gs>
                </a:gsLst>
                <a:lin ang="0" scaled="0"/>
              </a:gradFill>
              <a:latin typeface="Segoe UI"/>
            </a:endParaRPr>
          </a:p>
          <a:p>
            <a:pPr defTabSz="914192">
              <a:lnSpc>
                <a:spcPct val="90000"/>
              </a:lnSpc>
              <a:spcAft>
                <a:spcPts val="588"/>
              </a:spcAft>
            </a:pPr>
            <a:r>
              <a:rPr lang="en-US" sz="1568" dirty="0">
                <a:gradFill>
                  <a:gsLst>
                    <a:gs pos="2917">
                      <a:schemeClr val="bg1"/>
                    </a:gs>
                    <a:gs pos="100000">
                      <a:schemeClr val="bg1"/>
                    </a:gs>
                  </a:gsLst>
                  <a:lin ang="0" scaled="0"/>
                </a:gradFill>
                <a:latin typeface="Segoe UI"/>
              </a:rPr>
              <a:t>Troubleshoot issues without requiring physical access</a:t>
            </a:r>
          </a:p>
        </p:txBody>
      </p:sp>
      <p:sp>
        <p:nvSpPr>
          <p:cNvPr id="12" name="TextBox 11"/>
          <p:cNvSpPr txBox="1"/>
          <p:nvPr/>
        </p:nvSpPr>
        <p:spPr>
          <a:xfrm>
            <a:off x="2098118" y="3305359"/>
            <a:ext cx="5389506" cy="1523490"/>
          </a:xfrm>
          <a:prstGeom prst="rect">
            <a:avLst/>
          </a:prstGeom>
          <a:solidFill>
            <a:schemeClr val="accent2"/>
          </a:solidFill>
        </p:spPr>
        <p:txBody>
          <a:bodyPr wrap="square" lIns="179259" tIns="143407" rIns="179259" bIns="143407" rtlCol="0" anchor="t">
            <a:noAutofit/>
          </a:bodyPr>
          <a:lstStyle/>
          <a:p>
            <a:pPr defTabSz="914192">
              <a:lnSpc>
                <a:spcPct val="90000"/>
              </a:lnSpc>
              <a:spcAft>
                <a:spcPts val="588"/>
              </a:spcAft>
            </a:pPr>
            <a:r>
              <a:rPr lang="en-US" sz="1568" dirty="0">
                <a:gradFill>
                  <a:gsLst>
                    <a:gs pos="2917">
                      <a:schemeClr val="bg1"/>
                    </a:gs>
                    <a:gs pos="100000">
                      <a:schemeClr val="bg1"/>
                    </a:gs>
                  </a:gsLst>
                  <a:lin ang="0" scaled="0"/>
                </a:gradFill>
                <a:latin typeface="Segoe UI"/>
              </a:rPr>
              <a:t>Works on both physical and virtual machines</a:t>
            </a:r>
          </a:p>
          <a:p>
            <a:pPr defTabSz="914192">
              <a:lnSpc>
                <a:spcPct val="90000"/>
              </a:lnSpc>
              <a:spcAft>
                <a:spcPts val="588"/>
              </a:spcAft>
            </a:pPr>
            <a:endParaRPr lang="en-US" sz="1568" dirty="0">
              <a:gradFill>
                <a:gsLst>
                  <a:gs pos="2917">
                    <a:schemeClr val="bg1"/>
                  </a:gs>
                  <a:gs pos="100000">
                    <a:schemeClr val="bg1"/>
                  </a:gs>
                </a:gsLst>
                <a:lin ang="0" scaled="0"/>
              </a:gradFill>
              <a:latin typeface="Segoe UI"/>
            </a:endParaRPr>
          </a:p>
          <a:p>
            <a:pPr defTabSz="914192">
              <a:lnSpc>
                <a:spcPct val="90000"/>
              </a:lnSpc>
              <a:spcAft>
                <a:spcPts val="588"/>
              </a:spcAft>
            </a:pPr>
            <a:r>
              <a:rPr lang="en-US" sz="1568" dirty="0">
                <a:gradFill>
                  <a:gsLst>
                    <a:gs pos="2917">
                      <a:schemeClr val="bg1"/>
                    </a:gs>
                    <a:gs pos="100000">
                      <a:schemeClr val="bg1"/>
                    </a:gs>
                  </a:gsLst>
                  <a:lin ang="0" scaled="0"/>
                </a:gradFill>
                <a:latin typeface="Segoe UI"/>
              </a:rPr>
              <a:t>Requires little additional infrastructure and can be set up using PowerShell or an unattend file</a:t>
            </a:r>
          </a:p>
        </p:txBody>
      </p:sp>
      <p:sp>
        <p:nvSpPr>
          <p:cNvPr id="13" name="TextBox 12"/>
          <p:cNvSpPr txBox="1"/>
          <p:nvPr/>
        </p:nvSpPr>
        <p:spPr>
          <a:xfrm>
            <a:off x="2096546" y="4924856"/>
            <a:ext cx="5391078" cy="1523489"/>
          </a:xfrm>
          <a:prstGeom prst="rect">
            <a:avLst/>
          </a:prstGeom>
          <a:solidFill>
            <a:schemeClr val="accent2"/>
          </a:solidFill>
        </p:spPr>
        <p:txBody>
          <a:bodyPr wrap="square" lIns="179259" tIns="143407" rIns="179259" bIns="143407" rtlCol="0" anchor="t">
            <a:noAutofit/>
          </a:bodyPr>
          <a:lstStyle/>
          <a:p>
            <a:pPr defTabSz="914192">
              <a:lnSpc>
                <a:spcPct val="90000"/>
              </a:lnSpc>
              <a:spcAft>
                <a:spcPts val="588"/>
              </a:spcAft>
            </a:pPr>
            <a:r>
              <a:rPr lang="en-US" sz="1568" dirty="0">
                <a:gradFill>
                  <a:gsLst>
                    <a:gs pos="2917">
                      <a:schemeClr val="bg1"/>
                    </a:gs>
                    <a:gs pos="100000">
                      <a:schemeClr val="bg1"/>
                    </a:gs>
                  </a:gsLst>
                  <a:lin ang="0" scaled="0"/>
                </a:gradFill>
                <a:latin typeface="Segoe UI"/>
              </a:rPr>
              <a:t>Access to data is real-time and can be correlated with other diagnostic data to identify problems faster</a:t>
            </a:r>
          </a:p>
        </p:txBody>
      </p:sp>
      <p:sp>
        <p:nvSpPr>
          <p:cNvPr id="14" name="Rectangle 13"/>
          <p:cNvSpPr/>
          <p:nvPr/>
        </p:nvSpPr>
        <p:spPr bwMode="auto">
          <a:xfrm>
            <a:off x="7610522" y="1685263"/>
            <a:ext cx="2115478" cy="1051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algn="ctr" defTabSz="913854" fontAlgn="base">
              <a:spcBef>
                <a:spcPct val="0"/>
              </a:spcBef>
              <a:spcAft>
                <a:spcPct val="0"/>
              </a:spcAft>
            </a:pPr>
            <a:r>
              <a:rPr lang="en-US" sz="1567" dirty="0">
                <a:gradFill>
                  <a:gsLst>
                    <a:gs pos="2917">
                      <a:schemeClr val="bg1"/>
                    </a:gs>
                    <a:gs pos="100000">
                      <a:schemeClr val="bg1"/>
                    </a:gs>
                  </a:gsLst>
                  <a:lin ang="5400000" scaled="0"/>
                </a:gradFill>
                <a:latin typeface="Segoe UI"/>
              </a:rPr>
              <a:t>Physical machines</a:t>
            </a:r>
          </a:p>
        </p:txBody>
      </p:sp>
      <p:sp>
        <p:nvSpPr>
          <p:cNvPr id="15" name="Rectangle 14"/>
          <p:cNvSpPr/>
          <p:nvPr/>
        </p:nvSpPr>
        <p:spPr bwMode="auto">
          <a:xfrm>
            <a:off x="9777403" y="1685263"/>
            <a:ext cx="2115478" cy="1051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algn="ctr" defTabSz="913854" fontAlgn="base">
              <a:spcBef>
                <a:spcPct val="0"/>
              </a:spcBef>
              <a:spcAft>
                <a:spcPct val="0"/>
              </a:spcAft>
            </a:pPr>
            <a:r>
              <a:rPr lang="en-US" sz="1567" dirty="0">
                <a:gradFill>
                  <a:gsLst>
                    <a:gs pos="2917">
                      <a:schemeClr val="bg1"/>
                    </a:gs>
                    <a:gs pos="100000">
                      <a:schemeClr val="bg1"/>
                    </a:gs>
                  </a:gsLst>
                  <a:lin ang="5400000" scaled="0"/>
                </a:gradFill>
                <a:latin typeface="Segoe UI"/>
              </a:rPr>
              <a:t>Virtual machines</a:t>
            </a:r>
          </a:p>
        </p:txBody>
      </p:sp>
      <p:sp>
        <p:nvSpPr>
          <p:cNvPr id="214" name="Rectangle 213"/>
          <p:cNvSpPr/>
          <p:nvPr/>
        </p:nvSpPr>
        <p:spPr bwMode="auto">
          <a:xfrm>
            <a:off x="7610522" y="3653075"/>
            <a:ext cx="4282360" cy="151659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algn="ctr" defTabSz="913854" fontAlgn="base">
              <a:spcBef>
                <a:spcPct val="0"/>
              </a:spcBef>
              <a:spcAft>
                <a:spcPct val="0"/>
              </a:spcAft>
            </a:pPr>
            <a:r>
              <a:rPr lang="en-US" sz="1567" dirty="0">
                <a:gradFill>
                  <a:gsLst>
                    <a:gs pos="2917">
                      <a:schemeClr val="bg1"/>
                    </a:gs>
                    <a:gs pos="100000">
                      <a:schemeClr val="bg1"/>
                    </a:gs>
                  </a:gsLst>
                  <a:lin ang="5400000" scaled="0"/>
                </a:gradFill>
                <a:latin typeface="Segoe UI"/>
              </a:rPr>
              <a:t>ETW Collector</a:t>
            </a:r>
          </a:p>
        </p:txBody>
      </p:sp>
      <p:grpSp>
        <p:nvGrpSpPr>
          <p:cNvPr id="210" name="Group 209"/>
          <p:cNvGrpSpPr/>
          <p:nvPr/>
        </p:nvGrpSpPr>
        <p:grpSpPr bwMode="black">
          <a:xfrm>
            <a:off x="8349978" y="4123620"/>
            <a:ext cx="706953" cy="575137"/>
            <a:chOff x="5184775" y="225425"/>
            <a:chExt cx="1500188" cy="1220788"/>
          </a:xfrm>
          <a:solidFill>
            <a:schemeClr val="bg1"/>
          </a:solidFill>
        </p:grpSpPr>
        <p:sp>
          <p:nvSpPr>
            <p:cNvPr id="2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567">
                <a:solidFill>
                  <a:srgbClr val="442359"/>
                </a:solidFill>
                <a:latin typeface="Segoe UI"/>
              </a:endParaRPr>
            </a:p>
          </p:txBody>
        </p:sp>
        <p:sp>
          <p:nvSpPr>
            <p:cNvPr id="2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567">
                <a:solidFill>
                  <a:srgbClr val="442359"/>
                </a:solidFill>
                <a:latin typeface="Segoe UI"/>
              </a:endParaRPr>
            </a:p>
          </p:txBody>
        </p:sp>
        <p:sp>
          <p:nvSpPr>
            <p:cNvPr id="2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567">
                <a:solidFill>
                  <a:srgbClr val="442359"/>
                </a:solidFill>
                <a:latin typeface="Segoe UI"/>
              </a:endParaRPr>
            </a:p>
          </p:txBody>
        </p:sp>
      </p:grpSp>
      <p:sp>
        <p:nvSpPr>
          <p:cNvPr id="224" name="Right Arrow 223"/>
          <p:cNvSpPr/>
          <p:nvPr/>
        </p:nvSpPr>
        <p:spPr bwMode="auto">
          <a:xfrm>
            <a:off x="9516564" y="4339272"/>
            <a:ext cx="596111" cy="199926"/>
          </a:xfrm>
          <a:prstGeom prst="rightArrow">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225" name="TextBox 224"/>
          <p:cNvSpPr txBox="1"/>
          <p:nvPr/>
        </p:nvSpPr>
        <p:spPr>
          <a:xfrm>
            <a:off x="10456958" y="4698756"/>
            <a:ext cx="764419" cy="438950"/>
          </a:xfrm>
          <a:prstGeom prst="rect">
            <a:avLst/>
          </a:prstGeom>
          <a:noFill/>
        </p:spPr>
        <p:txBody>
          <a:bodyPr wrap="none" lIns="0" tIns="0" rIns="0" bIns="0" rtlCol="0" anchor="ctr">
            <a:noAutofit/>
          </a:bodyPr>
          <a:lstStyle/>
          <a:p>
            <a:pPr algn="ctr" defTabSz="914192" fontAlgn="base">
              <a:lnSpc>
                <a:spcPct val="90000"/>
              </a:lnSpc>
              <a:spcBef>
                <a:spcPct val="0"/>
              </a:spcBef>
              <a:spcAft>
                <a:spcPts val="588"/>
              </a:spcAft>
            </a:pPr>
            <a:r>
              <a:rPr lang="en-US" sz="1175" dirty="0">
                <a:gradFill>
                  <a:gsLst>
                    <a:gs pos="2917">
                      <a:schemeClr val="bg1"/>
                    </a:gs>
                    <a:gs pos="100000">
                      <a:schemeClr val="bg1"/>
                    </a:gs>
                  </a:gsLst>
                  <a:lin ang="5400000" scaled="0"/>
                </a:gradFill>
                <a:latin typeface="Segoe UI"/>
              </a:rPr>
              <a:t>ETL Files</a:t>
            </a:r>
          </a:p>
        </p:txBody>
      </p:sp>
      <p:sp>
        <p:nvSpPr>
          <p:cNvPr id="226" name="TextBox 225"/>
          <p:cNvSpPr txBox="1"/>
          <p:nvPr/>
        </p:nvSpPr>
        <p:spPr>
          <a:xfrm>
            <a:off x="8281893" y="4696881"/>
            <a:ext cx="764419" cy="438950"/>
          </a:xfrm>
          <a:prstGeom prst="rect">
            <a:avLst/>
          </a:prstGeom>
          <a:noFill/>
        </p:spPr>
        <p:txBody>
          <a:bodyPr wrap="none" lIns="0" tIns="0" rIns="0" bIns="0" rtlCol="0" anchor="ctr">
            <a:noAutofit/>
          </a:bodyPr>
          <a:lstStyle/>
          <a:p>
            <a:pPr algn="ctr" defTabSz="914192">
              <a:lnSpc>
                <a:spcPct val="90000"/>
              </a:lnSpc>
              <a:spcAft>
                <a:spcPts val="588"/>
              </a:spcAft>
            </a:pPr>
            <a:r>
              <a:rPr lang="en-US" sz="1175" dirty="0">
                <a:gradFill>
                  <a:gsLst>
                    <a:gs pos="2917">
                      <a:schemeClr val="bg1"/>
                    </a:gs>
                    <a:gs pos="100000">
                      <a:schemeClr val="bg1"/>
                    </a:gs>
                  </a:gsLst>
                  <a:lin ang="5400000" scaled="0"/>
                </a:gradFill>
                <a:latin typeface="Segoe UI"/>
              </a:rPr>
              <a:t>Service</a:t>
            </a:r>
          </a:p>
        </p:txBody>
      </p:sp>
      <p:sp>
        <p:nvSpPr>
          <p:cNvPr id="233" name="TextBox 232"/>
          <p:cNvSpPr txBox="1"/>
          <p:nvPr/>
        </p:nvSpPr>
        <p:spPr>
          <a:xfrm>
            <a:off x="9442815" y="2965449"/>
            <a:ext cx="802977" cy="504194"/>
          </a:xfrm>
          <a:prstGeom prst="rect">
            <a:avLst/>
          </a:prstGeom>
          <a:noFill/>
        </p:spPr>
        <p:txBody>
          <a:bodyPr wrap="none" lIns="0" tIns="0" rIns="0" bIns="0" rtlCol="0" anchor="t">
            <a:noAutofit/>
          </a:bodyPr>
          <a:lstStyle/>
          <a:p>
            <a:pPr algn="ctr" defTabSz="914192">
              <a:lnSpc>
                <a:spcPct val="90000"/>
              </a:lnSpc>
              <a:spcAft>
                <a:spcPts val="588"/>
              </a:spcAft>
            </a:pPr>
            <a:r>
              <a:rPr lang="en-US" sz="1371" dirty="0">
                <a:gradFill>
                  <a:gsLst>
                    <a:gs pos="2917">
                      <a:schemeClr val="accent2"/>
                    </a:gs>
                    <a:gs pos="100000">
                      <a:schemeClr val="accent2"/>
                    </a:gs>
                  </a:gsLst>
                  <a:lin ang="5400000" scaled="0"/>
                </a:gradFill>
                <a:latin typeface="Segoe UI"/>
              </a:rPr>
              <a:t>ETW Messages</a:t>
            </a:r>
          </a:p>
        </p:txBody>
      </p:sp>
      <p:grpSp>
        <p:nvGrpSpPr>
          <p:cNvPr id="241" name="Group 240"/>
          <p:cNvGrpSpPr/>
          <p:nvPr/>
        </p:nvGrpSpPr>
        <p:grpSpPr bwMode="black">
          <a:xfrm>
            <a:off x="8319906" y="5595718"/>
            <a:ext cx="585459" cy="452801"/>
            <a:chOff x="813584" y="4312262"/>
            <a:chExt cx="478309" cy="370027"/>
          </a:xfrm>
          <a:solidFill>
            <a:schemeClr val="accent2"/>
          </a:solidFill>
        </p:grpSpPr>
        <p:sp>
          <p:nvSpPr>
            <p:cNvPr id="242"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89630" tIns="44814" rIns="89630" bIns="44814" numCol="1" anchor="t" anchorCtr="0" compatLnSpc="1">
              <a:prstTxWarp prst="textNoShape">
                <a:avLst/>
              </a:prstTxWarp>
            </a:bodyPr>
            <a:lstStyle/>
            <a:p>
              <a:pPr defTabSz="914192"/>
              <a:endParaRPr lang="en-US" sz="1567">
                <a:solidFill>
                  <a:srgbClr val="442359"/>
                </a:solidFill>
                <a:latin typeface="Segoe UI"/>
              </a:endParaRPr>
            </a:p>
          </p:txBody>
        </p:sp>
        <p:sp>
          <p:nvSpPr>
            <p:cNvPr id="243"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89630" tIns="44814" rIns="89630" bIns="44814" numCol="1" anchor="t" anchorCtr="0" compatLnSpc="1">
              <a:prstTxWarp prst="textNoShape">
                <a:avLst/>
              </a:prstTxWarp>
            </a:bodyPr>
            <a:lstStyle/>
            <a:p>
              <a:pPr defTabSz="914192"/>
              <a:endParaRPr lang="en-US" sz="1567">
                <a:solidFill>
                  <a:srgbClr val="442359"/>
                </a:solidFill>
                <a:latin typeface="Segoe UI"/>
              </a:endParaRPr>
            </a:p>
          </p:txBody>
        </p:sp>
      </p:grpSp>
      <p:sp>
        <p:nvSpPr>
          <p:cNvPr id="244" name="Freeform 8"/>
          <p:cNvSpPr>
            <a:spLocks noEditPoints="1"/>
          </p:cNvSpPr>
          <p:nvPr/>
        </p:nvSpPr>
        <p:spPr bwMode="black">
          <a:xfrm>
            <a:off x="9844738" y="5542426"/>
            <a:ext cx="511458" cy="511325"/>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192"/>
            <a:endParaRPr lang="en-US" sz="1567">
              <a:solidFill>
                <a:srgbClr val="442359"/>
              </a:solidFill>
              <a:latin typeface="Segoe UI"/>
            </a:endParaRPr>
          </a:p>
        </p:txBody>
      </p:sp>
      <p:sp>
        <p:nvSpPr>
          <p:cNvPr id="245" name="TextBox 244"/>
          <p:cNvSpPr txBox="1"/>
          <p:nvPr/>
        </p:nvSpPr>
        <p:spPr>
          <a:xfrm>
            <a:off x="9010255" y="6031809"/>
            <a:ext cx="1668097" cy="479577"/>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1371" dirty="0">
                <a:gradFill>
                  <a:gsLst>
                    <a:gs pos="2917">
                      <a:schemeClr val="accent2"/>
                    </a:gs>
                    <a:gs pos="100000">
                      <a:schemeClr val="accent2"/>
                    </a:gs>
                  </a:gsLst>
                  <a:lin ang="5400000" scaled="0"/>
                </a:gradFill>
                <a:latin typeface="Segoe UI"/>
              </a:rPr>
              <a:t>Analysis tools</a:t>
            </a:r>
          </a:p>
        </p:txBody>
      </p:sp>
      <p:grpSp>
        <p:nvGrpSpPr>
          <p:cNvPr id="163" name="Group 162"/>
          <p:cNvGrpSpPr/>
          <p:nvPr/>
        </p:nvGrpSpPr>
        <p:grpSpPr>
          <a:xfrm>
            <a:off x="461580" y="1685862"/>
            <a:ext cx="1523490" cy="1523490"/>
            <a:chOff x="350845" y="1719170"/>
            <a:chExt cx="1554039" cy="1554039"/>
          </a:xfrm>
        </p:grpSpPr>
        <p:sp>
          <p:nvSpPr>
            <p:cNvPr id="4" name="Rectangle 3"/>
            <p:cNvSpPr/>
            <p:nvPr/>
          </p:nvSpPr>
          <p:spPr bwMode="auto">
            <a:xfrm>
              <a:off x="350845" y="1719170"/>
              <a:ext cx="1554039" cy="155403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b" anchorCtr="0" compatLnSpc="1">
              <a:prstTxWarp prst="textNoShape">
                <a:avLst/>
              </a:prstTxWarp>
            </a:bodyPr>
            <a:lstStyle/>
            <a:p>
              <a:pPr algn="ctr" defTabSz="913573" fontAlgn="base">
                <a:lnSpc>
                  <a:spcPct val="90000"/>
                </a:lnSpc>
                <a:spcBef>
                  <a:spcPct val="0"/>
                </a:spcBef>
                <a:spcAft>
                  <a:spcPct val="0"/>
                </a:spcAft>
              </a:pPr>
              <a:r>
                <a:rPr lang="en-US" sz="1372" spc="-50" dirty="0">
                  <a:gradFill>
                    <a:gsLst>
                      <a:gs pos="2917">
                        <a:schemeClr val="bg1"/>
                      </a:gs>
                      <a:gs pos="100000">
                        <a:schemeClr val="bg1"/>
                      </a:gs>
                    </a:gsLst>
                    <a:lin ang="0" scaled="0"/>
                  </a:gradFill>
                  <a:latin typeface="Segoe UI"/>
                </a:rPr>
                <a:t>Greater visibility</a:t>
              </a:r>
            </a:p>
          </p:txBody>
        </p:sp>
        <p:sp>
          <p:nvSpPr>
            <p:cNvPr id="184" name="Freeform 303"/>
            <p:cNvSpPr>
              <a:spLocks noChangeAspect="1" noEditPoints="1"/>
            </p:cNvSpPr>
            <p:nvPr/>
          </p:nvSpPr>
          <p:spPr bwMode="auto">
            <a:xfrm>
              <a:off x="783181" y="2044826"/>
              <a:ext cx="689367" cy="689367"/>
            </a:xfrm>
            <a:custGeom>
              <a:avLst/>
              <a:gdLst>
                <a:gd name="T0" fmla="*/ 104 w 118"/>
                <a:gd name="T1" fmla="*/ 62 h 118"/>
                <a:gd name="T2" fmla="*/ 105 w 118"/>
                <a:gd name="T3" fmla="*/ 61 h 118"/>
                <a:gd name="T4" fmla="*/ 104 w 118"/>
                <a:gd name="T5" fmla="*/ 59 h 118"/>
                <a:gd name="T6" fmla="*/ 84 w 118"/>
                <a:gd name="T7" fmla="*/ 39 h 118"/>
                <a:gd name="T8" fmla="*/ 95 w 118"/>
                <a:gd name="T9" fmla="*/ 28 h 118"/>
                <a:gd name="T10" fmla="*/ 103 w 118"/>
                <a:gd name="T11" fmla="*/ 30 h 118"/>
                <a:gd name="T12" fmla="*/ 118 w 118"/>
                <a:gd name="T13" fmla="*/ 15 h 118"/>
                <a:gd name="T14" fmla="*/ 103 w 118"/>
                <a:gd name="T15" fmla="*/ 0 h 118"/>
                <a:gd name="T16" fmla="*/ 88 w 118"/>
                <a:gd name="T17" fmla="*/ 15 h 118"/>
                <a:gd name="T18" fmla="*/ 91 w 118"/>
                <a:gd name="T19" fmla="*/ 24 h 118"/>
                <a:gd name="T20" fmla="*/ 79 w 118"/>
                <a:gd name="T21" fmla="*/ 36 h 118"/>
                <a:gd name="T22" fmla="*/ 57 w 118"/>
                <a:gd name="T23" fmla="*/ 30 h 118"/>
                <a:gd name="T24" fmla="*/ 10 w 118"/>
                <a:gd name="T25" fmla="*/ 59 h 118"/>
                <a:gd name="T26" fmla="*/ 8 w 118"/>
                <a:gd name="T27" fmla="*/ 61 h 118"/>
                <a:gd name="T28" fmla="*/ 10 w 118"/>
                <a:gd name="T29" fmla="*/ 63 h 118"/>
                <a:gd name="T30" fmla="*/ 32 w 118"/>
                <a:gd name="T31" fmla="*/ 81 h 118"/>
                <a:gd name="T32" fmla="*/ 23 w 118"/>
                <a:gd name="T33" fmla="*/ 91 h 118"/>
                <a:gd name="T34" fmla="*/ 15 w 118"/>
                <a:gd name="T35" fmla="*/ 88 h 118"/>
                <a:gd name="T36" fmla="*/ 0 w 118"/>
                <a:gd name="T37" fmla="*/ 103 h 118"/>
                <a:gd name="T38" fmla="*/ 15 w 118"/>
                <a:gd name="T39" fmla="*/ 118 h 118"/>
                <a:gd name="T40" fmla="*/ 30 w 118"/>
                <a:gd name="T41" fmla="*/ 103 h 118"/>
                <a:gd name="T42" fmla="*/ 27 w 118"/>
                <a:gd name="T43" fmla="*/ 95 h 118"/>
                <a:gd name="T44" fmla="*/ 38 w 118"/>
                <a:gd name="T45" fmla="*/ 84 h 118"/>
                <a:gd name="T46" fmla="*/ 59 w 118"/>
                <a:gd name="T47" fmla="*/ 89 h 118"/>
                <a:gd name="T48" fmla="*/ 59 w 118"/>
                <a:gd name="T49" fmla="*/ 89 h 118"/>
                <a:gd name="T50" fmla="*/ 104 w 118"/>
                <a:gd name="T51" fmla="*/ 62 h 118"/>
                <a:gd name="T52" fmla="*/ 59 w 118"/>
                <a:gd name="T53" fmla="*/ 83 h 118"/>
                <a:gd name="T54" fmla="*/ 59 w 118"/>
                <a:gd name="T55" fmla="*/ 83 h 118"/>
                <a:gd name="T56" fmla="*/ 16 w 118"/>
                <a:gd name="T57" fmla="*/ 61 h 118"/>
                <a:gd name="T58" fmla="*/ 58 w 118"/>
                <a:gd name="T59" fmla="*/ 36 h 118"/>
                <a:gd name="T60" fmla="*/ 98 w 118"/>
                <a:gd name="T61" fmla="*/ 61 h 118"/>
                <a:gd name="T62" fmla="*/ 59 w 118"/>
                <a:gd name="T63" fmla="*/ 83 h 118"/>
                <a:gd name="T64" fmla="*/ 15 w 118"/>
                <a:gd name="T65" fmla="*/ 29 h 118"/>
                <a:gd name="T66" fmla="*/ 30 w 118"/>
                <a:gd name="T67" fmla="*/ 14 h 118"/>
                <a:gd name="T68" fmla="*/ 15 w 118"/>
                <a:gd name="T69" fmla="*/ 0 h 118"/>
                <a:gd name="T70" fmla="*/ 0 w 118"/>
                <a:gd name="T71" fmla="*/ 14 h 118"/>
                <a:gd name="T72" fmla="*/ 15 w 118"/>
                <a:gd name="T73" fmla="*/ 29 h 118"/>
                <a:gd name="T74" fmla="*/ 15 w 118"/>
                <a:gd name="T75" fmla="*/ 4 h 118"/>
                <a:gd name="T76" fmla="*/ 25 w 118"/>
                <a:gd name="T77" fmla="*/ 14 h 118"/>
                <a:gd name="T78" fmla="*/ 15 w 118"/>
                <a:gd name="T79" fmla="*/ 25 h 118"/>
                <a:gd name="T80" fmla="*/ 5 w 118"/>
                <a:gd name="T81" fmla="*/ 14 h 118"/>
                <a:gd name="T82" fmla="*/ 15 w 118"/>
                <a:gd name="T83" fmla="*/ 4 h 118"/>
                <a:gd name="T84" fmla="*/ 103 w 118"/>
                <a:gd name="T85" fmla="*/ 89 h 118"/>
                <a:gd name="T86" fmla="*/ 89 w 118"/>
                <a:gd name="T87" fmla="*/ 103 h 118"/>
                <a:gd name="T88" fmla="*/ 103 w 118"/>
                <a:gd name="T89" fmla="*/ 118 h 118"/>
                <a:gd name="T90" fmla="*/ 118 w 118"/>
                <a:gd name="T91" fmla="*/ 103 h 118"/>
                <a:gd name="T92" fmla="*/ 103 w 118"/>
                <a:gd name="T93" fmla="*/ 89 h 118"/>
                <a:gd name="T94" fmla="*/ 103 w 118"/>
                <a:gd name="T95" fmla="*/ 114 h 118"/>
                <a:gd name="T96" fmla="*/ 93 w 118"/>
                <a:gd name="T97" fmla="*/ 103 h 118"/>
                <a:gd name="T98" fmla="*/ 103 w 118"/>
                <a:gd name="T99" fmla="*/ 93 h 118"/>
                <a:gd name="T100" fmla="*/ 114 w 118"/>
                <a:gd name="T101" fmla="*/ 103 h 118"/>
                <a:gd name="T102" fmla="*/ 103 w 118"/>
                <a:gd name="T103" fmla="*/ 114 h 118"/>
                <a:gd name="T104" fmla="*/ 74 w 118"/>
                <a:gd name="T105" fmla="*/ 59 h 118"/>
                <a:gd name="T106" fmla="*/ 59 w 118"/>
                <a:gd name="T107" fmla="*/ 74 h 118"/>
                <a:gd name="T108" fmla="*/ 44 w 118"/>
                <a:gd name="T109" fmla="*/ 59 h 118"/>
                <a:gd name="T110" fmla="*/ 59 w 118"/>
                <a:gd name="T111" fmla="*/ 44 h 118"/>
                <a:gd name="T112" fmla="*/ 74 w 118"/>
                <a:gd name="T113"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18">
                  <a:moveTo>
                    <a:pt x="104" y="62"/>
                  </a:moveTo>
                  <a:cubicBezTo>
                    <a:pt x="105" y="61"/>
                    <a:pt x="105" y="61"/>
                    <a:pt x="105" y="61"/>
                  </a:cubicBezTo>
                  <a:cubicBezTo>
                    <a:pt x="104" y="59"/>
                    <a:pt x="104" y="59"/>
                    <a:pt x="104" y="59"/>
                  </a:cubicBezTo>
                  <a:cubicBezTo>
                    <a:pt x="98" y="50"/>
                    <a:pt x="91" y="43"/>
                    <a:pt x="84" y="39"/>
                  </a:cubicBezTo>
                  <a:cubicBezTo>
                    <a:pt x="95" y="28"/>
                    <a:pt x="95" y="28"/>
                    <a:pt x="95" y="28"/>
                  </a:cubicBezTo>
                  <a:cubicBezTo>
                    <a:pt x="97" y="29"/>
                    <a:pt x="100" y="30"/>
                    <a:pt x="103" y="30"/>
                  </a:cubicBezTo>
                  <a:cubicBezTo>
                    <a:pt x="111" y="30"/>
                    <a:pt x="118" y="23"/>
                    <a:pt x="118" y="15"/>
                  </a:cubicBezTo>
                  <a:cubicBezTo>
                    <a:pt x="118" y="7"/>
                    <a:pt x="111" y="0"/>
                    <a:pt x="103" y="0"/>
                  </a:cubicBezTo>
                  <a:cubicBezTo>
                    <a:pt x="95" y="0"/>
                    <a:pt x="88" y="7"/>
                    <a:pt x="88" y="15"/>
                  </a:cubicBezTo>
                  <a:cubicBezTo>
                    <a:pt x="88" y="18"/>
                    <a:pt x="89" y="21"/>
                    <a:pt x="91" y="24"/>
                  </a:cubicBezTo>
                  <a:cubicBezTo>
                    <a:pt x="79" y="36"/>
                    <a:pt x="79" y="36"/>
                    <a:pt x="79" y="36"/>
                  </a:cubicBezTo>
                  <a:cubicBezTo>
                    <a:pt x="72" y="32"/>
                    <a:pt x="65" y="30"/>
                    <a:pt x="57" y="30"/>
                  </a:cubicBezTo>
                  <a:cubicBezTo>
                    <a:pt x="42" y="31"/>
                    <a:pt x="26" y="41"/>
                    <a:pt x="10" y="59"/>
                  </a:cubicBezTo>
                  <a:cubicBezTo>
                    <a:pt x="8" y="61"/>
                    <a:pt x="8" y="61"/>
                    <a:pt x="8" y="61"/>
                  </a:cubicBezTo>
                  <a:cubicBezTo>
                    <a:pt x="10" y="63"/>
                    <a:pt x="10" y="63"/>
                    <a:pt x="10" y="63"/>
                  </a:cubicBezTo>
                  <a:cubicBezTo>
                    <a:pt x="17" y="71"/>
                    <a:pt x="25" y="77"/>
                    <a:pt x="32" y="81"/>
                  </a:cubicBezTo>
                  <a:cubicBezTo>
                    <a:pt x="23" y="91"/>
                    <a:pt x="23" y="91"/>
                    <a:pt x="23" y="91"/>
                  </a:cubicBezTo>
                  <a:cubicBezTo>
                    <a:pt x="21" y="89"/>
                    <a:pt x="18" y="88"/>
                    <a:pt x="15" y="88"/>
                  </a:cubicBezTo>
                  <a:cubicBezTo>
                    <a:pt x="7" y="88"/>
                    <a:pt x="0" y="95"/>
                    <a:pt x="0" y="103"/>
                  </a:cubicBezTo>
                  <a:cubicBezTo>
                    <a:pt x="0" y="111"/>
                    <a:pt x="7" y="118"/>
                    <a:pt x="15" y="118"/>
                  </a:cubicBezTo>
                  <a:cubicBezTo>
                    <a:pt x="23" y="118"/>
                    <a:pt x="30" y="111"/>
                    <a:pt x="30" y="103"/>
                  </a:cubicBezTo>
                  <a:cubicBezTo>
                    <a:pt x="30" y="100"/>
                    <a:pt x="29" y="97"/>
                    <a:pt x="27" y="95"/>
                  </a:cubicBezTo>
                  <a:cubicBezTo>
                    <a:pt x="38" y="84"/>
                    <a:pt x="38" y="84"/>
                    <a:pt x="38" y="84"/>
                  </a:cubicBezTo>
                  <a:cubicBezTo>
                    <a:pt x="45" y="87"/>
                    <a:pt x="52" y="89"/>
                    <a:pt x="59" y="89"/>
                  </a:cubicBezTo>
                  <a:cubicBezTo>
                    <a:pt x="59" y="89"/>
                    <a:pt x="59" y="89"/>
                    <a:pt x="59" y="89"/>
                  </a:cubicBezTo>
                  <a:cubicBezTo>
                    <a:pt x="76" y="89"/>
                    <a:pt x="91" y="80"/>
                    <a:pt x="104" y="62"/>
                  </a:cubicBezTo>
                  <a:close/>
                  <a:moveTo>
                    <a:pt x="59" y="83"/>
                  </a:moveTo>
                  <a:cubicBezTo>
                    <a:pt x="59" y="83"/>
                    <a:pt x="59" y="83"/>
                    <a:pt x="59" y="83"/>
                  </a:cubicBezTo>
                  <a:cubicBezTo>
                    <a:pt x="45" y="83"/>
                    <a:pt x="30" y="76"/>
                    <a:pt x="16" y="61"/>
                  </a:cubicBezTo>
                  <a:cubicBezTo>
                    <a:pt x="30" y="45"/>
                    <a:pt x="44" y="37"/>
                    <a:pt x="58" y="36"/>
                  </a:cubicBezTo>
                  <a:cubicBezTo>
                    <a:pt x="72" y="35"/>
                    <a:pt x="85" y="44"/>
                    <a:pt x="98" y="61"/>
                  </a:cubicBezTo>
                  <a:cubicBezTo>
                    <a:pt x="87" y="76"/>
                    <a:pt x="73" y="83"/>
                    <a:pt x="59" y="83"/>
                  </a:cubicBezTo>
                  <a:close/>
                  <a:moveTo>
                    <a:pt x="15" y="29"/>
                  </a:moveTo>
                  <a:cubicBezTo>
                    <a:pt x="23" y="29"/>
                    <a:pt x="30" y="23"/>
                    <a:pt x="30" y="14"/>
                  </a:cubicBezTo>
                  <a:cubicBezTo>
                    <a:pt x="30" y="6"/>
                    <a:pt x="23" y="0"/>
                    <a:pt x="15" y="0"/>
                  </a:cubicBezTo>
                  <a:cubicBezTo>
                    <a:pt x="7" y="0"/>
                    <a:pt x="0" y="6"/>
                    <a:pt x="0" y="14"/>
                  </a:cubicBezTo>
                  <a:cubicBezTo>
                    <a:pt x="0" y="23"/>
                    <a:pt x="7" y="29"/>
                    <a:pt x="15" y="29"/>
                  </a:cubicBezTo>
                  <a:close/>
                  <a:moveTo>
                    <a:pt x="15" y="4"/>
                  </a:moveTo>
                  <a:cubicBezTo>
                    <a:pt x="20" y="4"/>
                    <a:pt x="25" y="9"/>
                    <a:pt x="25" y="14"/>
                  </a:cubicBezTo>
                  <a:cubicBezTo>
                    <a:pt x="25" y="20"/>
                    <a:pt x="20" y="25"/>
                    <a:pt x="15" y="25"/>
                  </a:cubicBezTo>
                  <a:cubicBezTo>
                    <a:pt x="9" y="25"/>
                    <a:pt x="5" y="20"/>
                    <a:pt x="5" y="14"/>
                  </a:cubicBezTo>
                  <a:cubicBezTo>
                    <a:pt x="5" y="9"/>
                    <a:pt x="9" y="4"/>
                    <a:pt x="15" y="4"/>
                  </a:cubicBezTo>
                  <a:close/>
                  <a:moveTo>
                    <a:pt x="103" y="89"/>
                  </a:moveTo>
                  <a:cubicBezTo>
                    <a:pt x="95" y="89"/>
                    <a:pt x="89" y="95"/>
                    <a:pt x="89" y="103"/>
                  </a:cubicBezTo>
                  <a:cubicBezTo>
                    <a:pt x="89" y="112"/>
                    <a:pt x="95" y="118"/>
                    <a:pt x="103" y="118"/>
                  </a:cubicBezTo>
                  <a:cubicBezTo>
                    <a:pt x="112" y="118"/>
                    <a:pt x="118" y="112"/>
                    <a:pt x="118" y="103"/>
                  </a:cubicBezTo>
                  <a:cubicBezTo>
                    <a:pt x="118" y="95"/>
                    <a:pt x="112" y="89"/>
                    <a:pt x="103" y="89"/>
                  </a:cubicBezTo>
                  <a:close/>
                  <a:moveTo>
                    <a:pt x="103" y="114"/>
                  </a:moveTo>
                  <a:cubicBezTo>
                    <a:pt x="98" y="114"/>
                    <a:pt x="93" y="109"/>
                    <a:pt x="93" y="103"/>
                  </a:cubicBezTo>
                  <a:cubicBezTo>
                    <a:pt x="93" y="98"/>
                    <a:pt x="98" y="93"/>
                    <a:pt x="103" y="93"/>
                  </a:cubicBezTo>
                  <a:cubicBezTo>
                    <a:pt x="109" y="93"/>
                    <a:pt x="114" y="98"/>
                    <a:pt x="114" y="103"/>
                  </a:cubicBezTo>
                  <a:cubicBezTo>
                    <a:pt x="114" y="109"/>
                    <a:pt x="109" y="114"/>
                    <a:pt x="103" y="114"/>
                  </a:cubicBezTo>
                  <a:close/>
                  <a:moveTo>
                    <a:pt x="74" y="59"/>
                  </a:moveTo>
                  <a:cubicBezTo>
                    <a:pt x="74" y="67"/>
                    <a:pt x="68" y="74"/>
                    <a:pt x="59" y="74"/>
                  </a:cubicBezTo>
                  <a:cubicBezTo>
                    <a:pt x="51" y="74"/>
                    <a:pt x="44" y="67"/>
                    <a:pt x="44" y="59"/>
                  </a:cubicBezTo>
                  <a:cubicBezTo>
                    <a:pt x="44" y="51"/>
                    <a:pt x="51" y="44"/>
                    <a:pt x="59" y="44"/>
                  </a:cubicBezTo>
                  <a:cubicBezTo>
                    <a:pt x="68" y="44"/>
                    <a:pt x="74" y="51"/>
                    <a:pt x="74" y="59"/>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bg1"/>
                    </a:gs>
                    <a:gs pos="100000">
                      <a:schemeClr val="bg1"/>
                    </a:gs>
                  </a:gsLst>
                  <a:lin ang="0" scaled="0"/>
                </a:gradFill>
              </a:endParaRPr>
            </a:p>
          </p:txBody>
        </p:sp>
      </p:grpSp>
      <p:sp>
        <p:nvSpPr>
          <p:cNvPr id="188" name="Freeform 187"/>
          <p:cNvSpPr>
            <a:spLocks noChangeAspect="1" noEditPoints="1"/>
          </p:cNvSpPr>
          <p:nvPr/>
        </p:nvSpPr>
        <p:spPr bwMode="auto">
          <a:xfrm>
            <a:off x="9018412" y="2190212"/>
            <a:ext cx="474819" cy="344861"/>
          </a:xfrm>
          <a:custGeom>
            <a:avLst/>
            <a:gdLst>
              <a:gd name="T0" fmla="*/ 138 w 277"/>
              <a:gd name="T1" fmla="*/ 0 h 201"/>
              <a:gd name="T2" fmla="*/ 0 w 277"/>
              <a:gd name="T3" fmla="*/ 119 h 201"/>
              <a:gd name="T4" fmla="*/ 138 w 277"/>
              <a:gd name="T5" fmla="*/ 201 h 201"/>
              <a:gd name="T6" fmla="*/ 277 w 277"/>
              <a:gd name="T7" fmla="*/ 81 h 201"/>
              <a:gd name="T8" fmla="*/ 4 w 277"/>
              <a:gd name="T9" fmla="*/ 117 h 201"/>
              <a:gd name="T10" fmla="*/ 4 w 277"/>
              <a:gd name="T11" fmla="*/ 88 h 201"/>
              <a:gd name="T12" fmla="*/ 134 w 277"/>
              <a:gd name="T13" fmla="*/ 194 h 201"/>
              <a:gd name="T14" fmla="*/ 4 w 277"/>
              <a:gd name="T15" fmla="*/ 84 h 201"/>
              <a:gd name="T16" fmla="*/ 273 w 277"/>
              <a:gd name="T17" fmla="*/ 84 h 201"/>
              <a:gd name="T18" fmla="*/ 119 w 277"/>
              <a:gd name="T19" fmla="*/ 181 h 201"/>
              <a:gd name="T20" fmla="*/ 128 w 277"/>
              <a:gd name="T21" fmla="*/ 177 h 201"/>
              <a:gd name="T22" fmla="*/ 112 w 277"/>
              <a:gd name="T23" fmla="*/ 169 h 201"/>
              <a:gd name="T24" fmla="*/ 117 w 277"/>
              <a:gd name="T25" fmla="*/ 167 h 201"/>
              <a:gd name="T26" fmla="*/ 125 w 277"/>
              <a:gd name="T27" fmla="*/ 177 h 201"/>
              <a:gd name="T28" fmla="*/ 121 w 277"/>
              <a:gd name="T29" fmla="*/ 178 h 201"/>
              <a:gd name="T30" fmla="*/ 117 w 277"/>
              <a:gd name="T31" fmla="*/ 167 h 201"/>
              <a:gd name="T32" fmla="*/ 103 w 277"/>
              <a:gd name="T33" fmla="*/ 169 h 201"/>
              <a:gd name="T34" fmla="*/ 101 w 277"/>
              <a:gd name="T35" fmla="*/ 153 h 201"/>
              <a:gd name="T36" fmla="*/ 99 w 277"/>
              <a:gd name="T37" fmla="*/ 168 h 201"/>
              <a:gd name="T38" fmla="*/ 99 w 277"/>
              <a:gd name="T39" fmla="*/ 156 h 201"/>
              <a:gd name="T40" fmla="*/ 103 w 277"/>
              <a:gd name="T41" fmla="*/ 166 h 201"/>
              <a:gd name="T42" fmla="*/ 95 w 277"/>
              <a:gd name="T43" fmla="*/ 157 h 201"/>
              <a:gd name="T44" fmla="*/ 78 w 277"/>
              <a:gd name="T45" fmla="*/ 156 h 201"/>
              <a:gd name="T46" fmla="*/ 87 w 277"/>
              <a:gd name="T47" fmla="*/ 152 h 201"/>
              <a:gd name="T48" fmla="*/ 71 w 277"/>
              <a:gd name="T49" fmla="*/ 145 h 201"/>
              <a:gd name="T50" fmla="*/ 76 w 277"/>
              <a:gd name="T51" fmla="*/ 143 h 201"/>
              <a:gd name="T52" fmla="*/ 83 w 277"/>
              <a:gd name="T53" fmla="*/ 152 h 201"/>
              <a:gd name="T54" fmla="*/ 80 w 277"/>
              <a:gd name="T55" fmla="*/ 153 h 201"/>
              <a:gd name="T56" fmla="*/ 76 w 277"/>
              <a:gd name="T57" fmla="*/ 143 h 201"/>
              <a:gd name="T58" fmla="*/ 17 w 277"/>
              <a:gd name="T59" fmla="*/ 105 h 201"/>
              <a:gd name="T60" fmla="*/ 17 w 277"/>
              <a:gd name="T61" fmla="*/ 117 h 201"/>
              <a:gd name="T62" fmla="*/ 37 w 277"/>
              <a:gd name="T63" fmla="*/ 131 h 201"/>
              <a:gd name="T64" fmla="*/ 45 w 277"/>
              <a:gd name="T65" fmla="*/ 127 h 201"/>
              <a:gd name="T66" fmla="*/ 30 w 277"/>
              <a:gd name="T67" fmla="*/ 120 h 201"/>
              <a:gd name="T68" fmla="*/ 34 w 277"/>
              <a:gd name="T69" fmla="*/ 118 h 201"/>
              <a:gd name="T70" fmla="*/ 42 w 277"/>
              <a:gd name="T71" fmla="*/ 127 h 201"/>
              <a:gd name="T72" fmla="*/ 38 w 277"/>
              <a:gd name="T73" fmla="*/ 128 h 201"/>
              <a:gd name="T74" fmla="*/ 34 w 277"/>
              <a:gd name="T75" fmla="*/ 118 h 201"/>
              <a:gd name="T76" fmla="*/ 62 w 277"/>
              <a:gd name="T77" fmla="*/ 145 h 201"/>
              <a:gd name="T78" fmla="*/ 59 w 277"/>
              <a:gd name="T79" fmla="*/ 128 h 201"/>
              <a:gd name="T80" fmla="*/ 58 w 277"/>
              <a:gd name="T81" fmla="*/ 144 h 201"/>
              <a:gd name="T82" fmla="*/ 58 w 277"/>
              <a:gd name="T83" fmla="*/ 131 h 201"/>
              <a:gd name="T84" fmla="*/ 62 w 277"/>
              <a:gd name="T85" fmla="*/ 142 h 201"/>
              <a:gd name="T86" fmla="*/ 54 w 277"/>
              <a:gd name="T87" fmla="*/ 13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 h="201">
                <a:moveTo>
                  <a:pt x="277" y="81"/>
                </a:moveTo>
                <a:cubicBezTo>
                  <a:pt x="138" y="0"/>
                  <a:pt x="138" y="0"/>
                  <a:pt x="138" y="0"/>
                </a:cubicBezTo>
                <a:cubicBezTo>
                  <a:pt x="0" y="81"/>
                  <a:pt x="0" y="81"/>
                  <a:pt x="0" y="81"/>
                </a:cubicBezTo>
                <a:cubicBezTo>
                  <a:pt x="0" y="119"/>
                  <a:pt x="0" y="119"/>
                  <a:pt x="0" y="119"/>
                </a:cubicBezTo>
                <a:cubicBezTo>
                  <a:pt x="5" y="122"/>
                  <a:pt x="21" y="132"/>
                  <a:pt x="21" y="132"/>
                </a:cubicBezTo>
                <a:cubicBezTo>
                  <a:pt x="138" y="201"/>
                  <a:pt x="138" y="201"/>
                  <a:pt x="138" y="201"/>
                </a:cubicBezTo>
                <a:cubicBezTo>
                  <a:pt x="202" y="163"/>
                  <a:pt x="277" y="119"/>
                  <a:pt x="277" y="119"/>
                </a:cubicBezTo>
                <a:cubicBezTo>
                  <a:pt x="277" y="81"/>
                  <a:pt x="277" y="81"/>
                  <a:pt x="277" y="81"/>
                </a:cubicBezTo>
                <a:close/>
                <a:moveTo>
                  <a:pt x="134" y="194"/>
                </a:moveTo>
                <a:cubicBezTo>
                  <a:pt x="4" y="117"/>
                  <a:pt x="4" y="117"/>
                  <a:pt x="4" y="117"/>
                </a:cubicBezTo>
                <a:cubicBezTo>
                  <a:pt x="4" y="112"/>
                  <a:pt x="4" y="112"/>
                  <a:pt x="4" y="112"/>
                </a:cubicBezTo>
                <a:cubicBezTo>
                  <a:pt x="4" y="88"/>
                  <a:pt x="4" y="88"/>
                  <a:pt x="4" y="88"/>
                </a:cubicBezTo>
                <a:cubicBezTo>
                  <a:pt x="134" y="165"/>
                  <a:pt x="134" y="165"/>
                  <a:pt x="134" y="165"/>
                </a:cubicBezTo>
                <a:cubicBezTo>
                  <a:pt x="134" y="194"/>
                  <a:pt x="134" y="194"/>
                  <a:pt x="134" y="194"/>
                </a:cubicBezTo>
                <a:close/>
                <a:moveTo>
                  <a:pt x="138" y="163"/>
                </a:moveTo>
                <a:cubicBezTo>
                  <a:pt x="4" y="84"/>
                  <a:pt x="4" y="84"/>
                  <a:pt x="4" y="84"/>
                </a:cubicBezTo>
                <a:cubicBezTo>
                  <a:pt x="138" y="4"/>
                  <a:pt x="138" y="4"/>
                  <a:pt x="138" y="4"/>
                </a:cubicBezTo>
                <a:cubicBezTo>
                  <a:pt x="273" y="84"/>
                  <a:pt x="273" y="84"/>
                  <a:pt x="273" y="84"/>
                </a:cubicBezTo>
                <a:cubicBezTo>
                  <a:pt x="138" y="163"/>
                  <a:pt x="138" y="163"/>
                  <a:pt x="138" y="163"/>
                </a:cubicBezTo>
                <a:close/>
                <a:moveTo>
                  <a:pt x="119" y="181"/>
                </a:moveTo>
                <a:cubicBezTo>
                  <a:pt x="121" y="182"/>
                  <a:pt x="122" y="182"/>
                  <a:pt x="123" y="182"/>
                </a:cubicBezTo>
                <a:cubicBezTo>
                  <a:pt x="126" y="182"/>
                  <a:pt x="128" y="180"/>
                  <a:pt x="128" y="177"/>
                </a:cubicBezTo>
                <a:cubicBezTo>
                  <a:pt x="128" y="172"/>
                  <a:pt x="125" y="167"/>
                  <a:pt x="121" y="165"/>
                </a:cubicBezTo>
                <a:cubicBezTo>
                  <a:pt x="116" y="162"/>
                  <a:pt x="112" y="164"/>
                  <a:pt x="112" y="169"/>
                </a:cubicBezTo>
                <a:cubicBezTo>
                  <a:pt x="112" y="173"/>
                  <a:pt x="115" y="179"/>
                  <a:pt x="119" y="181"/>
                </a:cubicBezTo>
                <a:close/>
                <a:moveTo>
                  <a:pt x="117" y="167"/>
                </a:moveTo>
                <a:cubicBezTo>
                  <a:pt x="117" y="167"/>
                  <a:pt x="118" y="167"/>
                  <a:pt x="119" y="167"/>
                </a:cubicBezTo>
                <a:cubicBezTo>
                  <a:pt x="122" y="169"/>
                  <a:pt x="125" y="173"/>
                  <a:pt x="125" y="177"/>
                </a:cubicBezTo>
                <a:cubicBezTo>
                  <a:pt x="125" y="179"/>
                  <a:pt x="124" y="179"/>
                  <a:pt x="123" y="179"/>
                </a:cubicBezTo>
                <a:cubicBezTo>
                  <a:pt x="123" y="179"/>
                  <a:pt x="122" y="179"/>
                  <a:pt x="121" y="178"/>
                </a:cubicBezTo>
                <a:cubicBezTo>
                  <a:pt x="118" y="177"/>
                  <a:pt x="115" y="172"/>
                  <a:pt x="115" y="169"/>
                </a:cubicBezTo>
                <a:cubicBezTo>
                  <a:pt x="115" y="167"/>
                  <a:pt x="116" y="167"/>
                  <a:pt x="117" y="167"/>
                </a:cubicBezTo>
                <a:close/>
                <a:moveTo>
                  <a:pt x="99" y="168"/>
                </a:moveTo>
                <a:cubicBezTo>
                  <a:pt x="101" y="168"/>
                  <a:pt x="102" y="169"/>
                  <a:pt x="103" y="169"/>
                </a:cubicBezTo>
                <a:cubicBezTo>
                  <a:pt x="106" y="169"/>
                  <a:pt x="107" y="167"/>
                  <a:pt x="107" y="164"/>
                </a:cubicBezTo>
                <a:cubicBezTo>
                  <a:pt x="107" y="161"/>
                  <a:pt x="105" y="156"/>
                  <a:pt x="101" y="153"/>
                </a:cubicBezTo>
                <a:cubicBezTo>
                  <a:pt x="96" y="151"/>
                  <a:pt x="92" y="153"/>
                  <a:pt x="92" y="157"/>
                </a:cubicBezTo>
                <a:cubicBezTo>
                  <a:pt x="92" y="161"/>
                  <a:pt x="95" y="165"/>
                  <a:pt x="99" y="168"/>
                </a:cubicBezTo>
                <a:close/>
                <a:moveTo>
                  <a:pt x="97" y="155"/>
                </a:moveTo>
                <a:cubicBezTo>
                  <a:pt x="97" y="155"/>
                  <a:pt x="98" y="155"/>
                  <a:pt x="99" y="156"/>
                </a:cubicBezTo>
                <a:cubicBezTo>
                  <a:pt x="102" y="158"/>
                  <a:pt x="105" y="161"/>
                  <a:pt x="105" y="164"/>
                </a:cubicBezTo>
                <a:cubicBezTo>
                  <a:pt x="105" y="166"/>
                  <a:pt x="104" y="166"/>
                  <a:pt x="103" y="166"/>
                </a:cubicBezTo>
                <a:cubicBezTo>
                  <a:pt x="103" y="166"/>
                  <a:pt x="102" y="166"/>
                  <a:pt x="101" y="165"/>
                </a:cubicBezTo>
                <a:cubicBezTo>
                  <a:pt x="98" y="163"/>
                  <a:pt x="95" y="160"/>
                  <a:pt x="95" y="157"/>
                </a:cubicBezTo>
                <a:cubicBezTo>
                  <a:pt x="95" y="155"/>
                  <a:pt x="97" y="155"/>
                  <a:pt x="97" y="155"/>
                </a:cubicBezTo>
                <a:close/>
                <a:moveTo>
                  <a:pt x="78" y="156"/>
                </a:moveTo>
                <a:cubicBezTo>
                  <a:pt x="80" y="157"/>
                  <a:pt x="80" y="157"/>
                  <a:pt x="81" y="157"/>
                </a:cubicBezTo>
                <a:cubicBezTo>
                  <a:pt x="84" y="157"/>
                  <a:pt x="87" y="155"/>
                  <a:pt x="87" y="152"/>
                </a:cubicBezTo>
                <a:cubicBezTo>
                  <a:pt x="87" y="148"/>
                  <a:pt x="83" y="143"/>
                  <a:pt x="80" y="141"/>
                </a:cubicBezTo>
                <a:cubicBezTo>
                  <a:pt x="76" y="138"/>
                  <a:pt x="71" y="140"/>
                  <a:pt x="71" y="145"/>
                </a:cubicBezTo>
                <a:cubicBezTo>
                  <a:pt x="71" y="149"/>
                  <a:pt x="75" y="154"/>
                  <a:pt x="78" y="156"/>
                </a:cubicBezTo>
                <a:close/>
                <a:moveTo>
                  <a:pt x="76" y="143"/>
                </a:moveTo>
                <a:cubicBezTo>
                  <a:pt x="77" y="143"/>
                  <a:pt x="77" y="143"/>
                  <a:pt x="78" y="143"/>
                </a:cubicBezTo>
                <a:cubicBezTo>
                  <a:pt x="80" y="145"/>
                  <a:pt x="83" y="149"/>
                  <a:pt x="83" y="152"/>
                </a:cubicBezTo>
                <a:cubicBezTo>
                  <a:pt x="83" y="154"/>
                  <a:pt x="82" y="154"/>
                  <a:pt x="81" y="154"/>
                </a:cubicBezTo>
                <a:cubicBezTo>
                  <a:pt x="81" y="154"/>
                  <a:pt x="80" y="154"/>
                  <a:pt x="80" y="153"/>
                </a:cubicBezTo>
                <a:cubicBezTo>
                  <a:pt x="77" y="152"/>
                  <a:pt x="75" y="148"/>
                  <a:pt x="75" y="145"/>
                </a:cubicBezTo>
                <a:cubicBezTo>
                  <a:pt x="75" y="143"/>
                  <a:pt x="76" y="143"/>
                  <a:pt x="76" y="143"/>
                </a:cubicBezTo>
                <a:close/>
                <a:moveTo>
                  <a:pt x="10" y="107"/>
                </a:moveTo>
                <a:cubicBezTo>
                  <a:pt x="10" y="104"/>
                  <a:pt x="13" y="103"/>
                  <a:pt x="17" y="105"/>
                </a:cubicBezTo>
                <a:cubicBezTo>
                  <a:pt x="20" y="107"/>
                  <a:pt x="23" y="111"/>
                  <a:pt x="23" y="115"/>
                </a:cubicBezTo>
                <a:cubicBezTo>
                  <a:pt x="23" y="118"/>
                  <a:pt x="20" y="119"/>
                  <a:pt x="17" y="117"/>
                </a:cubicBezTo>
                <a:cubicBezTo>
                  <a:pt x="13" y="115"/>
                  <a:pt x="10" y="111"/>
                  <a:pt x="10" y="107"/>
                </a:cubicBezTo>
                <a:close/>
                <a:moveTo>
                  <a:pt x="37" y="131"/>
                </a:moveTo>
                <a:cubicBezTo>
                  <a:pt x="38" y="132"/>
                  <a:pt x="39" y="132"/>
                  <a:pt x="41" y="132"/>
                </a:cubicBezTo>
                <a:cubicBezTo>
                  <a:pt x="44" y="132"/>
                  <a:pt x="45" y="130"/>
                  <a:pt x="45" y="127"/>
                </a:cubicBezTo>
                <a:cubicBezTo>
                  <a:pt x="45" y="123"/>
                  <a:pt x="42" y="118"/>
                  <a:pt x="38" y="116"/>
                </a:cubicBezTo>
                <a:cubicBezTo>
                  <a:pt x="34" y="113"/>
                  <a:pt x="30" y="115"/>
                  <a:pt x="30" y="120"/>
                </a:cubicBezTo>
                <a:cubicBezTo>
                  <a:pt x="30" y="124"/>
                  <a:pt x="33" y="129"/>
                  <a:pt x="37" y="131"/>
                </a:cubicBezTo>
                <a:close/>
                <a:moveTo>
                  <a:pt x="34" y="118"/>
                </a:moveTo>
                <a:cubicBezTo>
                  <a:pt x="35" y="118"/>
                  <a:pt x="36" y="118"/>
                  <a:pt x="37" y="118"/>
                </a:cubicBezTo>
                <a:cubicBezTo>
                  <a:pt x="40" y="120"/>
                  <a:pt x="42" y="124"/>
                  <a:pt x="42" y="127"/>
                </a:cubicBezTo>
                <a:cubicBezTo>
                  <a:pt x="42" y="129"/>
                  <a:pt x="41" y="129"/>
                  <a:pt x="41" y="129"/>
                </a:cubicBezTo>
                <a:cubicBezTo>
                  <a:pt x="40" y="129"/>
                  <a:pt x="39" y="129"/>
                  <a:pt x="38" y="128"/>
                </a:cubicBezTo>
                <a:cubicBezTo>
                  <a:pt x="35" y="127"/>
                  <a:pt x="33" y="123"/>
                  <a:pt x="33" y="120"/>
                </a:cubicBezTo>
                <a:cubicBezTo>
                  <a:pt x="33" y="118"/>
                  <a:pt x="34" y="118"/>
                  <a:pt x="34" y="118"/>
                </a:cubicBezTo>
                <a:close/>
                <a:moveTo>
                  <a:pt x="58" y="144"/>
                </a:moveTo>
                <a:cubicBezTo>
                  <a:pt x="59" y="144"/>
                  <a:pt x="60" y="145"/>
                  <a:pt x="62" y="145"/>
                </a:cubicBezTo>
                <a:cubicBezTo>
                  <a:pt x="64" y="145"/>
                  <a:pt x="66" y="143"/>
                  <a:pt x="66" y="140"/>
                </a:cubicBezTo>
                <a:cubicBezTo>
                  <a:pt x="66" y="136"/>
                  <a:pt x="63" y="131"/>
                  <a:pt x="59" y="128"/>
                </a:cubicBezTo>
                <a:cubicBezTo>
                  <a:pt x="55" y="126"/>
                  <a:pt x="50" y="128"/>
                  <a:pt x="50" y="132"/>
                </a:cubicBezTo>
                <a:cubicBezTo>
                  <a:pt x="50" y="136"/>
                  <a:pt x="54" y="141"/>
                  <a:pt x="58" y="144"/>
                </a:cubicBezTo>
                <a:close/>
                <a:moveTo>
                  <a:pt x="55" y="130"/>
                </a:moveTo>
                <a:cubicBezTo>
                  <a:pt x="56" y="130"/>
                  <a:pt x="56" y="130"/>
                  <a:pt x="58" y="131"/>
                </a:cubicBezTo>
                <a:cubicBezTo>
                  <a:pt x="61" y="133"/>
                  <a:pt x="63" y="137"/>
                  <a:pt x="63" y="140"/>
                </a:cubicBezTo>
                <a:cubicBezTo>
                  <a:pt x="63" y="142"/>
                  <a:pt x="62" y="142"/>
                  <a:pt x="62" y="142"/>
                </a:cubicBezTo>
                <a:cubicBezTo>
                  <a:pt x="61" y="142"/>
                  <a:pt x="60" y="142"/>
                  <a:pt x="59" y="141"/>
                </a:cubicBezTo>
                <a:cubicBezTo>
                  <a:pt x="56" y="139"/>
                  <a:pt x="54" y="135"/>
                  <a:pt x="54" y="132"/>
                </a:cubicBezTo>
                <a:cubicBezTo>
                  <a:pt x="54" y="130"/>
                  <a:pt x="55" y="130"/>
                  <a:pt x="55" y="13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
          <p:cNvSpPr>
            <a:spLocks noChangeAspect="1" noEditPoints="1"/>
          </p:cNvSpPr>
          <p:nvPr/>
        </p:nvSpPr>
        <p:spPr bwMode="auto">
          <a:xfrm>
            <a:off x="9952963" y="2149956"/>
            <a:ext cx="523099" cy="375353"/>
          </a:xfrm>
          <a:custGeom>
            <a:avLst/>
            <a:gdLst>
              <a:gd name="T0" fmla="*/ 117 w 277"/>
              <a:gd name="T1" fmla="*/ 168 h 199"/>
              <a:gd name="T2" fmla="*/ 117 w 277"/>
              <a:gd name="T3" fmla="*/ 159 h 199"/>
              <a:gd name="T4" fmla="*/ 7 w 277"/>
              <a:gd name="T5" fmla="*/ 90 h 199"/>
              <a:gd name="T6" fmla="*/ 3 w 277"/>
              <a:gd name="T7" fmla="*/ 116 h 199"/>
              <a:gd name="T8" fmla="*/ 7 w 277"/>
              <a:gd name="T9" fmla="*/ 90 h 199"/>
              <a:gd name="T10" fmla="*/ 142 w 277"/>
              <a:gd name="T11" fmla="*/ 40 h 199"/>
              <a:gd name="T12" fmla="*/ 142 w 277"/>
              <a:gd name="T13" fmla="*/ 159 h 199"/>
              <a:gd name="T14" fmla="*/ 142 w 277"/>
              <a:gd name="T15" fmla="*/ 40 h 199"/>
              <a:gd name="T16" fmla="*/ 13 w 277"/>
              <a:gd name="T17" fmla="*/ 83 h 199"/>
              <a:gd name="T18" fmla="*/ 140 w 277"/>
              <a:gd name="T19" fmla="*/ 39 h 199"/>
              <a:gd name="T20" fmla="*/ 13 w 277"/>
              <a:gd name="T21" fmla="*/ 83 h 199"/>
              <a:gd name="T22" fmla="*/ 37 w 277"/>
              <a:gd name="T23" fmla="*/ 99 h 199"/>
              <a:gd name="T24" fmla="*/ 13 w 277"/>
              <a:gd name="T25" fmla="*/ 114 h 199"/>
              <a:gd name="T26" fmla="*/ 13 w 277"/>
              <a:gd name="T27" fmla="*/ 116 h 199"/>
              <a:gd name="T28" fmla="*/ 132 w 277"/>
              <a:gd name="T29" fmla="*/ 171 h 199"/>
              <a:gd name="T30" fmla="*/ 140 w 277"/>
              <a:gd name="T31" fmla="*/ 164 h 199"/>
              <a:gd name="T32" fmla="*/ 39 w 277"/>
              <a:gd name="T33" fmla="*/ 101 h 199"/>
              <a:gd name="T34" fmla="*/ 135 w 277"/>
              <a:gd name="T35" fmla="*/ 171 h 199"/>
              <a:gd name="T36" fmla="*/ 139 w 277"/>
              <a:gd name="T37" fmla="*/ 190 h 199"/>
              <a:gd name="T38" fmla="*/ 140 w 277"/>
              <a:gd name="T39" fmla="*/ 168 h 199"/>
              <a:gd name="T40" fmla="*/ 135 w 277"/>
              <a:gd name="T41" fmla="*/ 171 h 199"/>
              <a:gd name="T42" fmla="*/ 27 w 277"/>
              <a:gd name="T43" fmla="*/ 131 h 199"/>
              <a:gd name="T44" fmla="*/ 142 w 277"/>
              <a:gd name="T45" fmla="*/ 199 h 199"/>
              <a:gd name="T46" fmla="*/ 137 w 277"/>
              <a:gd name="T47" fmla="*/ 196 h 199"/>
              <a:gd name="T48" fmla="*/ 134 w 277"/>
              <a:gd name="T49" fmla="*/ 197 h 199"/>
              <a:gd name="T50" fmla="*/ 132 w 277"/>
              <a:gd name="T51" fmla="*/ 196 h 199"/>
              <a:gd name="T52" fmla="*/ 55 w 277"/>
              <a:gd name="T53" fmla="*/ 147 h 199"/>
              <a:gd name="T54" fmla="*/ 9 w 277"/>
              <a:gd name="T55" fmla="*/ 120 h 199"/>
              <a:gd name="T56" fmla="*/ 7 w 277"/>
              <a:gd name="T57" fmla="*/ 117 h 199"/>
              <a:gd name="T58" fmla="*/ 2 w 277"/>
              <a:gd name="T59" fmla="*/ 119 h 199"/>
              <a:gd name="T60" fmla="*/ 0 w 277"/>
              <a:gd name="T61" fmla="*/ 119 h 199"/>
              <a:gd name="T62" fmla="*/ 0 w 277"/>
              <a:gd name="T63" fmla="*/ 93 h 199"/>
              <a:gd name="T64" fmla="*/ 7 w 277"/>
              <a:gd name="T65" fmla="*/ 88 h 199"/>
              <a:gd name="T66" fmla="*/ 7 w 277"/>
              <a:gd name="T67" fmla="*/ 79 h 199"/>
              <a:gd name="T68" fmla="*/ 140 w 277"/>
              <a:gd name="T69" fmla="*/ 1 h 199"/>
              <a:gd name="T70" fmla="*/ 144 w 277"/>
              <a:gd name="T71" fmla="*/ 1 h 199"/>
              <a:gd name="T72" fmla="*/ 277 w 277"/>
              <a:gd name="T73" fmla="*/ 79 h 199"/>
              <a:gd name="T74" fmla="*/ 277 w 277"/>
              <a:gd name="T75" fmla="*/ 79 h 199"/>
              <a:gd name="T76" fmla="*/ 277 w 277"/>
              <a:gd name="T77" fmla="*/ 117 h 199"/>
              <a:gd name="T78" fmla="*/ 275 w 277"/>
              <a:gd name="T79" fmla="*/ 120 h 199"/>
              <a:gd name="T80" fmla="*/ 272 w 277"/>
              <a:gd name="T81" fmla="*/ 116 h 199"/>
              <a:gd name="T82" fmla="*/ 144 w 277"/>
              <a:gd name="T83" fmla="*/ 160 h 199"/>
              <a:gd name="T84" fmla="*/ 272 w 277"/>
              <a:gd name="T85" fmla="*/ 116 h 199"/>
              <a:gd name="T86" fmla="*/ 246 w 277"/>
              <a:gd name="T87" fmla="*/ 99 h 199"/>
              <a:gd name="T88" fmla="*/ 272 w 277"/>
              <a:gd name="T89" fmla="*/ 85 h 199"/>
              <a:gd name="T90" fmla="*/ 272 w 277"/>
              <a:gd name="T91" fmla="*/ 83 h 199"/>
              <a:gd name="T92" fmla="*/ 144 w 277"/>
              <a:gd name="T93" fmla="*/ 39 h 199"/>
              <a:gd name="T94" fmla="*/ 272 w 277"/>
              <a:gd name="T95" fmla="*/ 83 h 199"/>
              <a:gd name="T96" fmla="*/ 98 w 277"/>
              <a:gd name="T97" fmla="*/ 152 h 199"/>
              <a:gd name="T98" fmla="*/ 108 w 277"/>
              <a:gd name="T99" fmla="*/ 1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7" h="199">
                <a:moveTo>
                  <a:pt x="122" y="166"/>
                </a:moveTo>
                <a:cubicBezTo>
                  <a:pt x="122" y="169"/>
                  <a:pt x="120" y="170"/>
                  <a:pt x="117" y="168"/>
                </a:cubicBezTo>
                <a:cubicBezTo>
                  <a:pt x="114" y="167"/>
                  <a:pt x="112" y="163"/>
                  <a:pt x="112" y="160"/>
                </a:cubicBezTo>
                <a:cubicBezTo>
                  <a:pt x="112" y="159"/>
                  <a:pt x="114" y="158"/>
                  <a:pt x="117" y="159"/>
                </a:cubicBezTo>
                <a:cubicBezTo>
                  <a:pt x="120" y="160"/>
                  <a:pt x="122" y="163"/>
                  <a:pt x="122" y="166"/>
                </a:cubicBezTo>
                <a:close/>
                <a:moveTo>
                  <a:pt x="7" y="90"/>
                </a:moveTo>
                <a:cubicBezTo>
                  <a:pt x="3" y="93"/>
                  <a:pt x="3" y="93"/>
                  <a:pt x="3" y="93"/>
                </a:cubicBezTo>
                <a:cubicBezTo>
                  <a:pt x="3" y="116"/>
                  <a:pt x="3" y="116"/>
                  <a:pt x="3" y="116"/>
                </a:cubicBezTo>
                <a:cubicBezTo>
                  <a:pt x="7" y="113"/>
                  <a:pt x="7" y="113"/>
                  <a:pt x="7" y="113"/>
                </a:cubicBezTo>
                <a:cubicBezTo>
                  <a:pt x="7" y="90"/>
                  <a:pt x="7" y="90"/>
                  <a:pt x="7" y="90"/>
                </a:cubicBezTo>
                <a:cubicBezTo>
                  <a:pt x="7" y="90"/>
                  <a:pt x="7" y="90"/>
                  <a:pt x="7" y="90"/>
                </a:cubicBezTo>
                <a:close/>
                <a:moveTo>
                  <a:pt x="142" y="40"/>
                </a:moveTo>
                <a:cubicBezTo>
                  <a:pt x="41" y="99"/>
                  <a:pt x="41" y="99"/>
                  <a:pt x="41" y="99"/>
                </a:cubicBezTo>
                <a:cubicBezTo>
                  <a:pt x="142" y="159"/>
                  <a:pt x="142" y="159"/>
                  <a:pt x="142" y="159"/>
                </a:cubicBezTo>
                <a:cubicBezTo>
                  <a:pt x="243" y="99"/>
                  <a:pt x="243" y="99"/>
                  <a:pt x="243" y="99"/>
                </a:cubicBezTo>
                <a:cubicBezTo>
                  <a:pt x="142" y="40"/>
                  <a:pt x="142" y="40"/>
                  <a:pt x="142" y="40"/>
                </a:cubicBezTo>
                <a:cubicBezTo>
                  <a:pt x="142" y="40"/>
                  <a:pt x="142" y="40"/>
                  <a:pt x="142" y="40"/>
                </a:cubicBezTo>
                <a:close/>
                <a:moveTo>
                  <a:pt x="13" y="83"/>
                </a:moveTo>
                <a:cubicBezTo>
                  <a:pt x="39" y="98"/>
                  <a:pt x="39" y="98"/>
                  <a:pt x="39" y="98"/>
                </a:cubicBezTo>
                <a:cubicBezTo>
                  <a:pt x="140" y="39"/>
                  <a:pt x="140" y="39"/>
                  <a:pt x="140" y="39"/>
                </a:cubicBezTo>
                <a:cubicBezTo>
                  <a:pt x="140" y="7"/>
                  <a:pt x="140" y="7"/>
                  <a:pt x="140" y="7"/>
                </a:cubicBezTo>
                <a:cubicBezTo>
                  <a:pt x="13" y="83"/>
                  <a:pt x="13" y="83"/>
                  <a:pt x="13" y="83"/>
                </a:cubicBezTo>
                <a:close/>
                <a:moveTo>
                  <a:pt x="13" y="114"/>
                </a:moveTo>
                <a:cubicBezTo>
                  <a:pt x="37" y="99"/>
                  <a:pt x="37" y="99"/>
                  <a:pt x="37" y="99"/>
                </a:cubicBezTo>
                <a:cubicBezTo>
                  <a:pt x="13" y="85"/>
                  <a:pt x="13" y="85"/>
                  <a:pt x="13" y="85"/>
                </a:cubicBezTo>
                <a:cubicBezTo>
                  <a:pt x="13" y="114"/>
                  <a:pt x="13" y="114"/>
                  <a:pt x="13" y="114"/>
                </a:cubicBezTo>
                <a:cubicBezTo>
                  <a:pt x="13" y="114"/>
                  <a:pt x="13" y="114"/>
                  <a:pt x="13" y="114"/>
                </a:cubicBezTo>
                <a:close/>
                <a:moveTo>
                  <a:pt x="13" y="116"/>
                </a:moveTo>
                <a:cubicBezTo>
                  <a:pt x="132" y="187"/>
                  <a:pt x="132" y="187"/>
                  <a:pt x="132" y="187"/>
                </a:cubicBezTo>
                <a:cubicBezTo>
                  <a:pt x="132" y="171"/>
                  <a:pt x="132" y="171"/>
                  <a:pt x="132" y="171"/>
                </a:cubicBezTo>
                <a:cubicBezTo>
                  <a:pt x="132" y="170"/>
                  <a:pt x="132" y="169"/>
                  <a:pt x="133" y="169"/>
                </a:cubicBezTo>
                <a:cubicBezTo>
                  <a:pt x="140" y="164"/>
                  <a:pt x="140" y="164"/>
                  <a:pt x="140" y="164"/>
                </a:cubicBezTo>
                <a:cubicBezTo>
                  <a:pt x="140" y="160"/>
                  <a:pt x="140" y="160"/>
                  <a:pt x="140" y="160"/>
                </a:cubicBezTo>
                <a:cubicBezTo>
                  <a:pt x="39" y="101"/>
                  <a:pt x="39" y="101"/>
                  <a:pt x="39" y="101"/>
                </a:cubicBezTo>
                <a:cubicBezTo>
                  <a:pt x="13" y="116"/>
                  <a:pt x="13" y="116"/>
                  <a:pt x="13" y="116"/>
                </a:cubicBezTo>
                <a:close/>
                <a:moveTo>
                  <a:pt x="135" y="171"/>
                </a:moveTo>
                <a:cubicBezTo>
                  <a:pt x="135" y="189"/>
                  <a:pt x="135" y="189"/>
                  <a:pt x="135" y="189"/>
                </a:cubicBezTo>
                <a:cubicBezTo>
                  <a:pt x="139" y="190"/>
                  <a:pt x="139" y="190"/>
                  <a:pt x="139" y="190"/>
                </a:cubicBezTo>
                <a:cubicBezTo>
                  <a:pt x="140" y="189"/>
                  <a:pt x="140" y="189"/>
                  <a:pt x="140" y="189"/>
                </a:cubicBezTo>
                <a:cubicBezTo>
                  <a:pt x="140" y="168"/>
                  <a:pt x="140" y="168"/>
                  <a:pt x="140" y="168"/>
                </a:cubicBezTo>
                <a:cubicBezTo>
                  <a:pt x="135" y="171"/>
                  <a:pt x="135" y="171"/>
                  <a:pt x="135" y="171"/>
                </a:cubicBezTo>
                <a:cubicBezTo>
                  <a:pt x="135" y="171"/>
                  <a:pt x="135" y="171"/>
                  <a:pt x="135" y="171"/>
                </a:cubicBezTo>
                <a:close/>
                <a:moveTo>
                  <a:pt x="53" y="146"/>
                </a:moveTo>
                <a:cubicBezTo>
                  <a:pt x="27" y="131"/>
                  <a:pt x="27" y="131"/>
                  <a:pt x="27" y="131"/>
                </a:cubicBezTo>
                <a:moveTo>
                  <a:pt x="144" y="198"/>
                </a:moveTo>
                <a:cubicBezTo>
                  <a:pt x="142" y="199"/>
                  <a:pt x="142" y="199"/>
                  <a:pt x="142" y="199"/>
                </a:cubicBezTo>
                <a:cubicBezTo>
                  <a:pt x="140" y="198"/>
                  <a:pt x="140" y="198"/>
                  <a:pt x="140" y="198"/>
                </a:cubicBezTo>
                <a:cubicBezTo>
                  <a:pt x="137" y="196"/>
                  <a:pt x="137" y="196"/>
                  <a:pt x="137" y="196"/>
                </a:cubicBezTo>
                <a:cubicBezTo>
                  <a:pt x="135" y="197"/>
                  <a:pt x="135" y="197"/>
                  <a:pt x="135" y="197"/>
                </a:cubicBezTo>
                <a:cubicBezTo>
                  <a:pt x="134" y="197"/>
                  <a:pt x="134" y="197"/>
                  <a:pt x="134" y="197"/>
                </a:cubicBezTo>
                <a:cubicBezTo>
                  <a:pt x="133" y="197"/>
                  <a:pt x="133" y="197"/>
                  <a:pt x="133" y="197"/>
                </a:cubicBezTo>
                <a:cubicBezTo>
                  <a:pt x="132" y="197"/>
                  <a:pt x="132" y="196"/>
                  <a:pt x="132" y="196"/>
                </a:cubicBezTo>
                <a:cubicBezTo>
                  <a:pt x="132" y="193"/>
                  <a:pt x="132" y="193"/>
                  <a:pt x="132" y="193"/>
                </a:cubicBezTo>
                <a:cubicBezTo>
                  <a:pt x="55" y="147"/>
                  <a:pt x="55" y="147"/>
                  <a:pt x="55" y="147"/>
                </a:cubicBezTo>
                <a:cubicBezTo>
                  <a:pt x="21" y="128"/>
                  <a:pt x="21" y="128"/>
                  <a:pt x="21" y="128"/>
                </a:cubicBezTo>
                <a:cubicBezTo>
                  <a:pt x="9" y="120"/>
                  <a:pt x="9" y="120"/>
                  <a:pt x="9" y="120"/>
                </a:cubicBezTo>
                <a:cubicBezTo>
                  <a:pt x="7" y="119"/>
                  <a:pt x="7" y="119"/>
                  <a:pt x="7" y="119"/>
                </a:cubicBezTo>
                <a:cubicBezTo>
                  <a:pt x="7" y="117"/>
                  <a:pt x="7" y="117"/>
                  <a:pt x="7" y="117"/>
                </a:cubicBezTo>
                <a:cubicBezTo>
                  <a:pt x="7" y="117"/>
                  <a:pt x="7" y="117"/>
                  <a:pt x="7" y="117"/>
                </a:cubicBezTo>
                <a:cubicBezTo>
                  <a:pt x="2" y="119"/>
                  <a:pt x="2" y="119"/>
                  <a:pt x="2" y="119"/>
                </a:cubicBezTo>
                <a:cubicBezTo>
                  <a:pt x="2" y="119"/>
                  <a:pt x="2" y="119"/>
                  <a:pt x="1" y="119"/>
                </a:cubicBezTo>
                <a:cubicBezTo>
                  <a:pt x="1" y="119"/>
                  <a:pt x="1" y="119"/>
                  <a:pt x="0" y="119"/>
                </a:cubicBezTo>
                <a:cubicBezTo>
                  <a:pt x="0" y="118"/>
                  <a:pt x="0" y="118"/>
                  <a:pt x="0" y="118"/>
                </a:cubicBezTo>
                <a:cubicBezTo>
                  <a:pt x="0" y="93"/>
                  <a:pt x="0" y="93"/>
                  <a:pt x="0" y="93"/>
                </a:cubicBezTo>
                <a:cubicBezTo>
                  <a:pt x="0" y="92"/>
                  <a:pt x="0" y="91"/>
                  <a:pt x="0" y="91"/>
                </a:cubicBezTo>
                <a:cubicBezTo>
                  <a:pt x="7" y="88"/>
                  <a:pt x="7" y="88"/>
                  <a:pt x="7" y="88"/>
                </a:cubicBezTo>
                <a:cubicBezTo>
                  <a:pt x="7" y="81"/>
                  <a:pt x="7" y="81"/>
                  <a:pt x="7" y="81"/>
                </a:cubicBezTo>
                <a:cubicBezTo>
                  <a:pt x="7" y="79"/>
                  <a:pt x="7" y="79"/>
                  <a:pt x="7" y="79"/>
                </a:cubicBezTo>
                <a:cubicBezTo>
                  <a:pt x="9" y="78"/>
                  <a:pt x="9" y="78"/>
                  <a:pt x="9" y="78"/>
                </a:cubicBezTo>
                <a:cubicBezTo>
                  <a:pt x="140" y="1"/>
                  <a:pt x="140" y="1"/>
                  <a:pt x="140" y="1"/>
                </a:cubicBezTo>
                <a:cubicBezTo>
                  <a:pt x="142" y="0"/>
                  <a:pt x="142" y="0"/>
                  <a:pt x="142" y="0"/>
                </a:cubicBezTo>
                <a:cubicBezTo>
                  <a:pt x="144" y="1"/>
                  <a:pt x="144" y="1"/>
                  <a:pt x="144" y="1"/>
                </a:cubicBezTo>
                <a:cubicBezTo>
                  <a:pt x="275" y="78"/>
                  <a:pt x="275" y="78"/>
                  <a:pt x="275" y="78"/>
                </a:cubicBezTo>
                <a:cubicBezTo>
                  <a:pt x="277" y="79"/>
                  <a:pt x="277" y="79"/>
                  <a:pt x="277" y="79"/>
                </a:cubicBezTo>
                <a:cubicBezTo>
                  <a:pt x="277" y="79"/>
                  <a:pt x="277" y="79"/>
                  <a:pt x="277" y="79"/>
                </a:cubicBezTo>
                <a:cubicBezTo>
                  <a:pt x="277" y="79"/>
                  <a:pt x="277" y="79"/>
                  <a:pt x="277" y="79"/>
                </a:cubicBezTo>
                <a:cubicBezTo>
                  <a:pt x="277" y="82"/>
                  <a:pt x="277" y="82"/>
                  <a:pt x="277" y="82"/>
                </a:cubicBezTo>
                <a:cubicBezTo>
                  <a:pt x="277" y="117"/>
                  <a:pt x="277" y="117"/>
                  <a:pt x="277" y="117"/>
                </a:cubicBezTo>
                <a:cubicBezTo>
                  <a:pt x="277" y="119"/>
                  <a:pt x="277" y="119"/>
                  <a:pt x="277" y="119"/>
                </a:cubicBezTo>
                <a:cubicBezTo>
                  <a:pt x="275" y="120"/>
                  <a:pt x="275" y="120"/>
                  <a:pt x="275" y="120"/>
                </a:cubicBezTo>
                <a:cubicBezTo>
                  <a:pt x="262" y="128"/>
                  <a:pt x="144" y="198"/>
                  <a:pt x="144" y="198"/>
                </a:cubicBezTo>
                <a:close/>
                <a:moveTo>
                  <a:pt x="272" y="116"/>
                </a:moveTo>
                <a:cubicBezTo>
                  <a:pt x="244" y="101"/>
                  <a:pt x="244" y="101"/>
                  <a:pt x="244" y="101"/>
                </a:cubicBezTo>
                <a:cubicBezTo>
                  <a:pt x="144" y="160"/>
                  <a:pt x="144" y="160"/>
                  <a:pt x="144" y="160"/>
                </a:cubicBezTo>
                <a:cubicBezTo>
                  <a:pt x="144" y="191"/>
                  <a:pt x="144" y="191"/>
                  <a:pt x="144" y="191"/>
                </a:cubicBezTo>
                <a:cubicBezTo>
                  <a:pt x="272" y="116"/>
                  <a:pt x="272" y="116"/>
                  <a:pt x="272" y="116"/>
                </a:cubicBezTo>
                <a:close/>
                <a:moveTo>
                  <a:pt x="272" y="85"/>
                </a:moveTo>
                <a:cubicBezTo>
                  <a:pt x="246" y="99"/>
                  <a:pt x="246" y="99"/>
                  <a:pt x="246" y="99"/>
                </a:cubicBezTo>
                <a:cubicBezTo>
                  <a:pt x="272" y="114"/>
                  <a:pt x="272" y="114"/>
                  <a:pt x="272" y="114"/>
                </a:cubicBezTo>
                <a:cubicBezTo>
                  <a:pt x="272" y="85"/>
                  <a:pt x="272" y="85"/>
                  <a:pt x="272" y="85"/>
                </a:cubicBezTo>
                <a:cubicBezTo>
                  <a:pt x="272" y="85"/>
                  <a:pt x="272" y="85"/>
                  <a:pt x="272" y="85"/>
                </a:cubicBezTo>
                <a:close/>
                <a:moveTo>
                  <a:pt x="272" y="83"/>
                </a:moveTo>
                <a:cubicBezTo>
                  <a:pt x="144" y="7"/>
                  <a:pt x="144" y="7"/>
                  <a:pt x="144" y="7"/>
                </a:cubicBezTo>
                <a:cubicBezTo>
                  <a:pt x="144" y="39"/>
                  <a:pt x="144" y="39"/>
                  <a:pt x="144" y="39"/>
                </a:cubicBezTo>
                <a:cubicBezTo>
                  <a:pt x="244" y="98"/>
                  <a:pt x="244" y="98"/>
                  <a:pt x="244" y="98"/>
                </a:cubicBezTo>
                <a:cubicBezTo>
                  <a:pt x="272" y="83"/>
                  <a:pt x="272" y="83"/>
                  <a:pt x="272" y="83"/>
                </a:cubicBezTo>
                <a:close/>
                <a:moveTo>
                  <a:pt x="103" y="150"/>
                </a:moveTo>
                <a:cubicBezTo>
                  <a:pt x="100" y="148"/>
                  <a:pt x="98" y="149"/>
                  <a:pt x="98" y="152"/>
                </a:cubicBezTo>
                <a:cubicBezTo>
                  <a:pt x="98" y="155"/>
                  <a:pt x="100" y="159"/>
                  <a:pt x="103" y="160"/>
                </a:cubicBezTo>
                <a:cubicBezTo>
                  <a:pt x="106" y="161"/>
                  <a:pt x="108" y="160"/>
                  <a:pt x="108" y="158"/>
                </a:cubicBezTo>
                <a:cubicBezTo>
                  <a:pt x="108" y="155"/>
                  <a:pt x="106" y="152"/>
                  <a:pt x="103" y="15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nvGrpSpPr>
          <p:cNvPr id="162" name="Group 161"/>
          <p:cNvGrpSpPr/>
          <p:nvPr/>
        </p:nvGrpSpPr>
        <p:grpSpPr>
          <a:xfrm>
            <a:off x="461580" y="3305359"/>
            <a:ext cx="1523490" cy="1523490"/>
            <a:chOff x="350845" y="3371141"/>
            <a:chExt cx="1554039" cy="1554039"/>
          </a:xfrm>
        </p:grpSpPr>
        <p:sp>
          <p:nvSpPr>
            <p:cNvPr id="7" name="Rectangle 6"/>
            <p:cNvSpPr/>
            <p:nvPr/>
          </p:nvSpPr>
          <p:spPr bwMode="auto">
            <a:xfrm>
              <a:off x="350845" y="3371141"/>
              <a:ext cx="1554039" cy="155403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b" anchorCtr="0" compatLnSpc="1">
              <a:prstTxWarp prst="textNoShape">
                <a:avLst/>
              </a:prstTxWarp>
            </a:bodyPr>
            <a:lstStyle/>
            <a:p>
              <a:pPr algn="ctr" defTabSz="913573" fontAlgn="base">
                <a:lnSpc>
                  <a:spcPct val="90000"/>
                </a:lnSpc>
                <a:spcBef>
                  <a:spcPct val="0"/>
                </a:spcBef>
                <a:spcAft>
                  <a:spcPct val="0"/>
                </a:spcAft>
              </a:pPr>
              <a:r>
                <a:rPr lang="en-US" sz="1372" dirty="0">
                  <a:gradFill>
                    <a:gsLst>
                      <a:gs pos="2917">
                        <a:schemeClr val="bg1"/>
                      </a:gs>
                      <a:gs pos="100000">
                        <a:schemeClr val="bg1"/>
                      </a:gs>
                    </a:gsLst>
                    <a:lin ang="0" scaled="0"/>
                  </a:gradFill>
                  <a:latin typeface="Segoe UI"/>
                </a:rPr>
                <a:t>Simple setup</a:t>
              </a:r>
              <a:endParaRPr lang="en-US" sz="1372" spc="-50" dirty="0">
                <a:gradFill>
                  <a:gsLst>
                    <a:gs pos="2917">
                      <a:schemeClr val="bg1"/>
                    </a:gs>
                    <a:gs pos="100000">
                      <a:schemeClr val="bg1"/>
                    </a:gs>
                  </a:gsLst>
                  <a:lin ang="0" scaled="0"/>
                </a:gradFill>
                <a:latin typeface="Segoe UI"/>
              </a:endParaRPr>
            </a:p>
          </p:txBody>
        </p:sp>
        <p:sp>
          <p:nvSpPr>
            <p:cNvPr id="190" name="Freeform 5"/>
            <p:cNvSpPr>
              <a:spLocks noChangeAspect="1" noEditPoints="1"/>
            </p:cNvSpPr>
            <p:nvPr/>
          </p:nvSpPr>
          <p:spPr bwMode="auto">
            <a:xfrm>
              <a:off x="802981" y="3716929"/>
              <a:ext cx="649766" cy="649766"/>
            </a:xfrm>
            <a:custGeom>
              <a:avLst/>
              <a:gdLst>
                <a:gd name="T0" fmla="*/ 0 w 374"/>
                <a:gd name="T1" fmla="*/ 374 h 374"/>
                <a:gd name="T2" fmla="*/ 374 w 374"/>
                <a:gd name="T3" fmla="*/ 0 h 374"/>
                <a:gd name="T4" fmla="*/ 263 w 374"/>
                <a:gd name="T5" fmla="*/ 36 h 374"/>
                <a:gd name="T6" fmla="*/ 301 w 374"/>
                <a:gd name="T7" fmla="*/ 192 h 374"/>
                <a:gd name="T8" fmla="*/ 263 w 374"/>
                <a:gd name="T9" fmla="*/ 36 h 374"/>
                <a:gd name="T10" fmla="*/ 311 w 374"/>
                <a:gd name="T11" fmla="*/ 254 h 374"/>
                <a:gd name="T12" fmla="*/ 214 w 374"/>
                <a:gd name="T13" fmla="*/ 238 h 374"/>
                <a:gd name="T14" fmla="*/ 107 w 374"/>
                <a:gd name="T15" fmla="*/ 58 h 374"/>
                <a:gd name="T16" fmla="*/ 145 w 374"/>
                <a:gd name="T17" fmla="*/ 192 h 374"/>
                <a:gd name="T18" fmla="*/ 107 w 374"/>
                <a:gd name="T19" fmla="*/ 58 h 374"/>
                <a:gd name="T20" fmla="*/ 93 w 374"/>
                <a:gd name="T21" fmla="*/ 133 h 374"/>
                <a:gd name="T22" fmla="*/ 53 w 374"/>
                <a:gd name="T23" fmla="*/ 192 h 374"/>
                <a:gd name="T24" fmla="*/ 96 w 374"/>
                <a:gd name="T25" fmla="*/ 331 h 374"/>
                <a:gd name="T26" fmla="*/ 96 w 374"/>
                <a:gd name="T27" fmla="*/ 235 h 374"/>
                <a:gd name="T28" fmla="*/ 145 w 374"/>
                <a:gd name="T29" fmla="*/ 283 h 374"/>
                <a:gd name="T30" fmla="*/ 107 w 374"/>
                <a:gd name="T31" fmla="*/ 275 h 374"/>
                <a:gd name="T32" fmla="*/ 156 w 374"/>
                <a:gd name="T33" fmla="*/ 275 h 374"/>
                <a:gd name="T34" fmla="*/ 159 w 374"/>
                <a:gd name="T35" fmla="*/ 83 h 374"/>
                <a:gd name="T36" fmla="*/ 197 w 374"/>
                <a:gd name="T37" fmla="*/ 192 h 374"/>
                <a:gd name="T38" fmla="*/ 159 w 374"/>
                <a:gd name="T39" fmla="*/ 83 h 374"/>
                <a:gd name="T40" fmla="*/ 187 w 374"/>
                <a:gd name="T41" fmla="*/ 312 h 374"/>
                <a:gd name="T42" fmla="*/ 204 w 374"/>
                <a:gd name="T43" fmla="*/ 312 h 374"/>
                <a:gd name="T44" fmla="*/ 195 w 374"/>
                <a:gd name="T45" fmla="*/ 288 h 374"/>
                <a:gd name="T46" fmla="*/ 195 w 374"/>
                <a:gd name="T47" fmla="*/ 270 h 374"/>
                <a:gd name="T48" fmla="*/ 195 w 374"/>
                <a:gd name="T49" fmla="*/ 288 h 374"/>
                <a:gd name="T50" fmla="*/ 187 w 374"/>
                <a:gd name="T51" fmla="*/ 245 h 374"/>
                <a:gd name="T52" fmla="*/ 204 w 374"/>
                <a:gd name="T53" fmla="*/ 245 h 374"/>
                <a:gd name="T54" fmla="*/ 209 w 374"/>
                <a:gd name="T55" fmla="*/ 156 h 374"/>
                <a:gd name="T56" fmla="*/ 249 w 374"/>
                <a:gd name="T57" fmla="*/ 192 h 374"/>
                <a:gd name="T58" fmla="*/ 209 w 374"/>
                <a:gd name="T59" fmla="*/ 156 h 374"/>
                <a:gd name="T60" fmla="*/ 214 w 374"/>
                <a:gd name="T61" fmla="*/ 319 h 374"/>
                <a:gd name="T62" fmla="*/ 299 w 374"/>
                <a:gd name="T63" fmla="*/ 304 h 374"/>
                <a:gd name="T64" fmla="*/ 325 w 374"/>
                <a:gd name="T65" fmla="*/ 288 h 374"/>
                <a:gd name="T66" fmla="*/ 214 w 374"/>
                <a:gd name="T67" fmla="*/ 270 h 374"/>
                <a:gd name="T68" fmla="*/ 325 w 374"/>
                <a:gd name="T69" fmla="*/ 28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0" y="0"/>
                  </a:moveTo>
                  <a:cubicBezTo>
                    <a:pt x="0" y="374"/>
                    <a:pt x="0" y="374"/>
                    <a:pt x="0" y="374"/>
                  </a:cubicBezTo>
                  <a:cubicBezTo>
                    <a:pt x="374" y="374"/>
                    <a:pt x="374" y="374"/>
                    <a:pt x="374" y="374"/>
                  </a:cubicBezTo>
                  <a:cubicBezTo>
                    <a:pt x="374" y="0"/>
                    <a:pt x="374" y="0"/>
                    <a:pt x="374" y="0"/>
                  </a:cubicBezTo>
                  <a:lnTo>
                    <a:pt x="0" y="0"/>
                  </a:lnTo>
                  <a:close/>
                  <a:moveTo>
                    <a:pt x="263" y="36"/>
                  </a:moveTo>
                  <a:cubicBezTo>
                    <a:pt x="301" y="36"/>
                    <a:pt x="301" y="36"/>
                    <a:pt x="301" y="36"/>
                  </a:cubicBezTo>
                  <a:cubicBezTo>
                    <a:pt x="301" y="192"/>
                    <a:pt x="301" y="192"/>
                    <a:pt x="301" y="192"/>
                  </a:cubicBezTo>
                  <a:cubicBezTo>
                    <a:pt x="263" y="192"/>
                    <a:pt x="263" y="192"/>
                    <a:pt x="263" y="192"/>
                  </a:cubicBezTo>
                  <a:lnTo>
                    <a:pt x="263" y="36"/>
                  </a:lnTo>
                  <a:close/>
                  <a:moveTo>
                    <a:pt x="311" y="238"/>
                  </a:moveTo>
                  <a:cubicBezTo>
                    <a:pt x="311" y="238"/>
                    <a:pt x="311" y="238"/>
                    <a:pt x="311" y="254"/>
                  </a:cubicBezTo>
                  <a:cubicBezTo>
                    <a:pt x="311" y="254"/>
                    <a:pt x="311" y="254"/>
                    <a:pt x="214" y="254"/>
                  </a:cubicBezTo>
                  <a:cubicBezTo>
                    <a:pt x="214" y="254"/>
                    <a:pt x="214" y="254"/>
                    <a:pt x="214" y="238"/>
                  </a:cubicBezTo>
                  <a:cubicBezTo>
                    <a:pt x="214" y="238"/>
                    <a:pt x="214" y="238"/>
                    <a:pt x="311" y="238"/>
                  </a:cubicBezTo>
                  <a:close/>
                  <a:moveTo>
                    <a:pt x="107" y="58"/>
                  </a:moveTo>
                  <a:cubicBezTo>
                    <a:pt x="145" y="58"/>
                    <a:pt x="145" y="58"/>
                    <a:pt x="145" y="58"/>
                  </a:cubicBezTo>
                  <a:cubicBezTo>
                    <a:pt x="145" y="192"/>
                    <a:pt x="145" y="192"/>
                    <a:pt x="145" y="192"/>
                  </a:cubicBezTo>
                  <a:cubicBezTo>
                    <a:pt x="107" y="192"/>
                    <a:pt x="107" y="192"/>
                    <a:pt x="107" y="192"/>
                  </a:cubicBezTo>
                  <a:lnTo>
                    <a:pt x="107" y="58"/>
                  </a:lnTo>
                  <a:close/>
                  <a:moveTo>
                    <a:pt x="53" y="133"/>
                  </a:moveTo>
                  <a:cubicBezTo>
                    <a:pt x="93" y="133"/>
                    <a:pt x="93" y="133"/>
                    <a:pt x="93" y="133"/>
                  </a:cubicBezTo>
                  <a:cubicBezTo>
                    <a:pt x="93" y="192"/>
                    <a:pt x="93" y="192"/>
                    <a:pt x="93" y="192"/>
                  </a:cubicBezTo>
                  <a:cubicBezTo>
                    <a:pt x="53" y="192"/>
                    <a:pt x="53" y="192"/>
                    <a:pt x="53" y="192"/>
                  </a:cubicBezTo>
                  <a:lnTo>
                    <a:pt x="53" y="133"/>
                  </a:lnTo>
                  <a:close/>
                  <a:moveTo>
                    <a:pt x="96" y="331"/>
                  </a:moveTo>
                  <a:cubicBezTo>
                    <a:pt x="71" y="331"/>
                    <a:pt x="48" y="310"/>
                    <a:pt x="48" y="283"/>
                  </a:cubicBezTo>
                  <a:cubicBezTo>
                    <a:pt x="48" y="257"/>
                    <a:pt x="71" y="235"/>
                    <a:pt x="96" y="235"/>
                  </a:cubicBezTo>
                  <a:cubicBezTo>
                    <a:pt x="96" y="283"/>
                    <a:pt x="96" y="283"/>
                    <a:pt x="96" y="283"/>
                  </a:cubicBezTo>
                  <a:cubicBezTo>
                    <a:pt x="145" y="283"/>
                    <a:pt x="145" y="283"/>
                    <a:pt x="145" y="283"/>
                  </a:cubicBezTo>
                  <a:cubicBezTo>
                    <a:pt x="145" y="310"/>
                    <a:pt x="123" y="331"/>
                    <a:pt x="96" y="331"/>
                  </a:cubicBezTo>
                  <a:close/>
                  <a:moveTo>
                    <a:pt x="107" y="275"/>
                  </a:moveTo>
                  <a:cubicBezTo>
                    <a:pt x="107" y="275"/>
                    <a:pt x="107" y="275"/>
                    <a:pt x="107" y="226"/>
                  </a:cubicBezTo>
                  <a:cubicBezTo>
                    <a:pt x="135" y="226"/>
                    <a:pt x="156" y="249"/>
                    <a:pt x="156" y="275"/>
                  </a:cubicBezTo>
                  <a:cubicBezTo>
                    <a:pt x="156" y="275"/>
                    <a:pt x="156" y="275"/>
                    <a:pt x="107" y="275"/>
                  </a:cubicBezTo>
                  <a:close/>
                  <a:moveTo>
                    <a:pt x="159" y="83"/>
                  </a:moveTo>
                  <a:cubicBezTo>
                    <a:pt x="197" y="83"/>
                    <a:pt x="197" y="83"/>
                    <a:pt x="197" y="83"/>
                  </a:cubicBezTo>
                  <a:cubicBezTo>
                    <a:pt x="197" y="192"/>
                    <a:pt x="197" y="192"/>
                    <a:pt x="197" y="192"/>
                  </a:cubicBezTo>
                  <a:cubicBezTo>
                    <a:pt x="159" y="192"/>
                    <a:pt x="159" y="192"/>
                    <a:pt x="159" y="192"/>
                  </a:cubicBezTo>
                  <a:lnTo>
                    <a:pt x="159" y="83"/>
                  </a:lnTo>
                  <a:close/>
                  <a:moveTo>
                    <a:pt x="195" y="319"/>
                  </a:moveTo>
                  <a:cubicBezTo>
                    <a:pt x="191" y="319"/>
                    <a:pt x="187" y="316"/>
                    <a:pt x="187" y="312"/>
                  </a:cubicBezTo>
                  <a:cubicBezTo>
                    <a:pt x="187" y="307"/>
                    <a:pt x="191" y="304"/>
                    <a:pt x="195" y="304"/>
                  </a:cubicBezTo>
                  <a:cubicBezTo>
                    <a:pt x="200" y="304"/>
                    <a:pt x="204" y="307"/>
                    <a:pt x="204" y="312"/>
                  </a:cubicBezTo>
                  <a:cubicBezTo>
                    <a:pt x="204" y="316"/>
                    <a:pt x="200" y="319"/>
                    <a:pt x="195" y="319"/>
                  </a:cubicBezTo>
                  <a:close/>
                  <a:moveTo>
                    <a:pt x="195" y="288"/>
                  </a:moveTo>
                  <a:cubicBezTo>
                    <a:pt x="191" y="288"/>
                    <a:pt x="187" y="284"/>
                    <a:pt x="187" y="279"/>
                  </a:cubicBezTo>
                  <a:cubicBezTo>
                    <a:pt x="187" y="273"/>
                    <a:pt x="191" y="270"/>
                    <a:pt x="195" y="270"/>
                  </a:cubicBezTo>
                  <a:cubicBezTo>
                    <a:pt x="200" y="270"/>
                    <a:pt x="204" y="273"/>
                    <a:pt x="204" y="279"/>
                  </a:cubicBezTo>
                  <a:cubicBezTo>
                    <a:pt x="204" y="284"/>
                    <a:pt x="200" y="288"/>
                    <a:pt x="195" y="288"/>
                  </a:cubicBezTo>
                  <a:close/>
                  <a:moveTo>
                    <a:pt x="195" y="254"/>
                  </a:moveTo>
                  <a:cubicBezTo>
                    <a:pt x="191" y="254"/>
                    <a:pt x="187" y="250"/>
                    <a:pt x="187" y="245"/>
                  </a:cubicBezTo>
                  <a:cubicBezTo>
                    <a:pt x="187" y="241"/>
                    <a:pt x="191" y="238"/>
                    <a:pt x="195" y="238"/>
                  </a:cubicBezTo>
                  <a:cubicBezTo>
                    <a:pt x="200" y="238"/>
                    <a:pt x="204" y="241"/>
                    <a:pt x="204" y="245"/>
                  </a:cubicBezTo>
                  <a:cubicBezTo>
                    <a:pt x="204" y="250"/>
                    <a:pt x="200" y="254"/>
                    <a:pt x="195" y="254"/>
                  </a:cubicBezTo>
                  <a:close/>
                  <a:moveTo>
                    <a:pt x="209" y="156"/>
                  </a:moveTo>
                  <a:cubicBezTo>
                    <a:pt x="249" y="156"/>
                    <a:pt x="249" y="156"/>
                    <a:pt x="249" y="156"/>
                  </a:cubicBezTo>
                  <a:cubicBezTo>
                    <a:pt x="249" y="192"/>
                    <a:pt x="249" y="192"/>
                    <a:pt x="249" y="192"/>
                  </a:cubicBezTo>
                  <a:cubicBezTo>
                    <a:pt x="209" y="192"/>
                    <a:pt x="209" y="192"/>
                    <a:pt x="209" y="192"/>
                  </a:cubicBezTo>
                  <a:lnTo>
                    <a:pt x="209" y="156"/>
                  </a:lnTo>
                  <a:close/>
                  <a:moveTo>
                    <a:pt x="299" y="319"/>
                  </a:moveTo>
                  <a:cubicBezTo>
                    <a:pt x="214" y="319"/>
                    <a:pt x="214" y="319"/>
                    <a:pt x="214" y="319"/>
                  </a:cubicBezTo>
                  <a:cubicBezTo>
                    <a:pt x="214" y="304"/>
                    <a:pt x="214" y="304"/>
                    <a:pt x="214" y="304"/>
                  </a:cubicBezTo>
                  <a:cubicBezTo>
                    <a:pt x="299" y="304"/>
                    <a:pt x="299" y="304"/>
                    <a:pt x="299" y="304"/>
                  </a:cubicBezTo>
                  <a:cubicBezTo>
                    <a:pt x="299" y="319"/>
                    <a:pt x="299" y="319"/>
                    <a:pt x="299" y="319"/>
                  </a:cubicBezTo>
                  <a:close/>
                  <a:moveTo>
                    <a:pt x="325" y="288"/>
                  </a:moveTo>
                  <a:cubicBezTo>
                    <a:pt x="325" y="288"/>
                    <a:pt x="325" y="288"/>
                    <a:pt x="214" y="288"/>
                  </a:cubicBezTo>
                  <a:cubicBezTo>
                    <a:pt x="214" y="288"/>
                    <a:pt x="214" y="288"/>
                    <a:pt x="214" y="270"/>
                  </a:cubicBezTo>
                  <a:cubicBezTo>
                    <a:pt x="214" y="270"/>
                    <a:pt x="214" y="270"/>
                    <a:pt x="325" y="270"/>
                  </a:cubicBezTo>
                  <a:cubicBezTo>
                    <a:pt x="325" y="270"/>
                    <a:pt x="325" y="270"/>
                    <a:pt x="325" y="28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bg1"/>
                    </a:gs>
                    <a:gs pos="100000">
                      <a:schemeClr val="bg1"/>
                    </a:gs>
                  </a:gsLst>
                  <a:lin ang="0" scaled="0"/>
                </a:gradFill>
              </a:endParaRPr>
            </a:p>
          </p:txBody>
        </p:sp>
      </p:grpSp>
      <p:cxnSp>
        <p:nvCxnSpPr>
          <p:cNvPr id="165" name="Straight Arrow Connector 164"/>
          <p:cNvCxnSpPr/>
          <p:nvPr/>
        </p:nvCxnSpPr>
        <p:spPr>
          <a:xfrm>
            <a:off x="8639279" y="2857842"/>
            <a:ext cx="0" cy="447517"/>
          </a:xfrm>
          <a:prstGeom prst="straightConnector1">
            <a:avLst/>
          </a:prstGeom>
          <a:ln w="666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a:off x="10843530" y="2857840"/>
            <a:ext cx="0" cy="447518"/>
          </a:xfrm>
          <a:prstGeom prst="straightConnector1">
            <a:avLst/>
          </a:prstGeom>
          <a:ln w="666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1" name="Freeform 7"/>
          <p:cNvSpPr>
            <a:spLocks noChangeAspect="1" noEditPoints="1"/>
          </p:cNvSpPr>
          <p:nvPr/>
        </p:nvSpPr>
        <p:spPr bwMode="auto">
          <a:xfrm>
            <a:off x="10554148" y="2149956"/>
            <a:ext cx="523099" cy="375353"/>
          </a:xfrm>
          <a:custGeom>
            <a:avLst/>
            <a:gdLst>
              <a:gd name="T0" fmla="*/ 117 w 277"/>
              <a:gd name="T1" fmla="*/ 168 h 199"/>
              <a:gd name="T2" fmla="*/ 117 w 277"/>
              <a:gd name="T3" fmla="*/ 159 h 199"/>
              <a:gd name="T4" fmla="*/ 7 w 277"/>
              <a:gd name="T5" fmla="*/ 90 h 199"/>
              <a:gd name="T6" fmla="*/ 3 w 277"/>
              <a:gd name="T7" fmla="*/ 116 h 199"/>
              <a:gd name="T8" fmla="*/ 7 w 277"/>
              <a:gd name="T9" fmla="*/ 90 h 199"/>
              <a:gd name="T10" fmla="*/ 142 w 277"/>
              <a:gd name="T11" fmla="*/ 40 h 199"/>
              <a:gd name="T12" fmla="*/ 142 w 277"/>
              <a:gd name="T13" fmla="*/ 159 h 199"/>
              <a:gd name="T14" fmla="*/ 142 w 277"/>
              <a:gd name="T15" fmla="*/ 40 h 199"/>
              <a:gd name="T16" fmla="*/ 13 w 277"/>
              <a:gd name="T17" fmla="*/ 83 h 199"/>
              <a:gd name="T18" fmla="*/ 140 w 277"/>
              <a:gd name="T19" fmla="*/ 39 h 199"/>
              <a:gd name="T20" fmla="*/ 13 w 277"/>
              <a:gd name="T21" fmla="*/ 83 h 199"/>
              <a:gd name="T22" fmla="*/ 37 w 277"/>
              <a:gd name="T23" fmla="*/ 99 h 199"/>
              <a:gd name="T24" fmla="*/ 13 w 277"/>
              <a:gd name="T25" fmla="*/ 114 h 199"/>
              <a:gd name="T26" fmla="*/ 13 w 277"/>
              <a:gd name="T27" fmla="*/ 116 h 199"/>
              <a:gd name="T28" fmla="*/ 132 w 277"/>
              <a:gd name="T29" fmla="*/ 171 h 199"/>
              <a:gd name="T30" fmla="*/ 140 w 277"/>
              <a:gd name="T31" fmla="*/ 164 h 199"/>
              <a:gd name="T32" fmla="*/ 39 w 277"/>
              <a:gd name="T33" fmla="*/ 101 h 199"/>
              <a:gd name="T34" fmla="*/ 135 w 277"/>
              <a:gd name="T35" fmla="*/ 171 h 199"/>
              <a:gd name="T36" fmla="*/ 139 w 277"/>
              <a:gd name="T37" fmla="*/ 190 h 199"/>
              <a:gd name="T38" fmla="*/ 140 w 277"/>
              <a:gd name="T39" fmla="*/ 168 h 199"/>
              <a:gd name="T40" fmla="*/ 135 w 277"/>
              <a:gd name="T41" fmla="*/ 171 h 199"/>
              <a:gd name="T42" fmla="*/ 27 w 277"/>
              <a:gd name="T43" fmla="*/ 131 h 199"/>
              <a:gd name="T44" fmla="*/ 142 w 277"/>
              <a:gd name="T45" fmla="*/ 199 h 199"/>
              <a:gd name="T46" fmla="*/ 137 w 277"/>
              <a:gd name="T47" fmla="*/ 196 h 199"/>
              <a:gd name="T48" fmla="*/ 134 w 277"/>
              <a:gd name="T49" fmla="*/ 197 h 199"/>
              <a:gd name="T50" fmla="*/ 132 w 277"/>
              <a:gd name="T51" fmla="*/ 196 h 199"/>
              <a:gd name="T52" fmla="*/ 55 w 277"/>
              <a:gd name="T53" fmla="*/ 147 h 199"/>
              <a:gd name="T54" fmla="*/ 9 w 277"/>
              <a:gd name="T55" fmla="*/ 120 h 199"/>
              <a:gd name="T56" fmla="*/ 7 w 277"/>
              <a:gd name="T57" fmla="*/ 117 h 199"/>
              <a:gd name="T58" fmla="*/ 2 w 277"/>
              <a:gd name="T59" fmla="*/ 119 h 199"/>
              <a:gd name="T60" fmla="*/ 0 w 277"/>
              <a:gd name="T61" fmla="*/ 119 h 199"/>
              <a:gd name="T62" fmla="*/ 0 w 277"/>
              <a:gd name="T63" fmla="*/ 93 h 199"/>
              <a:gd name="T64" fmla="*/ 7 w 277"/>
              <a:gd name="T65" fmla="*/ 88 h 199"/>
              <a:gd name="T66" fmla="*/ 7 w 277"/>
              <a:gd name="T67" fmla="*/ 79 h 199"/>
              <a:gd name="T68" fmla="*/ 140 w 277"/>
              <a:gd name="T69" fmla="*/ 1 h 199"/>
              <a:gd name="T70" fmla="*/ 144 w 277"/>
              <a:gd name="T71" fmla="*/ 1 h 199"/>
              <a:gd name="T72" fmla="*/ 277 w 277"/>
              <a:gd name="T73" fmla="*/ 79 h 199"/>
              <a:gd name="T74" fmla="*/ 277 w 277"/>
              <a:gd name="T75" fmla="*/ 79 h 199"/>
              <a:gd name="T76" fmla="*/ 277 w 277"/>
              <a:gd name="T77" fmla="*/ 117 h 199"/>
              <a:gd name="T78" fmla="*/ 275 w 277"/>
              <a:gd name="T79" fmla="*/ 120 h 199"/>
              <a:gd name="T80" fmla="*/ 272 w 277"/>
              <a:gd name="T81" fmla="*/ 116 h 199"/>
              <a:gd name="T82" fmla="*/ 144 w 277"/>
              <a:gd name="T83" fmla="*/ 160 h 199"/>
              <a:gd name="T84" fmla="*/ 272 w 277"/>
              <a:gd name="T85" fmla="*/ 116 h 199"/>
              <a:gd name="T86" fmla="*/ 246 w 277"/>
              <a:gd name="T87" fmla="*/ 99 h 199"/>
              <a:gd name="T88" fmla="*/ 272 w 277"/>
              <a:gd name="T89" fmla="*/ 85 h 199"/>
              <a:gd name="T90" fmla="*/ 272 w 277"/>
              <a:gd name="T91" fmla="*/ 83 h 199"/>
              <a:gd name="T92" fmla="*/ 144 w 277"/>
              <a:gd name="T93" fmla="*/ 39 h 199"/>
              <a:gd name="T94" fmla="*/ 272 w 277"/>
              <a:gd name="T95" fmla="*/ 83 h 199"/>
              <a:gd name="T96" fmla="*/ 98 w 277"/>
              <a:gd name="T97" fmla="*/ 152 h 199"/>
              <a:gd name="T98" fmla="*/ 108 w 277"/>
              <a:gd name="T99" fmla="*/ 1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7" h="199">
                <a:moveTo>
                  <a:pt x="122" y="166"/>
                </a:moveTo>
                <a:cubicBezTo>
                  <a:pt x="122" y="169"/>
                  <a:pt x="120" y="170"/>
                  <a:pt x="117" y="168"/>
                </a:cubicBezTo>
                <a:cubicBezTo>
                  <a:pt x="114" y="167"/>
                  <a:pt x="112" y="163"/>
                  <a:pt x="112" y="160"/>
                </a:cubicBezTo>
                <a:cubicBezTo>
                  <a:pt x="112" y="159"/>
                  <a:pt x="114" y="158"/>
                  <a:pt x="117" y="159"/>
                </a:cubicBezTo>
                <a:cubicBezTo>
                  <a:pt x="120" y="160"/>
                  <a:pt x="122" y="163"/>
                  <a:pt x="122" y="166"/>
                </a:cubicBezTo>
                <a:close/>
                <a:moveTo>
                  <a:pt x="7" y="90"/>
                </a:moveTo>
                <a:cubicBezTo>
                  <a:pt x="3" y="93"/>
                  <a:pt x="3" y="93"/>
                  <a:pt x="3" y="93"/>
                </a:cubicBezTo>
                <a:cubicBezTo>
                  <a:pt x="3" y="116"/>
                  <a:pt x="3" y="116"/>
                  <a:pt x="3" y="116"/>
                </a:cubicBezTo>
                <a:cubicBezTo>
                  <a:pt x="7" y="113"/>
                  <a:pt x="7" y="113"/>
                  <a:pt x="7" y="113"/>
                </a:cubicBezTo>
                <a:cubicBezTo>
                  <a:pt x="7" y="90"/>
                  <a:pt x="7" y="90"/>
                  <a:pt x="7" y="90"/>
                </a:cubicBezTo>
                <a:cubicBezTo>
                  <a:pt x="7" y="90"/>
                  <a:pt x="7" y="90"/>
                  <a:pt x="7" y="90"/>
                </a:cubicBezTo>
                <a:close/>
                <a:moveTo>
                  <a:pt x="142" y="40"/>
                </a:moveTo>
                <a:cubicBezTo>
                  <a:pt x="41" y="99"/>
                  <a:pt x="41" y="99"/>
                  <a:pt x="41" y="99"/>
                </a:cubicBezTo>
                <a:cubicBezTo>
                  <a:pt x="142" y="159"/>
                  <a:pt x="142" y="159"/>
                  <a:pt x="142" y="159"/>
                </a:cubicBezTo>
                <a:cubicBezTo>
                  <a:pt x="243" y="99"/>
                  <a:pt x="243" y="99"/>
                  <a:pt x="243" y="99"/>
                </a:cubicBezTo>
                <a:cubicBezTo>
                  <a:pt x="142" y="40"/>
                  <a:pt x="142" y="40"/>
                  <a:pt x="142" y="40"/>
                </a:cubicBezTo>
                <a:cubicBezTo>
                  <a:pt x="142" y="40"/>
                  <a:pt x="142" y="40"/>
                  <a:pt x="142" y="40"/>
                </a:cubicBezTo>
                <a:close/>
                <a:moveTo>
                  <a:pt x="13" y="83"/>
                </a:moveTo>
                <a:cubicBezTo>
                  <a:pt x="39" y="98"/>
                  <a:pt x="39" y="98"/>
                  <a:pt x="39" y="98"/>
                </a:cubicBezTo>
                <a:cubicBezTo>
                  <a:pt x="140" y="39"/>
                  <a:pt x="140" y="39"/>
                  <a:pt x="140" y="39"/>
                </a:cubicBezTo>
                <a:cubicBezTo>
                  <a:pt x="140" y="7"/>
                  <a:pt x="140" y="7"/>
                  <a:pt x="140" y="7"/>
                </a:cubicBezTo>
                <a:cubicBezTo>
                  <a:pt x="13" y="83"/>
                  <a:pt x="13" y="83"/>
                  <a:pt x="13" y="83"/>
                </a:cubicBezTo>
                <a:close/>
                <a:moveTo>
                  <a:pt x="13" y="114"/>
                </a:moveTo>
                <a:cubicBezTo>
                  <a:pt x="37" y="99"/>
                  <a:pt x="37" y="99"/>
                  <a:pt x="37" y="99"/>
                </a:cubicBezTo>
                <a:cubicBezTo>
                  <a:pt x="13" y="85"/>
                  <a:pt x="13" y="85"/>
                  <a:pt x="13" y="85"/>
                </a:cubicBezTo>
                <a:cubicBezTo>
                  <a:pt x="13" y="114"/>
                  <a:pt x="13" y="114"/>
                  <a:pt x="13" y="114"/>
                </a:cubicBezTo>
                <a:cubicBezTo>
                  <a:pt x="13" y="114"/>
                  <a:pt x="13" y="114"/>
                  <a:pt x="13" y="114"/>
                </a:cubicBezTo>
                <a:close/>
                <a:moveTo>
                  <a:pt x="13" y="116"/>
                </a:moveTo>
                <a:cubicBezTo>
                  <a:pt x="132" y="187"/>
                  <a:pt x="132" y="187"/>
                  <a:pt x="132" y="187"/>
                </a:cubicBezTo>
                <a:cubicBezTo>
                  <a:pt x="132" y="171"/>
                  <a:pt x="132" y="171"/>
                  <a:pt x="132" y="171"/>
                </a:cubicBezTo>
                <a:cubicBezTo>
                  <a:pt x="132" y="170"/>
                  <a:pt x="132" y="169"/>
                  <a:pt x="133" y="169"/>
                </a:cubicBezTo>
                <a:cubicBezTo>
                  <a:pt x="140" y="164"/>
                  <a:pt x="140" y="164"/>
                  <a:pt x="140" y="164"/>
                </a:cubicBezTo>
                <a:cubicBezTo>
                  <a:pt x="140" y="160"/>
                  <a:pt x="140" y="160"/>
                  <a:pt x="140" y="160"/>
                </a:cubicBezTo>
                <a:cubicBezTo>
                  <a:pt x="39" y="101"/>
                  <a:pt x="39" y="101"/>
                  <a:pt x="39" y="101"/>
                </a:cubicBezTo>
                <a:cubicBezTo>
                  <a:pt x="13" y="116"/>
                  <a:pt x="13" y="116"/>
                  <a:pt x="13" y="116"/>
                </a:cubicBezTo>
                <a:close/>
                <a:moveTo>
                  <a:pt x="135" y="171"/>
                </a:moveTo>
                <a:cubicBezTo>
                  <a:pt x="135" y="189"/>
                  <a:pt x="135" y="189"/>
                  <a:pt x="135" y="189"/>
                </a:cubicBezTo>
                <a:cubicBezTo>
                  <a:pt x="139" y="190"/>
                  <a:pt x="139" y="190"/>
                  <a:pt x="139" y="190"/>
                </a:cubicBezTo>
                <a:cubicBezTo>
                  <a:pt x="140" y="189"/>
                  <a:pt x="140" y="189"/>
                  <a:pt x="140" y="189"/>
                </a:cubicBezTo>
                <a:cubicBezTo>
                  <a:pt x="140" y="168"/>
                  <a:pt x="140" y="168"/>
                  <a:pt x="140" y="168"/>
                </a:cubicBezTo>
                <a:cubicBezTo>
                  <a:pt x="135" y="171"/>
                  <a:pt x="135" y="171"/>
                  <a:pt x="135" y="171"/>
                </a:cubicBezTo>
                <a:cubicBezTo>
                  <a:pt x="135" y="171"/>
                  <a:pt x="135" y="171"/>
                  <a:pt x="135" y="171"/>
                </a:cubicBezTo>
                <a:close/>
                <a:moveTo>
                  <a:pt x="53" y="146"/>
                </a:moveTo>
                <a:cubicBezTo>
                  <a:pt x="27" y="131"/>
                  <a:pt x="27" y="131"/>
                  <a:pt x="27" y="131"/>
                </a:cubicBezTo>
                <a:moveTo>
                  <a:pt x="144" y="198"/>
                </a:moveTo>
                <a:cubicBezTo>
                  <a:pt x="142" y="199"/>
                  <a:pt x="142" y="199"/>
                  <a:pt x="142" y="199"/>
                </a:cubicBezTo>
                <a:cubicBezTo>
                  <a:pt x="140" y="198"/>
                  <a:pt x="140" y="198"/>
                  <a:pt x="140" y="198"/>
                </a:cubicBezTo>
                <a:cubicBezTo>
                  <a:pt x="137" y="196"/>
                  <a:pt x="137" y="196"/>
                  <a:pt x="137" y="196"/>
                </a:cubicBezTo>
                <a:cubicBezTo>
                  <a:pt x="135" y="197"/>
                  <a:pt x="135" y="197"/>
                  <a:pt x="135" y="197"/>
                </a:cubicBezTo>
                <a:cubicBezTo>
                  <a:pt x="134" y="197"/>
                  <a:pt x="134" y="197"/>
                  <a:pt x="134" y="197"/>
                </a:cubicBezTo>
                <a:cubicBezTo>
                  <a:pt x="133" y="197"/>
                  <a:pt x="133" y="197"/>
                  <a:pt x="133" y="197"/>
                </a:cubicBezTo>
                <a:cubicBezTo>
                  <a:pt x="132" y="197"/>
                  <a:pt x="132" y="196"/>
                  <a:pt x="132" y="196"/>
                </a:cubicBezTo>
                <a:cubicBezTo>
                  <a:pt x="132" y="193"/>
                  <a:pt x="132" y="193"/>
                  <a:pt x="132" y="193"/>
                </a:cubicBezTo>
                <a:cubicBezTo>
                  <a:pt x="55" y="147"/>
                  <a:pt x="55" y="147"/>
                  <a:pt x="55" y="147"/>
                </a:cubicBezTo>
                <a:cubicBezTo>
                  <a:pt x="21" y="128"/>
                  <a:pt x="21" y="128"/>
                  <a:pt x="21" y="128"/>
                </a:cubicBezTo>
                <a:cubicBezTo>
                  <a:pt x="9" y="120"/>
                  <a:pt x="9" y="120"/>
                  <a:pt x="9" y="120"/>
                </a:cubicBezTo>
                <a:cubicBezTo>
                  <a:pt x="7" y="119"/>
                  <a:pt x="7" y="119"/>
                  <a:pt x="7" y="119"/>
                </a:cubicBezTo>
                <a:cubicBezTo>
                  <a:pt x="7" y="117"/>
                  <a:pt x="7" y="117"/>
                  <a:pt x="7" y="117"/>
                </a:cubicBezTo>
                <a:cubicBezTo>
                  <a:pt x="7" y="117"/>
                  <a:pt x="7" y="117"/>
                  <a:pt x="7" y="117"/>
                </a:cubicBezTo>
                <a:cubicBezTo>
                  <a:pt x="2" y="119"/>
                  <a:pt x="2" y="119"/>
                  <a:pt x="2" y="119"/>
                </a:cubicBezTo>
                <a:cubicBezTo>
                  <a:pt x="2" y="119"/>
                  <a:pt x="2" y="119"/>
                  <a:pt x="1" y="119"/>
                </a:cubicBezTo>
                <a:cubicBezTo>
                  <a:pt x="1" y="119"/>
                  <a:pt x="1" y="119"/>
                  <a:pt x="0" y="119"/>
                </a:cubicBezTo>
                <a:cubicBezTo>
                  <a:pt x="0" y="118"/>
                  <a:pt x="0" y="118"/>
                  <a:pt x="0" y="118"/>
                </a:cubicBezTo>
                <a:cubicBezTo>
                  <a:pt x="0" y="93"/>
                  <a:pt x="0" y="93"/>
                  <a:pt x="0" y="93"/>
                </a:cubicBezTo>
                <a:cubicBezTo>
                  <a:pt x="0" y="92"/>
                  <a:pt x="0" y="91"/>
                  <a:pt x="0" y="91"/>
                </a:cubicBezTo>
                <a:cubicBezTo>
                  <a:pt x="7" y="88"/>
                  <a:pt x="7" y="88"/>
                  <a:pt x="7" y="88"/>
                </a:cubicBezTo>
                <a:cubicBezTo>
                  <a:pt x="7" y="81"/>
                  <a:pt x="7" y="81"/>
                  <a:pt x="7" y="81"/>
                </a:cubicBezTo>
                <a:cubicBezTo>
                  <a:pt x="7" y="79"/>
                  <a:pt x="7" y="79"/>
                  <a:pt x="7" y="79"/>
                </a:cubicBezTo>
                <a:cubicBezTo>
                  <a:pt x="9" y="78"/>
                  <a:pt x="9" y="78"/>
                  <a:pt x="9" y="78"/>
                </a:cubicBezTo>
                <a:cubicBezTo>
                  <a:pt x="140" y="1"/>
                  <a:pt x="140" y="1"/>
                  <a:pt x="140" y="1"/>
                </a:cubicBezTo>
                <a:cubicBezTo>
                  <a:pt x="142" y="0"/>
                  <a:pt x="142" y="0"/>
                  <a:pt x="142" y="0"/>
                </a:cubicBezTo>
                <a:cubicBezTo>
                  <a:pt x="144" y="1"/>
                  <a:pt x="144" y="1"/>
                  <a:pt x="144" y="1"/>
                </a:cubicBezTo>
                <a:cubicBezTo>
                  <a:pt x="275" y="78"/>
                  <a:pt x="275" y="78"/>
                  <a:pt x="275" y="78"/>
                </a:cubicBezTo>
                <a:cubicBezTo>
                  <a:pt x="277" y="79"/>
                  <a:pt x="277" y="79"/>
                  <a:pt x="277" y="79"/>
                </a:cubicBezTo>
                <a:cubicBezTo>
                  <a:pt x="277" y="79"/>
                  <a:pt x="277" y="79"/>
                  <a:pt x="277" y="79"/>
                </a:cubicBezTo>
                <a:cubicBezTo>
                  <a:pt x="277" y="79"/>
                  <a:pt x="277" y="79"/>
                  <a:pt x="277" y="79"/>
                </a:cubicBezTo>
                <a:cubicBezTo>
                  <a:pt x="277" y="82"/>
                  <a:pt x="277" y="82"/>
                  <a:pt x="277" y="82"/>
                </a:cubicBezTo>
                <a:cubicBezTo>
                  <a:pt x="277" y="117"/>
                  <a:pt x="277" y="117"/>
                  <a:pt x="277" y="117"/>
                </a:cubicBezTo>
                <a:cubicBezTo>
                  <a:pt x="277" y="119"/>
                  <a:pt x="277" y="119"/>
                  <a:pt x="277" y="119"/>
                </a:cubicBezTo>
                <a:cubicBezTo>
                  <a:pt x="275" y="120"/>
                  <a:pt x="275" y="120"/>
                  <a:pt x="275" y="120"/>
                </a:cubicBezTo>
                <a:cubicBezTo>
                  <a:pt x="262" y="128"/>
                  <a:pt x="144" y="198"/>
                  <a:pt x="144" y="198"/>
                </a:cubicBezTo>
                <a:close/>
                <a:moveTo>
                  <a:pt x="272" y="116"/>
                </a:moveTo>
                <a:cubicBezTo>
                  <a:pt x="244" y="101"/>
                  <a:pt x="244" y="101"/>
                  <a:pt x="244" y="101"/>
                </a:cubicBezTo>
                <a:cubicBezTo>
                  <a:pt x="144" y="160"/>
                  <a:pt x="144" y="160"/>
                  <a:pt x="144" y="160"/>
                </a:cubicBezTo>
                <a:cubicBezTo>
                  <a:pt x="144" y="191"/>
                  <a:pt x="144" y="191"/>
                  <a:pt x="144" y="191"/>
                </a:cubicBezTo>
                <a:cubicBezTo>
                  <a:pt x="272" y="116"/>
                  <a:pt x="272" y="116"/>
                  <a:pt x="272" y="116"/>
                </a:cubicBezTo>
                <a:close/>
                <a:moveTo>
                  <a:pt x="272" y="85"/>
                </a:moveTo>
                <a:cubicBezTo>
                  <a:pt x="246" y="99"/>
                  <a:pt x="246" y="99"/>
                  <a:pt x="246" y="99"/>
                </a:cubicBezTo>
                <a:cubicBezTo>
                  <a:pt x="272" y="114"/>
                  <a:pt x="272" y="114"/>
                  <a:pt x="272" y="114"/>
                </a:cubicBezTo>
                <a:cubicBezTo>
                  <a:pt x="272" y="85"/>
                  <a:pt x="272" y="85"/>
                  <a:pt x="272" y="85"/>
                </a:cubicBezTo>
                <a:cubicBezTo>
                  <a:pt x="272" y="85"/>
                  <a:pt x="272" y="85"/>
                  <a:pt x="272" y="85"/>
                </a:cubicBezTo>
                <a:close/>
                <a:moveTo>
                  <a:pt x="272" y="83"/>
                </a:moveTo>
                <a:cubicBezTo>
                  <a:pt x="144" y="7"/>
                  <a:pt x="144" y="7"/>
                  <a:pt x="144" y="7"/>
                </a:cubicBezTo>
                <a:cubicBezTo>
                  <a:pt x="144" y="39"/>
                  <a:pt x="144" y="39"/>
                  <a:pt x="144" y="39"/>
                </a:cubicBezTo>
                <a:cubicBezTo>
                  <a:pt x="244" y="98"/>
                  <a:pt x="244" y="98"/>
                  <a:pt x="244" y="98"/>
                </a:cubicBezTo>
                <a:cubicBezTo>
                  <a:pt x="272" y="83"/>
                  <a:pt x="272" y="83"/>
                  <a:pt x="272" y="83"/>
                </a:cubicBezTo>
                <a:close/>
                <a:moveTo>
                  <a:pt x="103" y="150"/>
                </a:moveTo>
                <a:cubicBezTo>
                  <a:pt x="100" y="148"/>
                  <a:pt x="98" y="149"/>
                  <a:pt x="98" y="152"/>
                </a:cubicBezTo>
                <a:cubicBezTo>
                  <a:pt x="98" y="155"/>
                  <a:pt x="100" y="159"/>
                  <a:pt x="103" y="160"/>
                </a:cubicBezTo>
                <a:cubicBezTo>
                  <a:pt x="106" y="161"/>
                  <a:pt x="108" y="160"/>
                  <a:pt x="108" y="158"/>
                </a:cubicBezTo>
                <a:cubicBezTo>
                  <a:pt x="108" y="155"/>
                  <a:pt x="106" y="152"/>
                  <a:pt x="103" y="15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
          <p:cNvSpPr>
            <a:spLocks noChangeAspect="1" noEditPoints="1"/>
          </p:cNvSpPr>
          <p:nvPr/>
        </p:nvSpPr>
        <p:spPr bwMode="auto">
          <a:xfrm>
            <a:off x="11155333" y="2149956"/>
            <a:ext cx="523099" cy="375353"/>
          </a:xfrm>
          <a:custGeom>
            <a:avLst/>
            <a:gdLst>
              <a:gd name="T0" fmla="*/ 117 w 277"/>
              <a:gd name="T1" fmla="*/ 168 h 199"/>
              <a:gd name="T2" fmla="*/ 117 w 277"/>
              <a:gd name="T3" fmla="*/ 159 h 199"/>
              <a:gd name="T4" fmla="*/ 7 w 277"/>
              <a:gd name="T5" fmla="*/ 90 h 199"/>
              <a:gd name="T6" fmla="*/ 3 w 277"/>
              <a:gd name="T7" fmla="*/ 116 h 199"/>
              <a:gd name="T8" fmla="*/ 7 w 277"/>
              <a:gd name="T9" fmla="*/ 90 h 199"/>
              <a:gd name="T10" fmla="*/ 142 w 277"/>
              <a:gd name="T11" fmla="*/ 40 h 199"/>
              <a:gd name="T12" fmla="*/ 142 w 277"/>
              <a:gd name="T13" fmla="*/ 159 h 199"/>
              <a:gd name="T14" fmla="*/ 142 w 277"/>
              <a:gd name="T15" fmla="*/ 40 h 199"/>
              <a:gd name="T16" fmla="*/ 13 w 277"/>
              <a:gd name="T17" fmla="*/ 83 h 199"/>
              <a:gd name="T18" fmla="*/ 140 w 277"/>
              <a:gd name="T19" fmla="*/ 39 h 199"/>
              <a:gd name="T20" fmla="*/ 13 w 277"/>
              <a:gd name="T21" fmla="*/ 83 h 199"/>
              <a:gd name="T22" fmla="*/ 37 w 277"/>
              <a:gd name="T23" fmla="*/ 99 h 199"/>
              <a:gd name="T24" fmla="*/ 13 w 277"/>
              <a:gd name="T25" fmla="*/ 114 h 199"/>
              <a:gd name="T26" fmla="*/ 13 w 277"/>
              <a:gd name="T27" fmla="*/ 116 h 199"/>
              <a:gd name="T28" fmla="*/ 132 w 277"/>
              <a:gd name="T29" fmla="*/ 171 h 199"/>
              <a:gd name="T30" fmla="*/ 140 w 277"/>
              <a:gd name="T31" fmla="*/ 164 h 199"/>
              <a:gd name="T32" fmla="*/ 39 w 277"/>
              <a:gd name="T33" fmla="*/ 101 h 199"/>
              <a:gd name="T34" fmla="*/ 135 w 277"/>
              <a:gd name="T35" fmla="*/ 171 h 199"/>
              <a:gd name="T36" fmla="*/ 139 w 277"/>
              <a:gd name="T37" fmla="*/ 190 h 199"/>
              <a:gd name="T38" fmla="*/ 140 w 277"/>
              <a:gd name="T39" fmla="*/ 168 h 199"/>
              <a:gd name="T40" fmla="*/ 135 w 277"/>
              <a:gd name="T41" fmla="*/ 171 h 199"/>
              <a:gd name="T42" fmla="*/ 27 w 277"/>
              <a:gd name="T43" fmla="*/ 131 h 199"/>
              <a:gd name="T44" fmla="*/ 142 w 277"/>
              <a:gd name="T45" fmla="*/ 199 h 199"/>
              <a:gd name="T46" fmla="*/ 137 w 277"/>
              <a:gd name="T47" fmla="*/ 196 h 199"/>
              <a:gd name="T48" fmla="*/ 134 w 277"/>
              <a:gd name="T49" fmla="*/ 197 h 199"/>
              <a:gd name="T50" fmla="*/ 132 w 277"/>
              <a:gd name="T51" fmla="*/ 196 h 199"/>
              <a:gd name="T52" fmla="*/ 55 w 277"/>
              <a:gd name="T53" fmla="*/ 147 h 199"/>
              <a:gd name="T54" fmla="*/ 9 w 277"/>
              <a:gd name="T55" fmla="*/ 120 h 199"/>
              <a:gd name="T56" fmla="*/ 7 w 277"/>
              <a:gd name="T57" fmla="*/ 117 h 199"/>
              <a:gd name="T58" fmla="*/ 2 w 277"/>
              <a:gd name="T59" fmla="*/ 119 h 199"/>
              <a:gd name="T60" fmla="*/ 0 w 277"/>
              <a:gd name="T61" fmla="*/ 119 h 199"/>
              <a:gd name="T62" fmla="*/ 0 w 277"/>
              <a:gd name="T63" fmla="*/ 93 h 199"/>
              <a:gd name="T64" fmla="*/ 7 w 277"/>
              <a:gd name="T65" fmla="*/ 88 h 199"/>
              <a:gd name="T66" fmla="*/ 7 w 277"/>
              <a:gd name="T67" fmla="*/ 79 h 199"/>
              <a:gd name="T68" fmla="*/ 140 w 277"/>
              <a:gd name="T69" fmla="*/ 1 h 199"/>
              <a:gd name="T70" fmla="*/ 144 w 277"/>
              <a:gd name="T71" fmla="*/ 1 h 199"/>
              <a:gd name="T72" fmla="*/ 277 w 277"/>
              <a:gd name="T73" fmla="*/ 79 h 199"/>
              <a:gd name="T74" fmla="*/ 277 w 277"/>
              <a:gd name="T75" fmla="*/ 79 h 199"/>
              <a:gd name="T76" fmla="*/ 277 w 277"/>
              <a:gd name="T77" fmla="*/ 117 h 199"/>
              <a:gd name="T78" fmla="*/ 275 w 277"/>
              <a:gd name="T79" fmla="*/ 120 h 199"/>
              <a:gd name="T80" fmla="*/ 272 w 277"/>
              <a:gd name="T81" fmla="*/ 116 h 199"/>
              <a:gd name="T82" fmla="*/ 144 w 277"/>
              <a:gd name="T83" fmla="*/ 160 h 199"/>
              <a:gd name="T84" fmla="*/ 272 w 277"/>
              <a:gd name="T85" fmla="*/ 116 h 199"/>
              <a:gd name="T86" fmla="*/ 246 w 277"/>
              <a:gd name="T87" fmla="*/ 99 h 199"/>
              <a:gd name="T88" fmla="*/ 272 w 277"/>
              <a:gd name="T89" fmla="*/ 85 h 199"/>
              <a:gd name="T90" fmla="*/ 272 w 277"/>
              <a:gd name="T91" fmla="*/ 83 h 199"/>
              <a:gd name="T92" fmla="*/ 144 w 277"/>
              <a:gd name="T93" fmla="*/ 39 h 199"/>
              <a:gd name="T94" fmla="*/ 272 w 277"/>
              <a:gd name="T95" fmla="*/ 83 h 199"/>
              <a:gd name="T96" fmla="*/ 98 w 277"/>
              <a:gd name="T97" fmla="*/ 152 h 199"/>
              <a:gd name="T98" fmla="*/ 108 w 277"/>
              <a:gd name="T99" fmla="*/ 1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7" h="199">
                <a:moveTo>
                  <a:pt x="122" y="166"/>
                </a:moveTo>
                <a:cubicBezTo>
                  <a:pt x="122" y="169"/>
                  <a:pt x="120" y="170"/>
                  <a:pt x="117" y="168"/>
                </a:cubicBezTo>
                <a:cubicBezTo>
                  <a:pt x="114" y="167"/>
                  <a:pt x="112" y="163"/>
                  <a:pt x="112" y="160"/>
                </a:cubicBezTo>
                <a:cubicBezTo>
                  <a:pt x="112" y="159"/>
                  <a:pt x="114" y="158"/>
                  <a:pt x="117" y="159"/>
                </a:cubicBezTo>
                <a:cubicBezTo>
                  <a:pt x="120" y="160"/>
                  <a:pt x="122" y="163"/>
                  <a:pt x="122" y="166"/>
                </a:cubicBezTo>
                <a:close/>
                <a:moveTo>
                  <a:pt x="7" y="90"/>
                </a:moveTo>
                <a:cubicBezTo>
                  <a:pt x="3" y="93"/>
                  <a:pt x="3" y="93"/>
                  <a:pt x="3" y="93"/>
                </a:cubicBezTo>
                <a:cubicBezTo>
                  <a:pt x="3" y="116"/>
                  <a:pt x="3" y="116"/>
                  <a:pt x="3" y="116"/>
                </a:cubicBezTo>
                <a:cubicBezTo>
                  <a:pt x="7" y="113"/>
                  <a:pt x="7" y="113"/>
                  <a:pt x="7" y="113"/>
                </a:cubicBezTo>
                <a:cubicBezTo>
                  <a:pt x="7" y="90"/>
                  <a:pt x="7" y="90"/>
                  <a:pt x="7" y="90"/>
                </a:cubicBezTo>
                <a:cubicBezTo>
                  <a:pt x="7" y="90"/>
                  <a:pt x="7" y="90"/>
                  <a:pt x="7" y="90"/>
                </a:cubicBezTo>
                <a:close/>
                <a:moveTo>
                  <a:pt x="142" y="40"/>
                </a:moveTo>
                <a:cubicBezTo>
                  <a:pt x="41" y="99"/>
                  <a:pt x="41" y="99"/>
                  <a:pt x="41" y="99"/>
                </a:cubicBezTo>
                <a:cubicBezTo>
                  <a:pt x="142" y="159"/>
                  <a:pt x="142" y="159"/>
                  <a:pt x="142" y="159"/>
                </a:cubicBezTo>
                <a:cubicBezTo>
                  <a:pt x="243" y="99"/>
                  <a:pt x="243" y="99"/>
                  <a:pt x="243" y="99"/>
                </a:cubicBezTo>
                <a:cubicBezTo>
                  <a:pt x="142" y="40"/>
                  <a:pt x="142" y="40"/>
                  <a:pt x="142" y="40"/>
                </a:cubicBezTo>
                <a:cubicBezTo>
                  <a:pt x="142" y="40"/>
                  <a:pt x="142" y="40"/>
                  <a:pt x="142" y="40"/>
                </a:cubicBezTo>
                <a:close/>
                <a:moveTo>
                  <a:pt x="13" y="83"/>
                </a:moveTo>
                <a:cubicBezTo>
                  <a:pt x="39" y="98"/>
                  <a:pt x="39" y="98"/>
                  <a:pt x="39" y="98"/>
                </a:cubicBezTo>
                <a:cubicBezTo>
                  <a:pt x="140" y="39"/>
                  <a:pt x="140" y="39"/>
                  <a:pt x="140" y="39"/>
                </a:cubicBezTo>
                <a:cubicBezTo>
                  <a:pt x="140" y="7"/>
                  <a:pt x="140" y="7"/>
                  <a:pt x="140" y="7"/>
                </a:cubicBezTo>
                <a:cubicBezTo>
                  <a:pt x="13" y="83"/>
                  <a:pt x="13" y="83"/>
                  <a:pt x="13" y="83"/>
                </a:cubicBezTo>
                <a:close/>
                <a:moveTo>
                  <a:pt x="13" y="114"/>
                </a:moveTo>
                <a:cubicBezTo>
                  <a:pt x="37" y="99"/>
                  <a:pt x="37" y="99"/>
                  <a:pt x="37" y="99"/>
                </a:cubicBezTo>
                <a:cubicBezTo>
                  <a:pt x="13" y="85"/>
                  <a:pt x="13" y="85"/>
                  <a:pt x="13" y="85"/>
                </a:cubicBezTo>
                <a:cubicBezTo>
                  <a:pt x="13" y="114"/>
                  <a:pt x="13" y="114"/>
                  <a:pt x="13" y="114"/>
                </a:cubicBezTo>
                <a:cubicBezTo>
                  <a:pt x="13" y="114"/>
                  <a:pt x="13" y="114"/>
                  <a:pt x="13" y="114"/>
                </a:cubicBezTo>
                <a:close/>
                <a:moveTo>
                  <a:pt x="13" y="116"/>
                </a:moveTo>
                <a:cubicBezTo>
                  <a:pt x="132" y="187"/>
                  <a:pt x="132" y="187"/>
                  <a:pt x="132" y="187"/>
                </a:cubicBezTo>
                <a:cubicBezTo>
                  <a:pt x="132" y="171"/>
                  <a:pt x="132" y="171"/>
                  <a:pt x="132" y="171"/>
                </a:cubicBezTo>
                <a:cubicBezTo>
                  <a:pt x="132" y="170"/>
                  <a:pt x="132" y="169"/>
                  <a:pt x="133" y="169"/>
                </a:cubicBezTo>
                <a:cubicBezTo>
                  <a:pt x="140" y="164"/>
                  <a:pt x="140" y="164"/>
                  <a:pt x="140" y="164"/>
                </a:cubicBezTo>
                <a:cubicBezTo>
                  <a:pt x="140" y="160"/>
                  <a:pt x="140" y="160"/>
                  <a:pt x="140" y="160"/>
                </a:cubicBezTo>
                <a:cubicBezTo>
                  <a:pt x="39" y="101"/>
                  <a:pt x="39" y="101"/>
                  <a:pt x="39" y="101"/>
                </a:cubicBezTo>
                <a:cubicBezTo>
                  <a:pt x="13" y="116"/>
                  <a:pt x="13" y="116"/>
                  <a:pt x="13" y="116"/>
                </a:cubicBezTo>
                <a:close/>
                <a:moveTo>
                  <a:pt x="135" y="171"/>
                </a:moveTo>
                <a:cubicBezTo>
                  <a:pt x="135" y="189"/>
                  <a:pt x="135" y="189"/>
                  <a:pt x="135" y="189"/>
                </a:cubicBezTo>
                <a:cubicBezTo>
                  <a:pt x="139" y="190"/>
                  <a:pt x="139" y="190"/>
                  <a:pt x="139" y="190"/>
                </a:cubicBezTo>
                <a:cubicBezTo>
                  <a:pt x="140" y="189"/>
                  <a:pt x="140" y="189"/>
                  <a:pt x="140" y="189"/>
                </a:cubicBezTo>
                <a:cubicBezTo>
                  <a:pt x="140" y="168"/>
                  <a:pt x="140" y="168"/>
                  <a:pt x="140" y="168"/>
                </a:cubicBezTo>
                <a:cubicBezTo>
                  <a:pt x="135" y="171"/>
                  <a:pt x="135" y="171"/>
                  <a:pt x="135" y="171"/>
                </a:cubicBezTo>
                <a:cubicBezTo>
                  <a:pt x="135" y="171"/>
                  <a:pt x="135" y="171"/>
                  <a:pt x="135" y="171"/>
                </a:cubicBezTo>
                <a:close/>
                <a:moveTo>
                  <a:pt x="53" y="146"/>
                </a:moveTo>
                <a:cubicBezTo>
                  <a:pt x="27" y="131"/>
                  <a:pt x="27" y="131"/>
                  <a:pt x="27" y="131"/>
                </a:cubicBezTo>
                <a:moveTo>
                  <a:pt x="144" y="198"/>
                </a:moveTo>
                <a:cubicBezTo>
                  <a:pt x="142" y="199"/>
                  <a:pt x="142" y="199"/>
                  <a:pt x="142" y="199"/>
                </a:cubicBezTo>
                <a:cubicBezTo>
                  <a:pt x="140" y="198"/>
                  <a:pt x="140" y="198"/>
                  <a:pt x="140" y="198"/>
                </a:cubicBezTo>
                <a:cubicBezTo>
                  <a:pt x="137" y="196"/>
                  <a:pt x="137" y="196"/>
                  <a:pt x="137" y="196"/>
                </a:cubicBezTo>
                <a:cubicBezTo>
                  <a:pt x="135" y="197"/>
                  <a:pt x="135" y="197"/>
                  <a:pt x="135" y="197"/>
                </a:cubicBezTo>
                <a:cubicBezTo>
                  <a:pt x="134" y="197"/>
                  <a:pt x="134" y="197"/>
                  <a:pt x="134" y="197"/>
                </a:cubicBezTo>
                <a:cubicBezTo>
                  <a:pt x="133" y="197"/>
                  <a:pt x="133" y="197"/>
                  <a:pt x="133" y="197"/>
                </a:cubicBezTo>
                <a:cubicBezTo>
                  <a:pt x="132" y="197"/>
                  <a:pt x="132" y="196"/>
                  <a:pt x="132" y="196"/>
                </a:cubicBezTo>
                <a:cubicBezTo>
                  <a:pt x="132" y="193"/>
                  <a:pt x="132" y="193"/>
                  <a:pt x="132" y="193"/>
                </a:cubicBezTo>
                <a:cubicBezTo>
                  <a:pt x="55" y="147"/>
                  <a:pt x="55" y="147"/>
                  <a:pt x="55" y="147"/>
                </a:cubicBezTo>
                <a:cubicBezTo>
                  <a:pt x="21" y="128"/>
                  <a:pt x="21" y="128"/>
                  <a:pt x="21" y="128"/>
                </a:cubicBezTo>
                <a:cubicBezTo>
                  <a:pt x="9" y="120"/>
                  <a:pt x="9" y="120"/>
                  <a:pt x="9" y="120"/>
                </a:cubicBezTo>
                <a:cubicBezTo>
                  <a:pt x="7" y="119"/>
                  <a:pt x="7" y="119"/>
                  <a:pt x="7" y="119"/>
                </a:cubicBezTo>
                <a:cubicBezTo>
                  <a:pt x="7" y="117"/>
                  <a:pt x="7" y="117"/>
                  <a:pt x="7" y="117"/>
                </a:cubicBezTo>
                <a:cubicBezTo>
                  <a:pt x="7" y="117"/>
                  <a:pt x="7" y="117"/>
                  <a:pt x="7" y="117"/>
                </a:cubicBezTo>
                <a:cubicBezTo>
                  <a:pt x="2" y="119"/>
                  <a:pt x="2" y="119"/>
                  <a:pt x="2" y="119"/>
                </a:cubicBezTo>
                <a:cubicBezTo>
                  <a:pt x="2" y="119"/>
                  <a:pt x="2" y="119"/>
                  <a:pt x="1" y="119"/>
                </a:cubicBezTo>
                <a:cubicBezTo>
                  <a:pt x="1" y="119"/>
                  <a:pt x="1" y="119"/>
                  <a:pt x="0" y="119"/>
                </a:cubicBezTo>
                <a:cubicBezTo>
                  <a:pt x="0" y="118"/>
                  <a:pt x="0" y="118"/>
                  <a:pt x="0" y="118"/>
                </a:cubicBezTo>
                <a:cubicBezTo>
                  <a:pt x="0" y="93"/>
                  <a:pt x="0" y="93"/>
                  <a:pt x="0" y="93"/>
                </a:cubicBezTo>
                <a:cubicBezTo>
                  <a:pt x="0" y="92"/>
                  <a:pt x="0" y="91"/>
                  <a:pt x="0" y="91"/>
                </a:cubicBezTo>
                <a:cubicBezTo>
                  <a:pt x="7" y="88"/>
                  <a:pt x="7" y="88"/>
                  <a:pt x="7" y="88"/>
                </a:cubicBezTo>
                <a:cubicBezTo>
                  <a:pt x="7" y="81"/>
                  <a:pt x="7" y="81"/>
                  <a:pt x="7" y="81"/>
                </a:cubicBezTo>
                <a:cubicBezTo>
                  <a:pt x="7" y="79"/>
                  <a:pt x="7" y="79"/>
                  <a:pt x="7" y="79"/>
                </a:cubicBezTo>
                <a:cubicBezTo>
                  <a:pt x="9" y="78"/>
                  <a:pt x="9" y="78"/>
                  <a:pt x="9" y="78"/>
                </a:cubicBezTo>
                <a:cubicBezTo>
                  <a:pt x="140" y="1"/>
                  <a:pt x="140" y="1"/>
                  <a:pt x="140" y="1"/>
                </a:cubicBezTo>
                <a:cubicBezTo>
                  <a:pt x="142" y="0"/>
                  <a:pt x="142" y="0"/>
                  <a:pt x="142" y="0"/>
                </a:cubicBezTo>
                <a:cubicBezTo>
                  <a:pt x="144" y="1"/>
                  <a:pt x="144" y="1"/>
                  <a:pt x="144" y="1"/>
                </a:cubicBezTo>
                <a:cubicBezTo>
                  <a:pt x="275" y="78"/>
                  <a:pt x="275" y="78"/>
                  <a:pt x="275" y="78"/>
                </a:cubicBezTo>
                <a:cubicBezTo>
                  <a:pt x="277" y="79"/>
                  <a:pt x="277" y="79"/>
                  <a:pt x="277" y="79"/>
                </a:cubicBezTo>
                <a:cubicBezTo>
                  <a:pt x="277" y="79"/>
                  <a:pt x="277" y="79"/>
                  <a:pt x="277" y="79"/>
                </a:cubicBezTo>
                <a:cubicBezTo>
                  <a:pt x="277" y="79"/>
                  <a:pt x="277" y="79"/>
                  <a:pt x="277" y="79"/>
                </a:cubicBezTo>
                <a:cubicBezTo>
                  <a:pt x="277" y="82"/>
                  <a:pt x="277" y="82"/>
                  <a:pt x="277" y="82"/>
                </a:cubicBezTo>
                <a:cubicBezTo>
                  <a:pt x="277" y="117"/>
                  <a:pt x="277" y="117"/>
                  <a:pt x="277" y="117"/>
                </a:cubicBezTo>
                <a:cubicBezTo>
                  <a:pt x="277" y="119"/>
                  <a:pt x="277" y="119"/>
                  <a:pt x="277" y="119"/>
                </a:cubicBezTo>
                <a:cubicBezTo>
                  <a:pt x="275" y="120"/>
                  <a:pt x="275" y="120"/>
                  <a:pt x="275" y="120"/>
                </a:cubicBezTo>
                <a:cubicBezTo>
                  <a:pt x="262" y="128"/>
                  <a:pt x="144" y="198"/>
                  <a:pt x="144" y="198"/>
                </a:cubicBezTo>
                <a:close/>
                <a:moveTo>
                  <a:pt x="272" y="116"/>
                </a:moveTo>
                <a:cubicBezTo>
                  <a:pt x="244" y="101"/>
                  <a:pt x="244" y="101"/>
                  <a:pt x="244" y="101"/>
                </a:cubicBezTo>
                <a:cubicBezTo>
                  <a:pt x="144" y="160"/>
                  <a:pt x="144" y="160"/>
                  <a:pt x="144" y="160"/>
                </a:cubicBezTo>
                <a:cubicBezTo>
                  <a:pt x="144" y="191"/>
                  <a:pt x="144" y="191"/>
                  <a:pt x="144" y="191"/>
                </a:cubicBezTo>
                <a:cubicBezTo>
                  <a:pt x="272" y="116"/>
                  <a:pt x="272" y="116"/>
                  <a:pt x="272" y="116"/>
                </a:cubicBezTo>
                <a:close/>
                <a:moveTo>
                  <a:pt x="272" y="85"/>
                </a:moveTo>
                <a:cubicBezTo>
                  <a:pt x="246" y="99"/>
                  <a:pt x="246" y="99"/>
                  <a:pt x="246" y="99"/>
                </a:cubicBezTo>
                <a:cubicBezTo>
                  <a:pt x="272" y="114"/>
                  <a:pt x="272" y="114"/>
                  <a:pt x="272" y="114"/>
                </a:cubicBezTo>
                <a:cubicBezTo>
                  <a:pt x="272" y="85"/>
                  <a:pt x="272" y="85"/>
                  <a:pt x="272" y="85"/>
                </a:cubicBezTo>
                <a:cubicBezTo>
                  <a:pt x="272" y="85"/>
                  <a:pt x="272" y="85"/>
                  <a:pt x="272" y="85"/>
                </a:cubicBezTo>
                <a:close/>
                <a:moveTo>
                  <a:pt x="272" y="83"/>
                </a:moveTo>
                <a:cubicBezTo>
                  <a:pt x="144" y="7"/>
                  <a:pt x="144" y="7"/>
                  <a:pt x="144" y="7"/>
                </a:cubicBezTo>
                <a:cubicBezTo>
                  <a:pt x="144" y="39"/>
                  <a:pt x="144" y="39"/>
                  <a:pt x="144" y="39"/>
                </a:cubicBezTo>
                <a:cubicBezTo>
                  <a:pt x="244" y="98"/>
                  <a:pt x="244" y="98"/>
                  <a:pt x="244" y="98"/>
                </a:cubicBezTo>
                <a:cubicBezTo>
                  <a:pt x="272" y="83"/>
                  <a:pt x="272" y="83"/>
                  <a:pt x="272" y="83"/>
                </a:cubicBezTo>
                <a:close/>
                <a:moveTo>
                  <a:pt x="103" y="150"/>
                </a:moveTo>
                <a:cubicBezTo>
                  <a:pt x="100" y="148"/>
                  <a:pt x="98" y="149"/>
                  <a:pt x="98" y="152"/>
                </a:cubicBezTo>
                <a:cubicBezTo>
                  <a:pt x="98" y="155"/>
                  <a:pt x="100" y="159"/>
                  <a:pt x="103" y="160"/>
                </a:cubicBezTo>
                <a:cubicBezTo>
                  <a:pt x="106" y="161"/>
                  <a:pt x="108" y="160"/>
                  <a:pt x="108" y="158"/>
                </a:cubicBezTo>
                <a:cubicBezTo>
                  <a:pt x="108" y="155"/>
                  <a:pt x="106" y="152"/>
                  <a:pt x="103" y="15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202"/>
          <p:cNvSpPr>
            <a:spLocks noChangeAspect="1" noEditPoints="1"/>
          </p:cNvSpPr>
          <p:nvPr/>
        </p:nvSpPr>
        <p:spPr bwMode="auto">
          <a:xfrm>
            <a:off x="8430545" y="2190212"/>
            <a:ext cx="474819" cy="344861"/>
          </a:xfrm>
          <a:custGeom>
            <a:avLst/>
            <a:gdLst>
              <a:gd name="T0" fmla="*/ 138 w 277"/>
              <a:gd name="T1" fmla="*/ 0 h 201"/>
              <a:gd name="T2" fmla="*/ 0 w 277"/>
              <a:gd name="T3" fmla="*/ 119 h 201"/>
              <a:gd name="T4" fmla="*/ 138 w 277"/>
              <a:gd name="T5" fmla="*/ 201 h 201"/>
              <a:gd name="T6" fmla="*/ 277 w 277"/>
              <a:gd name="T7" fmla="*/ 81 h 201"/>
              <a:gd name="T8" fmla="*/ 4 w 277"/>
              <a:gd name="T9" fmla="*/ 117 h 201"/>
              <a:gd name="T10" fmla="*/ 4 w 277"/>
              <a:gd name="T11" fmla="*/ 88 h 201"/>
              <a:gd name="T12" fmla="*/ 134 w 277"/>
              <a:gd name="T13" fmla="*/ 194 h 201"/>
              <a:gd name="T14" fmla="*/ 4 w 277"/>
              <a:gd name="T15" fmla="*/ 84 h 201"/>
              <a:gd name="T16" fmla="*/ 273 w 277"/>
              <a:gd name="T17" fmla="*/ 84 h 201"/>
              <a:gd name="T18" fmla="*/ 119 w 277"/>
              <a:gd name="T19" fmla="*/ 181 h 201"/>
              <a:gd name="T20" fmla="*/ 128 w 277"/>
              <a:gd name="T21" fmla="*/ 177 h 201"/>
              <a:gd name="T22" fmla="*/ 112 w 277"/>
              <a:gd name="T23" fmla="*/ 169 h 201"/>
              <a:gd name="T24" fmla="*/ 117 w 277"/>
              <a:gd name="T25" fmla="*/ 167 h 201"/>
              <a:gd name="T26" fmla="*/ 125 w 277"/>
              <a:gd name="T27" fmla="*/ 177 h 201"/>
              <a:gd name="T28" fmla="*/ 121 w 277"/>
              <a:gd name="T29" fmla="*/ 178 h 201"/>
              <a:gd name="T30" fmla="*/ 117 w 277"/>
              <a:gd name="T31" fmla="*/ 167 h 201"/>
              <a:gd name="T32" fmla="*/ 103 w 277"/>
              <a:gd name="T33" fmla="*/ 169 h 201"/>
              <a:gd name="T34" fmla="*/ 101 w 277"/>
              <a:gd name="T35" fmla="*/ 153 h 201"/>
              <a:gd name="T36" fmla="*/ 99 w 277"/>
              <a:gd name="T37" fmla="*/ 168 h 201"/>
              <a:gd name="T38" fmla="*/ 99 w 277"/>
              <a:gd name="T39" fmla="*/ 156 h 201"/>
              <a:gd name="T40" fmla="*/ 103 w 277"/>
              <a:gd name="T41" fmla="*/ 166 h 201"/>
              <a:gd name="T42" fmla="*/ 95 w 277"/>
              <a:gd name="T43" fmla="*/ 157 h 201"/>
              <a:gd name="T44" fmla="*/ 78 w 277"/>
              <a:gd name="T45" fmla="*/ 156 h 201"/>
              <a:gd name="T46" fmla="*/ 87 w 277"/>
              <a:gd name="T47" fmla="*/ 152 h 201"/>
              <a:gd name="T48" fmla="*/ 71 w 277"/>
              <a:gd name="T49" fmla="*/ 145 h 201"/>
              <a:gd name="T50" fmla="*/ 76 w 277"/>
              <a:gd name="T51" fmla="*/ 143 h 201"/>
              <a:gd name="T52" fmla="*/ 83 w 277"/>
              <a:gd name="T53" fmla="*/ 152 h 201"/>
              <a:gd name="T54" fmla="*/ 80 w 277"/>
              <a:gd name="T55" fmla="*/ 153 h 201"/>
              <a:gd name="T56" fmla="*/ 76 w 277"/>
              <a:gd name="T57" fmla="*/ 143 h 201"/>
              <a:gd name="T58" fmla="*/ 17 w 277"/>
              <a:gd name="T59" fmla="*/ 105 h 201"/>
              <a:gd name="T60" fmla="*/ 17 w 277"/>
              <a:gd name="T61" fmla="*/ 117 h 201"/>
              <a:gd name="T62" fmla="*/ 37 w 277"/>
              <a:gd name="T63" fmla="*/ 131 h 201"/>
              <a:gd name="T64" fmla="*/ 45 w 277"/>
              <a:gd name="T65" fmla="*/ 127 h 201"/>
              <a:gd name="T66" fmla="*/ 30 w 277"/>
              <a:gd name="T67" fmla="*/ 120 h 201"/>
              <a:gd name="T68" fmla="*/ 34 w 277"/>
              <a:gd name="T69" fmla="*/ 118 h 201"/>
              <a:gd name="T70" fmla="*/ 42 w 277"/>
              <a:gd name="T71" fmla="*/ 127 h 201"/>
              <a:gd name="T72" fmla="*/ 38 w 277"/>
              <a:gd name="T73" fmla="*/ 128 h 201"/>
              <a:gd name="T74" fmla="*/ 34 w 277"/>
              <a:gd name="T75" fmla="*/ 118 h 201"/>
              <a:gd name="T76" fmla="*/ 62 w 277"/>
              <a:gd name="T77" fmla="*/ 145 h 201"/>
              <a:gd name="T78" fmla="*/ 59 w 277"/>
              <a:gd name="T79" fmla="*/ 128 h 201"/>
              <a:gd name="T80" fmla="*/ 58 w 277"/>
              <a:gd name="T81" fmla="*/ 144 h 201"/>
              <a:gd name="T82" fmla="*/ 58 w 277"/>
              <a:gd name="T83" fmla="*/ 131 h 201"/>
              <a:gd name="T84" fmla="*/ 62 w 277"/>
              <a:gd name="T85" fmla="*/ 142 h 201"/>
              <a:gd name="T86" fmla="*/ 54 w 277"/>
              <a:gd name="T87" fmla="*/ 13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 h="201">
                <a:moveTo>
                  <a:pt x="277" y="81"/>
                </a:moveTo>
                <a:cubicBezTo>
                  <a:pt x="138" y="0"/>
                  <a:pt x="138" y="0"/>
                  <a:pt x="138" y="0"/>
                </a:cubicBezTo>
                <a:cubicBezTo>
                  <a:pt x="0" y="81"/>
                  <a:pt x="0" y="81"/>
                  <a:pt x="0" y="81"/>
                </a:cubicBezTo>
                <a:cubicBezTo>
                  <a:pt x="0" y="119"/>
                  <a:pt x="0" y="119"/>
                  <a:pt x="0" y="119"/>
                </a:cubicBezTo>
                <a:cubicBezTo>
                  <a:pt x="5" y="122"/>
                  <a:pt x="21" y="132"/>
                  <a:pt x="21" y="132"/>
                </a:cubicBezTo>
                <a:cubicBezTo>
                  <a:pt x="138" y="201"/>
                  <a:pt x="138" y="201"/>
                  <a:pt x="138" y="201"/>
                </a:cubicBezTo>
                <a:cubicBezTo>
                  <a:pt x="202" y="163"/>
                  <a:pt x="277" y="119"/>
                  <a:pt x="277" y="119"/>
                </a:cubicBezTo>
                <a:cubicBezTo>
                  <a:pt x="277" y="81"/>
                  <a:pt x="277" y="81"/>
                  <a:pt x="277" y="81"/>
                </a:cubicBezTo>
                <a:close/>
                <a:moveTo>
                  <a:pt x="134" y="194"/>
                </a:moveTo>
                <a:cubicBezTo>
                  <a:pt x="4" y="117"/>
                  <a:pt x="4" y="117"/>
                  <a:pt x="4" y="117"/>
                </a:cubicBezTo>
                <a:cubicBezTo>
                  <a:pt x="4" y="112"/>
                  <a:pt x="4" y="112"/>
                  <a:pt x="4" y="112"/>
                </a:cubicBezTo>
                <a:cubicBezTo>
                  <a:pt x="4" y="88"/>
                  <a:pt x="4" y="88"/>
                  <a:pt x="4" y="88"/>
                </a:cubicBezTo>
                <a:cubicBezTo>
                  <a:pt x="134" y="165"/>
                  <a:pt x="134" y="165"/>
                  <a:pt x="134" y="165"/>
                </a:cubicBezTo>
                <a:cubicBezTo>
                  <a:pt x="134" y="194"/>
                  <a:pt x="134" y="194"/>
                  <a:pt x="134" y="194"/>
                </a:cubicBezTo>
                <a:close/>
                <a:moveTo>
                  <a:pt x="138" y="163"/>
                </a:moveTo>
                <a:cubicBezTo>
                  <a:pt x="4" y="84"/>
                  <a:pt x="4" y="84"/>
                  <a:pt x="4" y="84"/>
                </a:cubicBezTo>
                <a:cubicBezTo>
                  <a:pt x="138" y="4"/>
                  <a:pt x="138" y="4"/>
                  <a:pt x="138" y="4"/>
                </a:cubicBezTo>
                <a:cubicBezTo>
                  <a:pt x="273" y="84"/>
                  <a:pt x="273" y="84"/>
                  <a:pt x="273" y="84"/>
                </a:cubicBezTo>
                <a:cubicBezTo>
                  <a:pt x="138" y="163"/>
                  <a:pt x="138" y="163"/>
                  <a:pt x="138" y="163"/>
                </a:cubicBezTo>
                <a:close/>
                <a:moveTo>
                  <a:pt x="119" y="181"/>
                </a:moveTo>
                <a:cubicBezTo>
                  <a:pt x="121" y="182"/>
                  <a:pt x="122" y="182"/>
                  <a:pt x="123" y="182"/>
                </a:cubicBezTo>
                <a:cubicBezTo>
                  <a:pt x="126" y="182"/>
                  <a:pt x="128" y="180"/>
                  <a:pt x="128" y="177"/>
                </a:cubicBezTo>
                <a:cubicBezTo>
                  <a:pt x="128" y="172"/>
                  <a:pt x="125" y="167"/>
                  <a:pt x="121" y="165"/>
                </a:cubicBezTo>
                <a:cubicBezTo>
                  <a:pt x="116" y="162"/>
                  <a:pt x="112" y="164"/>
                  <a:pt x="112" y="169"/>
                </a:cubicBezTo>
                <a:cubicBezTo>
                  <a:pt x="112" y="173"/>
                  <a:pt x="115" y="179"/>
                  <a:pt x="119" y="181"/>
                </a:cubicBezTo>
                <a:close/>
                <a:moveTo>
                  <a:pt x="117" y="167"/>
                </a:moveTo>
                <a:cubicBezTo>
                  <a:pt x="117" y="167"/>
                  <a:pt x="118" y="167"/>
                  <a:pt x="119" y="167"/>
                </a:cubicBezTo>
                <a:cubicBezTo>
                  <a:pt x="122" y="169"/>
                  <a:pt x="125" y="173"/>
                  <a:pt x="125" y="177"/>
                </a:cubicBezTo>
                <a:cubicBezTo>
                  <a:pt x="125" y="179"/>
                  <a:pt x="124" y="179"/>
                  <a:pt x="123" y="179"/>
                </a:cubicBezTo>
                <a:cubicBezTo>
                  <a:pt x="123" y="179"/>
                  <a:pt x="122" y="179"/>
                  <a:pt x="121" y="178"/>
                </a:cubicBezTo>
                <a:cubicBezTo>
                  <a:pt x="118" y="177"/>
                  <a:pt x="115" y="172"/>
                  <a:pt x="115" y="169"/>
                </a:cubicBezTo>
                <a:cubicBezTo>
                  <a:pt x="115" y="167"/>
                  <a:pt x="116" y="167"/>
                  <a:pt x="117" y="167"/>
                </a:cubicBezTo>
                <a:close/>
                <a:moveTo>
                  <a:pt x="99" y="168"/>
                </a:moveTo>
                <a:cubicBezTo>
                  <a:pt x="101" y="168"/>
                  <a:pt x="102" y="169"/>
                  <a:pt x="103" y="169"/>
                </a:cubicBezTo>
                <a:cubicBezTo>
                  <a:pt x="106" y="169"/>
                  <a:pt x="107" y="167"/>
                  <a:pt x="107" y="164"/>
                </a:cubicBezTo>
                <a:cubicBezTo>
                  <a:pt x="107" y="161"/>
                  <a:pt x="105" y="156"/>
                  <a:pt x="101" y="153"/>
                </a:cubicBezTo>
                <a:cubicBezTo>
                  <a:pt x="96" y="151"/>
                  <a:pt x="92" y="153"/>
                  <a:pt x="92" y="157"/>
                </a:cubicBezTo>
                <a:cubicBezTo>
                  <a:pt x="92" y="161"/>
                  <a:pt x="95" y="165"/>
                  <a:pt x="99" y="168"/>
                </a:cubicBezTo>
                <a:close/>
                <a:moveTo>
                  <a:pt x="97" y="155"/>
                </a:moveTo>
                <a:cubicBezTo>
                  <a:pt x="97" y="155"/>
                  <a:pt x="98" y="155"/>
                  <a:pt x="99" y="156"/>
                </a:cubicBezTo>
                <a:cubicBezTo>
                  <a:pt x="102" y="158"/>
                  <a:pt x="105" y="161"/>
                  <a:pt x="105" y="164"/>
                </a:cubicBezTo>
                <a:cubicBezTo>
                  <a:pt x="105" y="166"/>
                  <a:pt x="104" y="166"/>
                  <a:pt x="103" y="166"/>
                </a:cubicBezTo>
                <a:cubicBezTo>
                  <a:pt x="103" y="166"/>
                  <a:pt x="102" y="166"/>
                  <a:pt x="101" y="165"/>
                </a:cubicBezTo>
                <a:cubicBezTo>
                  <a:pt x="98" y="163"/>
                  <a:pt x="95" y="160"/>
                  <a:pt x="95" y="157"/>
                </a:cubicBezTo>
                <a:cubicBezTo>
                  <a:pt x="95" y="155"/>
                  <a:pt x="97" y="155"/>
                  <a:pt x="97" y="155"/>
                </a:cubicBezTo>
                <a:close/>
                <a:moveTo>
                  <a:pt x="78" y="156"/>
                </a:moveTo>
                <a:cubicBezTo>
                  <a:pt x="80" y="157"/>
                  <a:pt x="80" y="157"/>
                  <a:pt x="81" y="157"/>
                </a:cubicBezTo>
                <a:cubicBezTo>
                  <a:pt x="84" y="157"/>
                  <a:pt x="87" y="155"/>
                  <a:pt x="87" y="152"/>
                </a:cubicBezTo>
                <a:cubicBezTo>
                  <a:pt x="87" y="148"/>
                  <a:pt x="83" y="143"/>
                  <a:pt x="80" y="141"/>
                </a:cubicBezTo>
                <a:cubicBezTo>
                  <a:pt x="76" y="138"/>
                  <a:pt x="71" y="140"/>
                  <a:pt x="71" y="145"/>
                </a:cubicBezTo>
                <a:cubicBezTo>
                  <a:pt x="71" y="149"/>
                  <a:pt x="75" y="154"/>
                  <a:pt x="78" y="156"/>
                </a:cubicBezTo>
                <a:close/>
                <a:moveTo>
                  <a:pt x="76" y="143"/>
                </a:moveTo>
                <a:cubicBezTo>
                  <a:pt x="77" y="143"/>
                  <a:pt x="77" y="143"/>
                  <a:pt x="78" y="143"/>
                </a:cubicBezTo>
                <a:cubicBezTo>
                  <a:pt x="80" y="145"/>
                  <a:pt x="83" y="149"/>
                  <a:pt x="83" y="152"/>
                </a:cubicBezTo>
                <a:cubicBezTo>
                  <a:pt x="83" y="154"/>
                  <a:pt x="82" y="154"/>
                  <a:pt x="81" y="154"/>
                </a:cubicBezTo>
                <a:cubicBezTo>
                  <a:pt x="81" y="154"/>
                  <a:pt x="80" y="154"/>
                  <a:pt x="80" y="153"/>
                </a:cubicBezTo>
                <a:cubicBezTo>
                  <a:pt x="77" y="152"/>
                  <a:pt x="75" y="148"/>
                  <a:pt x="75" y="145"/>
                </a:cubicBezTo>
                <a:cubicBezTo>
                  <a:pt x="75" y="143"/>
                  <a:pt x="76" y="143"/>
                  <a:pt x="76" y="143"/>
                </a:cubicBezTo>
                <a:close/>
                <a:moveTo>
                  <a:pt x="10" y="107"/>
                </a:moveTo>
                <a:cubicBezTo>
                  <a:pt x="10" y="104"/>
                  <a:pt x="13" y="103"/>
                  <a:pt x="17" y="105"/>
                </a:cubicBezTo>
                <a:cubicBezTo>
                  <a:pt x="20" y="107"/>
                  <a:pt x="23" y="111"/>
                  <a:pt x="23" y="115"/>
                </a:cubicBezTo>
                <a:cubicBezTo>
                  <a:pt x="23" y="118"/>
                  <a:pt x="20" y="119"/>
                  <a:pt x="17" y="117"/>
                </a:cubicBezTo>
                <a:cubicBezTo>
                  <a:pt x="13" y="115"/>
                  <a:pt x="10" y="111"/>
                  <a:pt x="10" y="107"/>
                </a:cubicBezTo>
                <a:close/>
                <a:moveTo>
                  <a:pt x="37" y="131"/>
                </a:moveTo>
                <a:cubicBezTo>
                  <a:pt x="38" y="132"/>
                  <a:pt x="39" y="132"/>
                  <a:pt x="41" y="132"/>
                </a:cubicBezTo>
                <a:cubicBezTo>
                  <a:pt x="44" y="132"/>
                  <a:pt x="45" y="130"/>
                  <a:pt x="45" y="127"/>
                </a:cubicBezTo>
                <a:cubicBezTo>
                  <a:pt x="45" y="123"/>
                  <a:pt x="42" y="118"/>
                  <a:pt x="38" y="116"/>
                </a:cubicBezTo>
                <a:cubicBezTo>
                  <a:pt x="34" y="113"/>
                  <a:pt x="30" y="115"/>
                  <a:pt x="30" y="120"/>
                </a:cubicBezTo>
                <a:cubicBezTo>
                  <a:pt x="30" y="124"/>
                  <a:pt x="33" y="129"/>
                  <a:pt x="37" y="131"/>
                </a:cubicBezTo>
                <a:close/>
                <a:moveTo>
                  <a:pt x="34" y="118"/>
                </a:moveTo>
                <a:cubicBezTo>
                  <a:pt x="35" y="118"/>
                  <a:pt x="36" y="118"/>
                  <a:pt x="37" y="118"/>
                </a:cubicBezTo>
                <a:cubicBezTo>
                  <a:pt x="40" y="120"/>
                  <a:pt x="42" y="124"/>
                  <a:pt x="42" y="127"/>
                </a:cubicBezTo>
                <a:cubicBezTo>
                  <a:pt x="42" y="129"/>
                  <a:pt x="41" y="129"/>
                  <a:pt x="41" y="129"/>
                </a:cubicBezTo>
                <a:cubicBezTo>
                  <a:pt x="40" y="129"/>
                  <a:pt x="39" y="129"/>
                  <a:pt x="38" y="128"/>
                </a:cubicBezTo>
                <a:cubicBezTo>
                  <a:pt x="35" y="127"/>
                  <a:pt x="33" y="123"/>
                  <a:pt x="33" y="120"/>
                </a:cubicBezTo>
                <a:cubicBezTo>
                  <a:pt x="33" y="118"/>
                  <a:pt x="34" y="118"/>
                  <a:pt x="34" y="118"/>
                </a:cubicBezTo>
                <a:close/>
                <a:moveTo>
                  <a:pt x="58" y="144"/>
                </a:moveTo>
                <a:cubicBezTo>
                  <a:pt x="59" y="144"/>
                  <a:pt x="60" y="145"/>
                  <a:pt x="62" y="145"/>
                </a:cubicBezTo>
                <a:cubicBezTo>
                  <a:pt x="64" y="145"/>
                  <a:pt x="66" y="143"/>
                  <a:pt x="66" y="140"/>
                </a:cubicBezTo>
                <a:cubicBezTo>
                  <a:pt x="66" y="136"/>
                  <a:pt x="63" y="131"/>
                  <a:pt x="59" y="128"/>
                </a:cubicBezTo>
                <a:cubicBezTo>
                  <a:pt x="55" y="126"/>
                  <a:pt x="50" y="128"/>
                  <a:pt x="50" y="132"/>
                </a:cubicBezTo>
                <a:cubicBezTo>
                  <a:pt x="50" y="136"/>
                  <a:pt x="54" y="141"/>
                  <a:pt x="58" y="144"/>
                </a:cubicBezTo>
                <a:close/>
                <a:moveTo>
                  <a:pt x="55" y="130"/>
                </a:moveTo>
                <a:cubicBezTo>
                  <a:pt x="56" y="130"/>
                  <a:pt x="56" y="130"/>
                  <a:pt x="58" y="131"/>
                </a:cubicBezTo>
                <a:cubicBezTo>
                  <a:pt x="61" y="133"/>
                  <a:pt x="63" y="137"/>
                  <a:pt x="63" y="140"/>
                </a:cubicBezTo>
                <a:cubicBezTo>
                  <a:pt x="63" y="142"/>
                  <a:pt x="62" y="142"/>
                  <a:pt x="62" y="142"/>
                </a:cubicBezTo>
                <a:cubicBezTo>
                  <a:pt x="61" y="142"/>
                  <a:pt x="60" y="142"/>
                  <a:pt x="59" y="141"/>
                </a:cubicBezTo>
                <a:cubicBezTo>
                  <a:pt x="56" y="139"/>
                  <a:pt x="54" y="135"/>
                  <a:pt x="54" y="132"/>
                </a:cubicBezTo>
                <a:cubicBezTo>
                  <a:pt x="54" y="130"/>
                  <a:pt x="55" y="130"/>
                  <a:pt x="55" y="13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203"/>
          <p:cNvSpPr>
            <a:spLocks noChangeAspect="1" noEditPoints="1"/>
          </p:cNvSpPr>
          <p:nvPr/>
        </p:nvSpPr>
        <p:spPr bwMode="auto">
          <a:xfrm>
            <a:off x="7842677" y="2190212"/>
            <a:ext cx="474819" cy="344861"/>
          </a:xfrm>
          <a:custGeom>
            <a:avLst/>
            <a:gdLst>
              <a:gd name="T0" fmla="*/ 138 w 277"/>
              <a:gd name="T1" fmla="*/ 0 h 201"/>
              <a:gd name="T2" fmla="*/ 0 w 277"/>
              <a:gd name="T3" fmla="*/ 119 h 201"/>
              <a:gd name="T4" fmla="*/ 138 w 277"/>
              <a:gd name="T5" fmla="*/ 201 h 201"/>
              <a:gd name="T6" fmla="*/ 277 w 277"/>
              <a:gd name="T7" fmla="*/ 81 h 201"/>
              <a:gd name="T8" fmla="*/ 4 w 277"/>
              <a:gd name="T9" fmla="*/ 117 h 201"/>
              <a:gd name="T10" fmla="*/ 4 w 277"/>
              <a:gd name="T11" fmla="*/ 88 h 201"/>
              <a:gd name="T12" fmla="*/ 134 w 277"/>
              <a:gd name="T13" fmla="*/ 194 h 201"/>
              <a:gd name="T14" fmla="*/ 4 w 277"/>
              <a:gd name="T15" fmla="*/ 84 h 201"/>
              <a:gd name="T16" fmla="*/ 273 w 277"/>
              <a:gd name="T17" fmla="*/ 84 h 201"/>
              <a:gd name="T18" fmla="*/ 119 w 277"/>
              <a:gd name="T19" fmla="*/ 181 h 201"/>
              <a:gd name="T20" fmla="*/ 128 w 277"/>
              <a:gd name="T21" fmla="*/ 177 h 201"/>
              <a:gd name="T22" fmla="*/ 112 w 277"/>
              <a:gd name="T23" fmla="*/ 169 h 201"/>
              <a:gd name="T24" fmla="*/ 117 w 277"/>
              <a:gd name="T25" fmla="*/ 167 h 201"/>
              <a:gd name="T26" fmla="*/ 125 w 277"/>
              <a:gd name="T27" fmla="*/ 177 h 201"/>
              <a:gd name="T28" fmla="*/ 121 w 277"/>
              <a:gd name="T29" fmla="*/ 178 h 201"/>
              <a:gd name="T30" fmla="*/ 117 w 277"/>
              <a:gd name="T31" fmla="*/ 167 h 201"/>
              <a:gd name="T32" fmla="*/ 103 w 277"/>
              <a:gd name="T33" fmla="*/ 169 h 201"/>
              <a:gd name="T34" fmla="*/ 101 w 277"/>
              <a:gd name="T35" fmla="*/ 153 h 201"/>
              <a:gd name="T36" fmla="*/ 99 w 277"/>
              <a:gd name="T37" fmla="*/ 168 h 201"/>
              <a:gd name="T38" fmla="*/ 99 w 277"/>
              <a:gd name="T39" fmla="*/ 156 h 201"/>
              <a:gd name="T40" fmla="*/ 103 w 277"/>
              <a:gd name="T41" fmla="*/ 166 h 201"/>
              <a:gd name="T42" fmla="*/ 95 w 277"/>
              <a:gd name="T43" fmla="*/ 157 h 201"/>
              <a:gd name="T44" fmla="*/ 78 w 277"/>
              <a:gd name="T45" fmla="*/ 156 h 201"/>
              <a:gd name="T46" fmla="*/ 87 w 277"/>
              <a:gd name="T47" fmla="*/ 152 h 201"/>
              <a:gd name="T48" fmla="*/ 71 w 277"/>
              <a:gd name="T49" fmla="*/ 145 h 201"/>
              <a:gd name="T50" fmla="*/ 76 w 277"/>
              <a:gd name="T51" fmla="*/ 143 h 201"/>
              <a:gd name="T52" fmla="*/ 83 w 277"/>
              <a:gd name="T53" fmla="*/ 152 h 201"/>
              <a:gd name="T54" fmla="*/ 80 w 277"/>
              <a:gd name="T55" fmla="*/ 153 h 201"/>
              <a:gd name="T56" fmla="*/ 76 w 277"/>
              <a:gd name="T57" fmla="*/ 143 h 201"/>
              <a:gd name="T58" fmla="*/ 17 w 277"/>
              <a:gd name="T59" fmla="*/ 105 h 201"/>
              <a:gd name="T60" fmla="*/ 17 w 277"/>
              <a:gd name="T61" fmla="*/ 117 h 201"/>
              <a:gd name="T62" fmla="*/ 37 w 277"/>
              <a:gd name="T63" fmla="*/ 131 h 201"/>
              <a:gd name="T64" fmla="*/ 45 w 277"/>
              <a:gd name="T65" fmla="*/ 127 h 201"/>
              <a:gd name="T66" fmla="*/ 30 w 277"/>
              <a:gd name="T67" fmla="*/ 120 h 201"/>
              <a:gd name="T68" fmla="*/ 34 w 277"/>
              <a:gd name="T69" fmla="*/ 118 h 201"/>
              <a:gd name="T70" fmla="*/ 42 w 277"/>
              <a:gd name="T71" fmla="*/ 127 h 201"/>
              <a:gd name="T72" fmla="*/ 38 w 277"/>
              <a:gd name="T73" fmla="*/ 128 h 201"/>
              <a:gd name="T74" fmla="*/ 34 w 277"/>
              <a:gd name="T75" fmla="*/ 118 h 201"/>
              <a:gd name="T76" fmla="*/ 62 w 277"/>
              <a:gd name="T77" fmla="*/ 145 h 201"/>
              <a:gd name="T78" fmla="*/ 59 w 277"/>
              <a:gd name="T79" fmla="*/ 128 h 201"/>
              <a:gd name="T80" fmla="*/ 58 w 277"/>
              <a:gd name="T81" fmla="*/ 144 h 201"/>
              <a:gd name="T82" fmla="*/ 58 w 277"/>
              <a:gd name="T83" fmla="*/ 131 h 201"/>
              <a:gd name="T84" fmla="*/ 62 w 277"/>
              <a:gd name="T85" fmla="*/ 142 h 201"/>
              <a:gd name="T86" fmla="*/ 54 w 277"/>
              <a:gd name="T87" fmla="*/ 13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 h="201">
                <a:moveTo>
                  <a:pt x="277" y="81"/>
                </a:moveTo>
                <a:cubicBezTo>
                  <a:pt x="138" y="0"/>
                  <a:pt x="138" y="0"/>
                  <a:pt x="138" y="0"/>
                </a:cubicBezTo>
                <a:cubicBezTo>
                  <a:pt x="0" y="81"/>
                  <a:pt x="0" y="81"/>
                  <a:pt x="0" y="81"/>
                </a:cubicBezTo>
                <a:cubicBezTo>
                  <a:pt x="0" y="119"/>
                  <a:pt x="0" y="119"/>
                  <a:pt x="0" y="119"/>
                </a:cubicBezTo>
                <a:cubicBezTo>
                  <a:pt x="5" y="122"/>
                  <a:pt x="21" y="132"/>
                  <a:pt x="21" y="132"/>
                </a:cubicBezTo>
                <a:cubicBezTo>
                  <a:pt x="138" y="201"/>
                  <a:pt x="138" y="201"/>
                  <a:pt x="138" y="201"/>
                </a:cubicBezTo>
                <a:cubicBezTo>
                  <a:pt x="202" y="163"/>
                  <a:pt x="277" y="119"/>
                  <a:pt x="277" y="119"/>
                </a:cubicBezTo>
                <a:cubicBezTo>
                  <a:pt x="277" y="81"/>
                  <a:pt x="277" y="81"/>
                  <a:pt x="277" y="81"/>
                </a:cubicBezTo>
                <a:close/>
                <a:moveTo>
                  <a:pt x="134" y="194"/>
                </a:moveTo>
                <a:cubicBezTo>
                  <a:pt x="4" y="117"/>
                  <a:pt x="4" y="117"/>
                  <a:pt x="4" y="117"/>
                </a:cubicBezTo>
                <a:cubicBezTo>
                  <a:pt x="4" y="112"/>
                  <a:pt x="4" y="112"/>
                  <a:pt x="4" y="112"/>
                </a:cubicBezTo>
                <a:cubicBezTo>
                  <a:pt x="4" y="88"/>
                  <a:pt x="4" y="88"/>
                  <a:pt x="4" y="88"/>
                </a:cubicBezTo>
                <a:cubicBezTo>
                  <a:pt x="134" y="165"/>
                  <a:pt x="134" y="165"/>
                  <a:pt x="134" y="165"/>
                </a:cubicBezTo>
                <a:cubicBezTo>
                  <a:pt x="134" y="194"/>
                  <a:pt x="134" y="194"/>
                  <a:pt x="134" y="194"/>
                </a:cubicBezTo>
                <a:close/>
                <a:moveTo>
                  <a:pt x="138" y="163"/>
                </a:moveTo>
                <a:cubicBezTo>
                  <a:pt x="4" y="84"/>
                  <a:pt x="4" y="84"/>
                  <a:pt x="4" y="84"/>
                </a:cubicBezTo>
                <a:cubicBezTo>
                  <a:pt x="138" y="4"/>
                  <a:pt x="138" y="4"/>
                  <a:pt x="138" y="4"/>
                </a:cubicBezTo>
                <a:cubicBezTo>
                  <a:pt x="273" y="84"/>
                  <a:pt x="273" y="84"/>
                  <a:pt x="273" y="84"/>
                </a:cubicBezTo>
                <a:cubicBezTo>
                  <a:pt x="138" y="163"/>
                  <a:pt x="138" y="163"/>
                  <a:pt x="138" y="163"/>
                </a:cubicBezTo>
                <a:close/>
                <a:moveTo>
                  <a:pt x="119" y="181"/>
                </a:moveTo>
                <a:cubicBezTo>
                  <a:pt x="121" y="182"/>
                  <a:pt x="122" y="182"/>
                  <a:pt x="123" y="182"/>
                </a:cubicBezTo>
                <a:cubicBezTo>
                  <a:pt x="126" y="182"/>
                  <a:pt x="128" y="180"/>
                  <a:pt x="128" y="177"/>
                </a:cubicBezTo>
                <a:cubicBezTo>
                  <a:pt x="128" y="172"/>
                  <a:pt x="125" y="167"/>
                  <a:pt x="121" y="165"/>
                </a:cubicBezTo>
                <a:cubicBezTo>
                  <a:pt x="116" y="162"/>
                  <a:pt x="112" y="164"/>
                  <a:pt x="112" y="169"/>
                </a:cubicBezTo>
                <a:cubicBezTo>
                  <a:pt x="112" y="173"/>
                  <a:pt x="115" y="179"/>
                  <a:pt x="119" y="181"/>
                </a:cubicBezTo>
                <a:close/>
                <a:moveTo>
                  <a:pt x="117" y="167"/>
                </a:moveTo>
                <a:cubicBezTo>
                  <a:pt x="117" y="167"/>
                  <a:pt x="118" y="167"/>
                  <a:pt x="119" y="167"/>
                </a:cubicBezTo>
                <a:cubicBezTo>
                  <a:pt x="122" y="169"/>
                  <a:pt x="125" y="173"/>
                  <a:pt x="125" y="177"/>
                </a:cubicBezTo>
                <a:cubicBezTo>
                  <a:pt x="125" y="179"/>
                  <a:pt x="124" y="179"/>
                  <a:pt x="123" y="179"/>
                </a:cubicBezTo>
                <a:cubicBezTo>
                  <a:pt x="123" y="179"/>
                  <a:pt x="122" y="179"/>
                  <a:pt x="121" y="178"/>
                </a:cubicBezTo>
                <a:cubicBezTo>
                  <a:pt x="118" y="177"/>
                  <a:pt x="115" y="172"/>
                  <a:pt x="115" y="169"/>
                </a:cubicBezTo>
                <a:cubicBezTo>
                  <a:pt x="115" y="167"/>
                  <a:pt x="116" y="167"/>
                  <a:pt x="117" y="167"/>
                </a:cubicBezTo>
                <a:close/>
                <a:moveTo>
                  <a:pt x="99" y="168"/>
                </a:moveTo>
                <a:cubicBezTo>
                  <a:pt x="101" y="168"/>
                  <a:pt x="102" y="169"/>
                  <a:pt x="103" y="169"/>
                </a:cubicBezTo>
                <a:cubicBezTo>
                  <a:pt x="106" y="169"/>
                  <a:pt x="107" y="167"/>
                  <a:pt x="107" y="164"/>
                </a:cubicBezTo>
                <a:cubicBezTo>
                  <a:pt x="107" y="161"/>
                  <a:pt x="105" y="156"/>
                  <a:pt x="101" y="153"/>
                </a:cubicBezTo>
                <a:cubicBezTo>
                  <a:pt x="96" y="151"/>
                  <a:pt x="92" y="153"/>
                  <a:pt x="92" y="157"/>
                </a:cubicBezTo>
                <a:cubicBezTo>
                  <a:pt x="92" y="161"/>
                  <a:pt x="95" y="165"/>
                  <a:pt x="99" y="168"/>
                </a:cubicBezTo>
                <a:close/>
                <a:moveTo>
                  <a:pt x="97" y="155"/>
                </a:moveTo>
                <a:cubicBezTo>
                  <a:pt x="97" y="155"/>
                  <a:pt x="98" y="155"/>
                  <a:pt x="99" y="156"/>
                </a:cubicBezTo>
                <a:cubicBezTo>
                  <a:pt x="102" y="158"/>
                  <a:pt x="105" y="161"/>
                  <a:pt x="105" y="164"/>
                </a:cubicBezTo>
                <a:cubicBezTo>
                  <a:pt x="105" y="166"/>
                  <a:pt x="104" y="166"/>
                  <a:pt x="103" y="166"/>
                </a:cubicBezTo>
                <a:cubicBezTo>
                  <a:pt x="103" y="166"/>
                  <a:pt x="102" y="166"/>
                  <a:pt x="101" y="165"/>
                </a:cubicBezTo>
                <a:cubicBezTo>
                  <a:pt x="98" y="163"/>
                  <a:pt x="95" y="160"/>
                  <a:pt x="95" y="157"/>
                </a:cubicBezTo>
                <a:cubicBezTo>
                  <a:pt x="95" y="155"/>
                  <a:pt x="97" y="155"/>
                  <a:pt x="97" y="155"/>
                </a:cubicBezTo>
                <a:close/>
                <a:moveTo>
                  <a:pt x="78" y="156"/>
                </a:moveTo>
                <a:cubicBezTo>
                  <a:pt x="80" y="157"/>
                  <a:pt x="80" y="157"/>
                  <a:pt x="81" y="157"/>
                </a:cubicBezTo>
                <a:cubicBezTo>
                  <a:pt x="84" y="157"/>
                  <a:pt x="87" y="155"/>
                  <a:pt x="87" y="152"/>
                </a:cubicBezTo>
                <a:cubicBezTo>
                  <a:pt x="87" y="148"/>
                  <a:pt x="83" y="143"/>
                  <a:pt x="80" y="141"/>
                </a:cubicBezTo>
                <a:cubicBezTo>
                  <a:pt x="76" y="138"/>
                  <a:pt x="71" y="140"/>
                  <a:pt x="71" y="145"/>
                </a:cubicBezTo>
                <a:cubicBezTo>
                  <a:pt x="71" y="149"/>
                  <a:pt x="75" y="154"/>
                  <a:pt x="78" y="156"/>
                </a:cubicBezTo>
                <a:close/>
                <a:moveTo>
                  <a:pt x="76" y="143"/>
                </a:moveTo>
                <a:cubicBezTo>
                  <a:pt x="77" y="143"/>
                  <a:pt x="77" y="143"/>
                  <a:pt x="78" y="143"/>
                </a:cubicBezTo>
                <a:cubicBezTo>
                  <a:pt x="80" y="145"/>
                  <a:pt x="83" y="149"/>
                  <a:pt x="83" y="152"/>
                </a:cubicBezTo>
                <a:cubicBezTo>
                  <a:pt x="83" y="154"/>
                  <a:pt x="82" y="154"/>
                  <a:pt x="81" y="154"/>
                </a:cubicBezTo>
                <a:cubicBezTo>
                  <a:pt x="81" y="154"/>
                  <a:pt x="80" y="154"/>
                  <a:pt x="80" y="153"/>
                </a:cubicBezTo>
                <a:cubicBezTo>
                  <a:pt x="77" y="152"/>
                  <a:pt x="75" y="148"/>
                  <a:pt x="75" y="145"/>
                </a:cubicBezTo>
                <a:cubicBezTo>
                  <a:pt x="75" y="143"/>
                  <a:pt x="76" y="143"/>
                  <a:pt x="76" y="143"/>
                </a:cubicBezTo>
                <a:close/>
                <a:moveTo>
                  <a:pt x="10" y="107"/>
                </a:moveTo>
                <a:cubicBezTo>
                  <a:pt x="10" y="104"/>
                  <a:pt x="13" y="103"/>
                  <a:pt x="17" y="105"/>
                </a:cubicBezTo>
                <a:cubicBezTo>
                  <a:pt x="20" y="107"/>
                  <a:pt x="23" y="111"/>
                  <a:pt x="23" y="115"/>
                </a:cubicBezTo>
                <a:cubicBezTo>
                  <a:pt x="23" y="118"/>
                  <a:pt x="20" y="119"/>
                  <a:pt x="17" y="117"/>
                </a:cubicBezTo>
                <a:cubicBezTo>
                  <a:pt x="13" y="115"/>
                  <a:pt x="10" y="111"/>
                  <a:pt x="10" y="107"/>
                </a:cubicBezTo>
                <a:close/>
                <a:moveTo>
                  <a:pt x="37" y="131"/>
                </a:moveTo>
                <a:cubicBezTo>
                  <a:pt x="38" y="132"/>
                  <a:pt x="39" y="132"/>
                  <a:pt x="41" y="132"/>
                </a:cubicBezTo>
                <a:cubicBezTo>
                  <a:pt x="44" y="132"/>
                  <a:pt x="45" y="130"/>
                  <a:pt x="45" y="127"/>
                </a:cubicBezTo>
                <a:cubicBezTo>
                  <a:pt x="45" y="123"/>
                  <a:pt x="42" y="118"/>
                  <a:pt x="38" y="116"/>
                </a:cubicBezTo>
                <a:cubicBezTo>
                  <a:pt x="34" y="113"/>
                  <a:pt x="30" y="115"/>
                  <a:pt x="30" y="120"/>
                </a:cubicBezTo>
                <a:cubicBezTo>
                  <a:pt x="30" y="124"/>
                  <a:pt x="33" y="129"/>
                  <a:pt x="37" y="131"/>
                </a:cubicBezTo>
                <a:close/>
                <a:moveTo>
                  <a:pt x="34" y="118"/>
                </a:moveTo>
                <a:cubicBezTo>
                  <a:pt x="35" y="118"/>
                  <a:pt x="36" y="118"/>
                  <a:pt x="37" y="118"/>
                </a:cubicBezTo>
                <a:cubicBezTo>
                  <a:pt x="40" y="120"/>
                  <a:pt x="42" y="124"/>
                  <a:pt x="42" y="127"/>
                </a:cubicBezTo>
                <a:cubicBezTo>
                  <a:pt x="42" y="129"/>
                  <a:pt x="41" y="129"/>
                  <a:pt x="41" y="129"/>
                </a:cubicBezTo>
                <a:cubicBezTo>
                  <a:pt x="40" y="129"/>
                  <a:pt x="39" y="129"/>
                  <a:pt x="38" y="128"/>
                </a:cubicBezTo>
                <a:cubicBezTo>
                  <a:pt x="35" y="127"/>
                  <a:pt x="33" y="123"/>
                  <a:pt x="33" y="120"/>
                </a:cubicBezTo>
                <a:cubicBezTo>
                  <a:pt x="33" y="118"/>
                  <a:pt x="34" y="118"/>
                  <a:pt x="34" y="118"/>
                </a:cubicBezTo>
                <a:close/>
                <a:moveTo>
                  <a:pt x="58" y="144"/>
                </a:moveTo>
                <a:cubicBezTo>
                  <a:pt x="59" y="144"/>
                  <a:pt x="60" y="145"/>
                  <a:pt x="62" y="145"/>
                </a:cubicBezTo>
                <a:cubicBezTo>
                  <a:pt x="64" y="145"/>
                  <a:pt x="66" y="143"/>
                  <a:pt x="66" y="140"/>
                </a:cubicBezTo>
                <a:cubicBezTo>
                  <a:pt x="66" y="136"/>
                  <a:pt x="63" y="131"/>
                  <a:pt x="59" y="128"/>
                </a:cubicBezTo>
                <a:cubicBezTo>
                  <a:pt x="55" y="126"/>
                  <a:pt x="50" y="128"/>
                  <a:pt x="50" y="132"/>
                </a:cubicBezTo>
                <a:cubicBezTo>
                  <a:pt x="50" y="136"/>
                  <a:pt x="54" y="141"/>
                  <a:pt x="58" y="144"/>
                </a:cubicBezTo>
                <a:close/>
                <a:moveTo>
                  <a:pt x="55" y="130"/>
                </a:moveTo>
                <a:cubicBezTo>
                  <a:pt x="56" y="130"/>
                  <a:pt x="56" y="130"/>
                  <a:pt x="58" y="131"/>
                </a:cubicBezTo>
                <a:cubicBezTo>
                  <a:pt x="61" y="133"/>
                  <a:pt x="63" y="137"/>
                  <a:pt x="63" y="140"/>
                </a:cubicBezTo>
                <a:cubicBezTo>
                  <a:pt x="63" y="142"/>
                  <a:pt x="62" y="142"/>
                  <a:pt x="62" y="142"/>
                </a:cubicBezTo>
                <a:cubicBezTo>
                  <a:pt x="61" y="142"/>
                  <a:pt x="60" y="142"/>
                  <a:pt x="59" y="141"/>
                </a:cubicBezTo>
                <a:cubicBezTo>
                  <a:pt x="56" y="139"/>
                  <a:pt x="54" y="135"/>
                  <a:pt x="54" y="132"/>
                </a:cubicBezTo>
                <a:cubicBezTo>
                  <a:pt x="54" y="130"/>
                  <a:pt x="55" y="130"/>
                  <a:pt x="55" y="13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grpSp>
        <p:nvGrpSpPr>
          <p:cNvPr id="169" name="Group 168"/>
          <p:cNvGrpSpPr/>
          <p:nvPr/>
        </p:nvGrpSpPr>
        <p:grpSpPr>
          <a:xfrm>
            <a:off x="10655141" y="4096787"/>
            <a:ext cx="422106" cy="536121"/>
            <a:chOff x="10734294" y="296494"/>
            <a:chExt cx="430570" cy="546871"/>
          </a:xfrm>
          <a:gradFill>
            <a:gsLst>
              <a:gs pos="16814">
                <a:srgbClr val="FFFFFF"/>
              </a:gs>
              <a:gs pos="46000">
                <a:srgbClr val="FFFFFF"/>
              </a:gs>
            </a:gsLst>
            <a:lin ang="5400000" scaled="0"/>
          </a:gradFill>
        </p:grpSpPr>
        <p:sp>
          <p:nvSpPr>
            <p:cNvPr id="205" name="Freeform 11"/>
            <p:cNvSpPr>
              <a:spLocks noChangeAspect="1" noEditPoints="1"/>
            </p:cNvSpPr>
            <p:nvPr/>
          </p:nvSpPr>
          <p:spPr bwMode="auto">
            <a:xfrm>
              <a:off x="10734294" y="296494"/>
              <a:ext cx="405185" cy="540247"/>
            </a:xfrm>
            <a:custGeom>
              <a:avLst/>
              <a:gdLst>
                <a:gd name="T0" fmla="*/ 231 w 231"/>
                <a:gd name="T1" fmla="*/ 62 h 308"/>
                <a:gd name="T2" fmla="*/ 0 w 231"/>
                <a:gd name="T3" fmla="*/ 62 h 308"/>
                <a:gd name="T4" fmla="*/ 0 w 231"/>
                <a:gd name="T5" fmla="*/ 261 h 308"/>
                <a:gd name="T6" fmla="*/ 231 w 231"/>
                <a:gd name="T7" fmla="*/ 261 h 308"/>
                <a:gd name="T8" fmla="*/ 231 w 231"/>
                <a:gd name="T9" fmla="*/ 62 h 308"/>
                <a:gd name="T10" fmla="*/ 215 w 231"/>
                <a:gd name="T11" fmla="*/ 255 h 308"/>
                <a:gd name="T12" fmla="*/ 15 w 231"/>
                <a:gd name="T13" fmla="*/ 255 h 308"/>
                <a:gd name="T14" fmla="*/ 15 w 231"/>
                <a:gd name="T15" fmla="*/ 87 h 308"/>
                <a:gd name="T16" fmla="*/ 115 w 231"/>
                <a:gd name="T17" fmla="*/ 106 h 308"/>
                <a:gd name="T18" fmla="*/ 215 w 231"/>
                <a:gd name="T19" fmla="*/ 87 h 308"/>
                <a:gd name="T20" fmla="*/ 215 w 231"/>
                <a:gd name="T21" fmla="*/ 25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308">
                  <a:moveTo>
                    <a:pt x="231" y="62"/>
                  </a:moveTo>
                  <a:cubicBezTo>
                    <a:pt x="153" y="0"/>
                    <a:pt x="6" y="40"/>
                    <a:pt x="0" y="62"/>
                  </a:cubicBezTo>
                  <a:cubicBezTo>
                    <a:pt x="0" y="78"/>
                    <a:pt x="0" y="246"/>
                    <a:pt x="0" y="261"/>
                  </a:cubicBezTo>
                  <a:cubicBezTo>
                    <a:pt x="31" y="308"/>
                    <a:pt x="197" y="308"/>
                    <a:pt x="231" y="261"/>
                  </a:cubicBezTo>
                  <a:cubicBezTo>
                    <a:pt x="231" y="246"/>
                    <a:pt x="231" y="78"/>
                    <a:pt x="231" y="62"/>
                  </a:cubicBezTo>
                  <a:close/>
                  <a:moveTo>
                    <a:pt x="215" y="255"/>
                  </a:moveTo>
                  <a:cubicBezTo>
                    <a:pt x="187" y="289"/>
                    <a:pt x="40" y="292"/>
                    <a:pt x="15" y="255"/>
                  </a:cubicBezTo>
                  <a:cubicBezTo>
                    <a:pt x="15" y="240"/>
                    <a:pt x="15" y="93"/>
                    <a:pt x="15" y="87"/>
                  </a:cubicBezTo>
                  <a:cubicBezTo>
                    <a:pt x="34" y="99"/>
                    <a:pt x="72" y="106"/>
                    <a:pt x="115" y="106"/>
                  </a:cubicBezTo>
                  <a:cubicBezTo>
                    <a:pt x="159" y="106"/>
                    <a:pt x="197" y="99"/>
                    <a:pt x="215" y="87"/>
                  </a:cubicBezTo>
                  <a:cubicBezTo>
                    <a:pt x="215" y="93"/>
                    <a:pt x="215" y="255"/>
                    <a:pt x="215"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566"/>
            <p:cNvSpPr>
              <a:spLocks noChangeAspect="1" noEditPoints="1"/>
            </p:cNvSpPr>
            <p:nvPr/>
          </p:nvSpPr>
          <p:spPr bwMode="auto">
            <a:xfrm>
              <a:off x="10910816" y="600051"/>
              <a:ext cx="254048" cy="243314"/>
            </a:xfrm>
            <a:custGeom>
              <a:avLst/>
              <a:gdLst>
                <a:gd name="T0" fmla="*/ 36 w 213"/>
                <a:gd name="T1" fmla="*/ 0 h 204"/>
                <a:gd name="T2" fmla="*/ 36 w 213"/>
                <a:gd name="T3" fmla="*/ 24 h 204"/>
                <a:gd name="T4" fmla="*/ 0 w 213"/>
                <a:gd name="T5" fmla="*/ 24 h 204"/>
                <a:gd name="T6" fmla="*/ 0 w 213"/>
                <a:gd name="T7" fmla="*/ 28 h 204"/>
                <a:gd name="T8" fmla="*/ 0 w 213"/>
                <a:gd name="T9" fmla="*/ 31 h 204"/>
                <a:gd name="T10" fmla="*/ 0 w 213"/>
                <a:gd name="T11" fmla="*/ 54 h 204"/>
                <a:gd name="T12" fmla="*/ 0 w 213"/>
                <a:gd name="T13" fmla="*/ 59 h 204"/>
                <a:gd name="T14" fmla="*/ 0 w 213"/>
                <a:gd name="T15" fmla="*/ 62 h 204"/>
                <a:gd name="T16" fmla="*/ 36 w 213"/>
                <a:gd name="T17" fmla="*/ 62 h 204"/>
                <a:gd name="T18" fmla="*/ 36 w 213"/>
                <a:gd name="T19" fmla="*/ 85 h 204"/>
                <a:gd name="T20" fmla="*/ 0 w 213"/>
                <a:gd name="T21" fmla="*/ 85 h 204"/>
                <a:gd name="T22" fmla="*/ 0 w 213"/>
                <a:gd name="T23" fmla="*/ 88 h 204"/>
                <a:gd name="T24" fmla="*/ 0 w 213"/>
                <a:gd name="T25" fmla="*/ 90 h 204"/>
                <a:gd name="T26" fmla="*/ 0 w 213"/>
                <a:gd name="T27" fmla="*/ 114 h 204"/>
                <a:gd name="T28" fmla="*/ 0 w 213"/>
                <a:gd name="T29" fmla="*/ 116 h 204"/>
                <a:gd name="T30" fmla="*/ 0 w 213"/>
                <a:gd name="T31" fmla="*/ 121 h 204"/>
                <a:gd name="T32" fmla="*/ 36 w 213"/>
                <a:gd name="T33" fmla="*/ 121 h 204"/>
                <a:gd name="T34" fmla="*/ 36 w 213"/>
                <a:gd name="T35" fmla="*/ 144 h 204"/>
                <a:gd name="T36" fmla="*/ 0 w 213"/>
                <a:gd name="T37" fmla="*/ 144 h 204"/>
                <a:gd name="T38" fmla="*/ 0 w 213"/>
                <a:gd name="T39" fmla="*/ 149 h 204"/>
                <a:gd name="T40" fmla="*/ 0 w 213"/>
                <a:gd name="T41" fmla="*/ 151 h 204"/>
                <a:gd name="T42" fmla="*/ 0 w 213"/>
                <a:gd name="T43" fmla="*/ 175 h 204"/>
                <a:gd name="T44" fmla="*/ 0 w 213"/>
                <a:gd name="T45" fmla="*/ 175 h 204"/>
                <a:gd name="T46" fmla="*/ 0 w 213"/>
                <a:gd name="T47" fmla="*/ 182 h 204"/>
                <a:gd name="T48" fmla="*/ 36 w 213"/>
                <a:gd name="T49" fmla="*/ 182 h 204"/>
                <a:gd name="T50" fmla="*/ 36 w 213"/>
                <a:gd name="T51" fmla="*/ 204 h 204"/>
                <a:gd name="T52" fmla="*/ 213 w 213"/>
                <a:gd name="T53" fmla="*/ 204 h 204"/>
                <a:gd name="T54" fmla="*/ 213 w 213"/>
                <a:gd name="T55" fmla="*/ 0 h 204"/>
                <a:gd name="T56" fmla="*/ 36 w 213"/>
                <a:gd name="T57" fmla="*/ 0 h 204"/>
                <a:gd name="T58" fmla="*/ 66 w 213"/>
                <a:gd name="T59" fmla="*/ 175 h 204"/>
                <a:gd name="T60" fmla="*/ 10 w 213"/>
                <a:gd name="T61" fmla="*/ 175 h 204"/>
                <a:gd name="T62" fmla="*/ 10 w 213"/>
                <a:gd name="T63" fmla="*/ 151 h 204"/>
                <a:gd name="T64" fmla="*/ 66 w 213"/>
                <a:gd name="T65" fmla="*/ 151 h 204"/>
                <a:gd name="T66" fmla="*/ 66 w 213"/>
                <a:gd name="T67" fmla="*/ 175 h 204"/>
                <a:gd name="T68" fmla="*/ 66 w 213"/>
                <a:gd name="T69" fmla="*/ 114 h 204"/>
                <a:gd name="T70" fmla="*/ 10 w 213"/>
                <a:gd name="T71" fmla="*/ 114 h 204"/>
                <a:gd name="T72" fmla="*/ 10 w 213"/>
                <a:gd name="T73" fmla="*/ 90 h 204"/>
                <a:gd name="T74" fmla="*/ 66 w 213"/>
                <a:gd name="T75" fmla="*/ 90 h 204"/>
                <a:gd name="T76" fmla="*/ 66 w 213"/>
                <a:gd name="T77" fmla="*/ 114 h 204"/>
                <a:gd name="T78" fmla="*/ 66 w 213"/>
                <a:gd name="T79" fmla="*/ 54 h 204"/>
                <a:gd name="T80" fmla="*/ 10 w 213"/>
                <a:gd name="T81" fmla="*/ 54 h 204"/>
                <a:gd name="T82" fmla="*/ 10 w 213"/>
                <a:gd name="T83" fmla="*/ 31 h 204"/>
                <a:gd name="T84" fmla="*/ 36 w 213"/>
                <a:gd name="T85" fmla="*/ 31 h 204"/>
                <a:gd name="T86" fmla="*/ 66 w 213"/>
                <a:gd name="T87" fmla="*/ 31 h 204"/>
                <a:gd name="T88" fmla="*/ 66 w 213"/>
                <a:gd name="T89" fmla="*/ 5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04">
                  <a:moveTo>
                    <a:pt x="36" y="0"/>
                  </a:moveTo>
                  <a:lnTo>
                    <a:pt x="36" y="24"/>
                  </a:lnTo>
                  <a:lnTo>
                    <a:pt x="0" y="24"/>
                  </a:lnTo>
                  <a:lnTo>
                    <a:pt x="0" y="28"/>
                  </a:lnTo>
                  <a:lnTo>
                    <a:pt x="0" y="31"/>
                  </a:lnTo>
                  <a:lnTo>
                    <a:pt x="0" y="54"/>
                  </a:lnTo>
                  <a:lnTo>
                    <a:pt x="0" y="59"/>
                  </a:lnTo>
                  <a:lnTo>
                    <a:pt x="0" y="62"/>
                  </a:lnTo>
                  <a:lnTo>
                    <a:pt x="36" y="62"/>
                  </a:lnTo>
                  <a:lnTo>
                    <a:pt x="36" y="85"/>
                  </a:lnTo>
                  <a:lnTo>
                    <a:pt x="0" y="85"/>
                  </a:lnTo>
                  <a:lnTo>
                    <a:pt x="0" y="88"/>
                  </a:lnTo>
                  <a:lnTo>
                    <a:pt x="0" y="90"/>
                  </a:lnTo>
                  <a:lnTo>
                    <a:pt x="0" y="114"/>
                  </a:lnTo>
                  <a:lnTo>
                    <a:pt x="0" y="116"/>
                  </a:lnTo>
                  <a:lnTo>
                    <a:pt x="0" y="121"/>
                  </a:lnTo>
                  <a:lnTo>
                    <a:pt x="36" y="121"/>
                  </a:lnTo>
                  <a:lnTo>
                    <a:pt x="36" y="144"/>
                  </a:lnTo>
                  <a:lnTo>
                    <a:pt x="0" y="144"/>
                  </a:lnTo>
                  <a:lnTo>
                    <a:pt x="0" y="149"/>
                  </a:lnTo>
                  <a:lnTo>
                    <a:pt x="0" y="151"/>
                  </a:lnTo>
                  <a:lnTo>
                    <a:pt x="0" y="175"/>
                  </a:lnTo>
                  <a:lnTo>
                    <a:pt x="0" y="175"/>
                  </a:lnTo>
                  <a:lnTo>
                    <a:pt x="0" y="182"/>
                  </a:lnTo>
                  <a:lnTo>
                    <a:pt x="36" y="182"/>
                  </a:lnTo>
                  <a:lnTo>
                    <a:pt x="36" y="204"/>
                  </a:lnTo>
                  <a:lnTo>
                    <a:pt x="213" y="204"/>
                  </a:lnTo>
                  <a:lnTo>
                    <a:pt x="213" y="0"/>
                  </a:lnTo>
                  <a:lnTo>
                    <a:pt x="36" y="0"/>
                  </a:lnTo>
                  <a:close/>
                  <a:moveTo>
                    <a:pt x="66" y="175"/>
                  </a:moveTo>
                  <a:lnTo>
                    <a:pt x="10" y="175"/>
                  </a:lnTo>
                  <a:lnTo>
                    <a:pt x="10" y="151"/>
                  </a:lnTo>
                  <a:lnTo>
                    <a:pt x="66" y="151"/>
                  </a:lnTo>
                  <a:lnTo>
                    <a:pt x="66" y="175"/>
                  </a:lnTo>
                  <a:close/>
                  <a:moveTo>
                    <a:pt x="66" y="114"/>
                  </a:moveTo>
                  <a:lnTo>
                    <a:pt x="10" y="114"/>
                  </a:lnTo>
                  <a:lnTo>
                    <a:pt x="10" y="90"/>
                  </a:lnTo>
                  <a:lnTo>
                    <a:pt x="66" y="90"/>
                  </a:lnTo>
                  <a:lnTo>
                    <a:pt x="66" y="114"/>
                  </a:lnTo>
                  <a:close/>
                  <a:moveTo>
                    <a:pt x="66" y="54"/>
                  </a:moveTo>
                  <a:lnTo>
                    <a:pt x="10" y="54"/>
                  </a:lnTo>
                  <a:lnTo>
                    <a:pt x="10" y="31"/>
                  </a:lnTo>
                  <a:lnTo>
                    <a:pt x="36" y="31"/>
                  </a:lnTo>
                  <a:lnTo>
                    <a:pt x="66" y="31"/>
                  </a:lnTo>
                  <a:lnTo>
                    <a:pt x="6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216" name="Freeform 5"/>
          <p:cNvSpPr>
            <a:spLocks noChangeAspect="1" noEditPoints="1"/>
          </p:cNvSpPr>
          <p:nvPr/>
        </p:nvSpPr>
        <p:spPr bwMode="auto">
          <a:xfrm>
            <a:off x="9165357" y="5565122"/>
            <a:ext cx="507083" cy="507083"/>
          </a:xfrm>
          <a:custGeom>
            <a:avLst/>
            <a:gdLst>
              <a:gd name="T0" fmla="*/ 0 w 374"/>
              <a:gd name="T1" fmla="*/ 374 h 374"/>
              <a:gd name="T2" fmla="*/ 374 w 374"/>
              <a:gd name="T3" fmla="*/ 0 h 374"/>
              <a:gd name="T4" fmla="*/ 263 w 374"/>
              <a:gd name="T5" fmla="*/ 36 h 374"/>
              <a:gd name="T6" fmla="*/ 301 w 374"/>
              <a:gd name="T7" fmla="*/ 192 h 374"/>
              <a:gd name="T8" fmla="*/ 263 w 374"/>
              <a:gd name="T9" fmla="*/ 36 h 374"/>
              <a:gd name="T10" fmla="*/ 311 w 374"/>
              <a:gd name="T11" fmla="*/ 254 h 374"/>
              <a:gd name="T12" fmla="*/ 214 w 374"/>
              <a:gd name="T13" fmla="*/ 238 h 374"/>
              <a:gd name="T14" fmla="*/ 107 w 374"/>
              <a:gd name="T15" fmla="*/ 58 h 374"/>
              <a:gd name="T16" fmla="*/ 145 w 374"/>
              <a:gd name="T17" fmla="*/ 192 h 374"/>
              <a:gd name="T18" fmla="*/ 107 w 374"/>
              <a:gd name="T19" fmla="*/ 58 h 374"/>
              <a:gd name="T20" fmla="*/ 93 w 374"/>
              <a:gd name="T21" fmla="*/ 133 h 374"/>
              <a:gd name="T22" fmla="*/ 53 w 374"/>
              <a:gd name="T23" fmla="*/ 192 h 374"/>
              <a:gd name="T24" fmla="*/ 96 w 374"/>
              <a:gd name="T25" fmla="*/ 331 h 374"/>
              <a:gd name="T26" fmla="*/ 96 w 374"/>
              <a:gd name="T27" fmla="*/ 235 h 374"/>
              <a:gd name="T28" fmla="*/ 145 w 374"/>
              <a:gd name="T29" fmla="*/ 283 h 374"/>
              <a:gd name="T30" fmla="*/ 107 w 374"/>
              <a:gd name="T31" fmla="*/ 275 h 374"/>
              <a:gd name="T32" fmla="*/ 156 w 374"/>
              <a:gd name="T33" fmla="*/ 275 h 374"/>
              <a:gd name="T34" fmla="*/ 159 w 374"/>
              <a:gd name="T35" fmla="*/ 83 h 374"/>
              <a:gd name="T36" fmla="*/ 197 w 374"/>
              <a:gd name="T37" fmla="*/ 192 h 374"/>
              <a:gd name="T38" fmla="*/ 159 w 374"/>
              <a:gd name="T39" fmla="*/ 83 h 374"/>
              <a:gd name="T40" fmla="*/ 187 w 374"/>
              <a:gd name="T41" fmla="*/ 312 h 374"/>
              <a:gd name="T42" fmla="*/ 204 w 374"/>
              <a:gd name="T43" fmla="*/ 312 h 374"/>
              <a:gd name="T44" fmla="*/ 195 w 374"/>
              <a:gd name="T45" fmla="*/ 288 h 374"/>
              <a:gd name="T46" fmla="*/ 195 w 374"/>
              <a:gd name="T47" fmla="*/ 270 h 374"/>
              <a:gd name="T48" fmla="*/ 195 w 374"/>
              <a:gd name="T49" fmla="*/ 288 h 374"/>
              <a:gd name="T50" fmla="*/ 187 w 374"/>
              <a:gd name="T51" fmla="*/ 245 h 374"/>
              <a:gd name="T52" fmla="*/ 204 w 374"/>
              <a:gd name="T53" fmla="*/ 245 h 374"/>
              <a:gd name="T54" fmla="*/ 209 w 374"/>
              <a:gd name="T55" fmla="*/ 156 h 374"/>
              <a:gd name="T56" fmla="*/ 249 w 374"/>
              <a:gd name="T57" fmla="*/ 192 h 374"/>
              <a:gd name="T58" fmla="*/ 209 w 374"/>
              <a:gd name="T59" fmla="*/ 156 h 374"/>
              <a:gd name="T60" fmla="*/ 214 w 374"/>
              <a:gd name="T61" fmla="*/ 319 h 374"/>
              <a:gd name="T62" fmla="*/ 299 w 374"/>
              <a:gd name="T63" fmla="*/ 304 h 374"/>
              <a:gd name="T64" fmla="*/ 325 w 374"/>
              <a:gd name="T65" fmla="*/ 288 h 374"/>
              <a:gd name="T66" fmla="*/ 214 w 374"/>
              <a:gd name="T67" fmla="*/ 270 h 374"/>
              <a:gd name="T68" fmla="*/ 325 w 374"/>
              <a:gd name="T69" fmla="*/ 28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0" y="0"/>
                </a:moveTo>
                <a:cubicBezTo>
                  <a:pt x="0" y="374"/>
                  <a:pt x="0" y="374"/>
                  <a:pt x="0" y="374"/>
                </a:cubicBezTo>
                <a:cubicBezTo>
                  <a:pt x="374" y="374"/>
                  <a:pt x="374" y="374"/>
                  <a:pt x="374" y="374"/>
                </a:cubicBezTo>
                <a:cubicBezTo>
                  <a:pt x="374" y="0"/>
                  <a:pt x="374" y="0"/>
                  <a:pt x="374" y="0"/>
                </a:cubicBezTo>
                <a:lnTo>
                  <a:pt x="0" y="0"/>
                </a:lnTo>
                <a:close/>
                <a:moveTo>
                  <a:pt x="263" y="36"/>
                </a:moveTo>
                <a:cubicBezTo>
                  <a:pt x="301" y="36"/>
                  <a:pt x="301" y="36"/>
                  <a:pt x="301" y="36"/>
                </a:cubicBezTo>
                <a:cubicBezTo>
                  <a:pt x="301" y="192"/>
                  <a:pt x="301" y="192"/>
                  <a:pt x="301" y="192"/>
                </a:cubicBezTo>
                <a:cubicBezTo>
                  <a:pt x="263" y="192"/>
                  <a:pt x="263" y="192"/>
                  <a:pt x="263" y="192"/>
                </a:cubicBezTo>
                <a:lnTo>
                  <a:pt x="263" y="36"/>
                </a:lnTo>
                <a:close/>
                <a:moveTo>
                  <a:pt x="311" y="238"/>
                </a:moveTo>
                <a:cubicBezTo>
                  <a:pt x="311" y="238"/>
                  <a:pt x="311" y="238"/>
                  <a:pt x="311" y="254"/>
                </a:cubicBezTo>
                <a:cubicBezTo>
                  <a:pt x="311" y="254"/>
                  <a:pt x="311" y="254"/>
                  <a:pt x="214" y="254"/>
                </a:cubicBezTo>
                <a:cubicBezTo>
                  <a:pt x="214" y="254"/>
                  <a:pt x="214" y="254"/>
                  <a:pt x="214" y="238"/>
                </a:cubicBezTo>
                <a:cubicBezTo>
                  <a:pt x="214" y="238"/>
                  <a:pt x="214" y="238"/>
                  <a:pt x="311" y="238"/>
                </a:cubicBezTo>
                <a:close/>
                <a:moveTo>
                  <a:pt x="107" y="58"/>
                </a:moveTo>
                <a:cubicBezTo>
                  <a:pt x="145" y="58"/>
                  <a:pt x="145" y="58"/>
                  <a:pt x="145" y="58"/>
                </a:cubicBezTo>
                <a:cubicBezTo>
                  <a:pt x="145" y="192"/>
                  <a:pt x="145" y="192"/>
                  <a:pt x="145" y="192"/>
                </a:cubicBezTo>
                <a:cubicBezTo>
                  <a:pt x="107" y="192"/>
                  <a:pt x="107" y="192"/>
                  <a:pt x="107" y="192"/>
                </a:cubicBezTo>
                <a:lnTo>
                  <a:pt x="107" y="58"/>
                </a:lnTo>
                <a:close/>
                <a:moveTo>
                  <a:pt x="53" y="133"/>
                </a:moveTo>
                <a:cubicBezTo>
                  <a:pt x="93" y="133"/>
                  <a:pt x="93" y="133"/>
                  <a:pt x="93" y="133"/>
                </a:cubicBezTo>
                <a:cubicBezTo>
                  <a:pt x="93" y="192"/>
                  <a:pt x="93" y="192"/>
                  <a:pt x="93" y="192"/>
                </a:cubicBezTo>
                <a:cubicBezTo>
                  <a:pt x="53" y="192"/>
                  <a:pt x="53" y="192"/>
                  <a:pt x="53" y="192"/>
                </a:cubicBezTo>
                <a:lnTo>
                  <a:pt x="53" y="133"/>
                </a:lnTo>
                <a:close/>
                <a:moveTo>
                  <a:pt x="96" y="331"/>
                </a:moveTo>
                <a:cubicBezTo>
                  <a:pt x="71" y="331"/>
                  <a:pt x="48" y="310"/>
                  <a:pt x="48" y="283"/>
                </a:cubicBezTo>
                <a:cubicBezTo>
                  <a:pt x="48" y="257"/>
                  <a:pt x="71" y="235"/>
                  <a:pt x="96" y="235"/>
                </a:cubicBezTo>
                <a:cubicBezTo>
                  <a:pt x="96" y="283"/>
                  <a:pt x="96" y="283"/>
                  <a:pt x="96" y="283"/>
                </a:cubicBezTo>
                <a:cubicBezTo>
                  <a:pt x="145" y="283"/>
                  <a:pt x="145" y="283"/>
                  <a:pt x="145" y="283"/>
                </a:cubicBezTo>
                <a:cubicBezTo>
                  <a:pt x="145" y="310"/>
                  <a:pt x="123" y="331"/>
                  <a:pt x="96" y="331"/>
                </a:cubicBezTo>
                <a:close/>
                <a:moveTo>
                  <a:pt x="107" y="275"/>
                </a:moveTo>
                <a:cubicBezTo>
                  <a:pt x="107" y="275"/>
                  <a:pt x="107" y="275"/>
                  <a:pt x="107" y="226"/>
                </a:cubicBezTo>
                <a:cubicBezTo>
                  <a:pt x="135" y="226"/>
                  <a:pt x="156" y="249"/>
                  <a:pt x="156" y="275"/>
                </a:cubicBezTo>
                <a:cubicBezTo>
                  <a:pt x="156" y="275"/>
                  <a:pt x="156" y="275"/>
                  <a:pt x="107" y="275"/>
                </a:cubicBezTo>
                <a:close/>
                <a:moveTo>
                  <a:pt x="159" y="83"/>
                </a:moveTo>
                <a:cubicBezTo>
                  <a:pt x="197" y="83"/>
                  <a:pt x="197" y="83"/>
                  <a:pt x="197" y="83"/>
                </a:cubicBezTo>
                <a:cubicBezTo>
                  <a:pt x="197" y="192"/>
                  <a:pt x="197" y="192"/>
                  <a:pt x="197" y="192"/>
                </a:cubicBezTo>
                <a:cubicBezTo>
                  <a:pt x="159" y="192"/>
                  <a:pt x="159" y="192"/>
                  <a:pt x="159" y="192"/>
                </a:cubicBezTo>
                <a:lnTo>
                  <a:pt x="159" y="83"/>
                </a:lnTo>
                <a:close/>
                <a:moveTo>
                  <a:pt x="195" y="319"/>
                </a:moveTo>
                <a:cubicBezTo>
                  <a:pt x="191" y="319"/>
                  <a:pt x="187" y="316"/>
                  <a:pt x="187" y="312"/>
                </a:cubicBezTo>
                <a:cubicBezTo>
                  <a:pt x="187" y="307"/>
                  <a:pt x="191" y="304"/>
                  <a:pt x="195" y="304"/>
                </a:cubicBezTo>
                <a:cubicBezTo>
                  <a:pt x="200" y="304"/>
                  <a:pt x="204" y="307"/>
                  <a:pt x="204" y="312"/>
                </a:cubicBezTo>
                <a:cubicBezTo>
                  <a:pt x="204" y="316"/>
                  <a:pt x="200" y="319"/>
                  <a:pt x="195" y="319"/>
                </a:cubicBezTo>
                <a:close/>
                <a:moveTo>
                  <a:pt x="195" y="288"/>
                </a:moveTo>
                <a:cubicBezTo>
                  <a:pt x="191" y="288"/>
                  <a:pt x="187" y="284"/>
                  <a:pt x="187" y="279"/>
                </a:cubicBezTo>
                <a:cubicBezTo>
                  <a:pt x="187" y="273"/>
                  <a:pt x="191" y="270"/>
                  <a:pt x="195" y="270"/>
                </a:cubicBezTo>
                <a:cubicBezTo>
                  <a:pt x="200" y="270"/>
                  <a:pt x="204" y="273"/>
                  <a:pt x="204" y="279"/>
                </a:cubicBezTo>
                <a:cubicBezTo>
                  <a:pt x="204" y="284"/>
                  <a:pt x="200" y="288"/>
                  <a:pt x="195" y="288"/>
                </a:cubicBezTo>
                <a:close/>
                <a:moveTo>
                  <a:pt x="195" y="254"/>
                </a:moveTo>
                <a:cubicBezTo>
                  <a:pt x="191" y="254"/>
                  <a:pt x="187" y="250"/>
                  <a:pt x="187" y="245"/>
                </a:cubicBezTo>
                <a:cubicBezTo>
                  <a:pt x="187" y="241"/>
                  <a:pt x="191" y="238"/>
                  <a:pt x="195" y="238"/>
                </a:cubicBezTo>
                <a:cubicBezTo>
                  <a:pt x="200" y="238"/>
                  <a:pt x="204" y="241"/>
                  <a:pt x="204" y="245"/>
                </a:cubicBezTo>
                <a:cubicBezTo>
                  <a:pt x="204" y="250"/>
                  <a:pt x="200" y="254"/>
                  <a:pt x="195" y="254"/>
                </a:cubicBezTo>
                <a:close/>
                <a:moveTo>
                  <a:pt x="209" y="156"/>
                </a:moveTo>
                <a:cubicBezTo>
                  <a:pt x="249" y="156"/>
                  <a:pt x="249" y="156"/>
                  <a:pt x="249" y="156"/>
                </a:cubicBezTo>
                <a:cubicBezTo>
                  <a:pt x="249" y="192"/>
                  <a:pt x="249" y="192"/>
                  <a:pt x="249" y="192"/>
                </a:cubicBezTo>
                <a:cubicBezTo>
                  <a:pt x="209" y="192"/>
                  <a:pt x="209" y="192"/>
                  <a:pt x="209" y="192"/>
                </a:cubicBezTo>
                <a:lnTo>
                  <a:pt x="209" y="156"/>
                </a:lnTo>
                <a:close/>
                <a:moveTo>
                  <a:pt x="299" y="319"/>
                </a:moveTo>
                <a:cubicBezTo>
                  <a:pt x="214" y="319"/>
                  <a:pt x="214" y="319"/>
                  <a:pt x="214" y="319"/>
                </a:cubicBezTo>
                <a:cubicBezTo>
                  <a:pt x="214" y="304"/>
                  <a:pt x="214" y="304"/>
                  <a:pt x="214" y="304"/>
                </a:cubicBezTo>
                <a:cubicBezTo>
                  <a:pt x="299" y="304"/>
                  <a:pt x="299" y="304"/>
                  <a:pt x="299" y="304"/>
                </a:cubicBezTo>
                <a:cubicBezTo>
                  <a:pt x="299" y="319"/>
                  <a:pt x="299" y="319"/>
                  <a:pt x="299" y="319"/>
                </a:cubicBezTo>
                <a:close/>
                <a:moveTo>
                  <a:pt x="325" y="288"/>
                </a:moveTo>
                <a:cubicBezTo>
                  <a:pt x="325" y="288"/>
                  <a:pt x="325" y="288"/>
                  <a:pt x="214" y="288"/>
                </a:cubicBezTo>
                <a:cubicBezTo>
                  <a:pt x="214" y="288"/>
                  <a:pt x="214" y="288"/>
                  <a:pt x="214" y="270"/>
                </a:cubicBezTo>
                <a:cubicBezTo>
                  <a:pt x="214" y="270"/>
                  <a:pt x="214" y="270"/>
                  <a:pt x="325" y="270"/>
                </a:cubicBezTo>
                <a:cubicBezTo>
                  <a:pt x="325" y="270"/>
                  <a:pt x="325" y="270"/>
                  <a:pt x="325" y="28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p>
        </p:txBody>
      </p:sp>
      <p:grpSp>
        <p:nvGrpSpPr>
          <p:cNvPr id="178" name="Group 177"/>
          <p:cNvGrpSpPr/>
          <p:nvPr/>
        </p:nvGrpSpPr>
        <p:grpSpPr>
          <a:xfrm>
            <a:off x="10433503" y="5324254"/>
            <a:ext cx="475490" cy="572108"/>
            <a:chOff x="10673195" y="5413149"/>
            <a:chExt cx="485025" cy="600951"/>
          </a:xfrm>
        </p:grpSpPr>
        <p:cxnSp>
          <p:nvCxnSpPr>
            <p:cNvPr id="218" name="Straight Arrow Connector 217"/>
            <p:cNvCxnSpPr/>
            <p:nvPr/>
          </p:nvCxnSpPr>
          <p:spPr>
            <a:xfrm flipV="1">
              <a:off x="11101870" y="5413149"/>
              <a:ext cx="0" cy="600951"/>
            </a:xfrm>
            <a:prstGeom prst="straightConnector1">
              <a:avLst/>
            </a:prstGeom>
            <a:ln w="66675">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a:off x="10673195" y="5980784"/>
              <a:ext cx="485025" cy="0"/>
            </a:xfrm>
            <a:prstGeom prst="straightConnector1">
              <a:avLst/>
            </a:prstGeom>
            <a:ln w="666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337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Server Recovery Console</a:t>
            </a:r>
          </a:p>
        </p:txBody>
      </p:sp>
      <p:sp>
        <p:nvSpPr>
          <p:cNvPr id="2" name="Text Placeholder 1"/>
          <p:cNvSpPr>
            <a:spLocks noGrp="1"/>
          </p:cNvSpPr>
          <p:nvPr>
            <p:ph type="body" sz="quarter" idx="10"/>
          </p:nvPr>
        </p:nvSpPr>
        <p:spPr>
          <a:xfrm>
            <a:off x="987203" y="1178147"/>
            <a:ext cx="9252241" cy="3469852"/>
          </a:xfrm>
        </p:spPr>
        <p:txBody>
          <a:bodyPr>
            <a:normAutofit/>
          </a:bodyPr>
          <a:lstStyle/>
          <a:p>
            <a:r>
              <a:rPr lang="en-US" dirty="0"/>
              <a:t>Provides local access to basic configuration and network settings:</a:t>
            </a:r>
          </a:p>
          <a:p>
            <a:pPr marL="227209" lvl="1" indent="-227209">
              <a:buFont typeface="Arial" panose="020B0604020202020204" pitchFamily="34" charset="0"/>
              <a:buChar char="•"/>
            </a:pPr>
            <a:r>
              <a:rPr lang="en-US" dirty="0"/>
              <a:t>Computer name</a:t>
            </a:r>
          </a:p>
          <a:p>
            <a:pPr marL="227209" lvl="1" indent="-227209">
              <a:buFont typeface="Arial" panose="020B0604020202020204" pitchFamily="34" charset="0"/>
              <a:buChar char="•"/>
            </a:pPr>
            <a:r>
              <a:rPr lang="en-US" dirty="0"/>
              <a:t>Domain or workgroup name</a:t>
            </a:r>
          </a:p>
          <a:p>
            <a:pPr marL="227209" lvl="1" indent="-227209">
              <a:buFont typeface="Arial" panose="020B0604020202020204" pitchFamily="34" charset="0"/>
              <a:buChar char="•"/>
            </a:pPr>
            <a:r>
              <a:rPr lang="en-US" dirty="0"/>
              <a:t>Ipconfig/all information for each network adapter</a:t>
            </a:r>
          </a:p>
          <a:p>
            <a:r>
              <a:rPr lang="en-US" dirty="0"/>
              <a:t>Provides ability to configure local NICs</a:t>
            </a:r>
            <a:br>
              <a:rPr lang="en-US" dirty="0"/>
            </a:br>
            <a:r>
              <a:rPr lang="en-US" dirty="0"/>
              <a:t>and Firewall settings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830" y="2481047"/>
            <a:ext cx="2018238" cy="4378025"/>
          </a:xfrm>
          <a:prstGeom prst="rect">
            <a:avLst/>
          </a:prstGeom>
        </p:spPr>
      </p:pic>
      <p:grpSp>
        <p:nvGrpSpPr>
          <p:cNvPr id="6" name="Group 5"/>
          <p:cNvGrpSpPr/>
          <p:nvPr/>
        </p:nvGrpSpPr>
        <p:grpSpPr>
          <a:xfrm>
            <a:off x="433158" y="1278624"/>
            <a:ext cx="428548" cy="425878"/>
            <a:chOff x="441844" y="1334246"/>
            <a:chExt cx="437141" cy="434418"/>
          </a:xfrm>
        </p:grpSpPr>
        <p:sp>
          <p:nvSpPr>
            <p:cNvPr id="7"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Oval 7"/>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33158" y="3507269"/>
            <a:ext cx="428548" cy="425878"/>
            <a:chOff x="441844" y="1334246"/>
            <a:chExt cx="437141" cy="434418"/>
          </a:xfrm>
        </p:grpSpPr>
        <p:sp>
          <p:nvSpPr>
            <p:cNvPr id="16"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7" name="Oval 16"/>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9488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 calcmode="lin" valueType="num">
                                      <p:cBhvr additive="base">
                                        <p:cTn id="1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decel="10000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Nano Server resources and feedback</a:t>
            </a:r>
          </a:p>
        </p:txBody>
      </p:sp>
      <p:sp>
        <p:nvSpPr>
          <p:cNvPr id="3" name="Text Placeholder 2"/>
          <p:cNvSpPr>
            <a:spLocks noGrp="1"/>
          </p:cNvSpPr>
          <p:nvPr>
            <p:ph type="body" sz="quarter" idx="10"/>
          </p:nvPr>
        </p:nvSpPr>
        <p:spPr>
          <a:xfrm>
            <a:off x="998550" y="1189495"/>
            <a:ext cx="9543912" cy="4390118"/>
          </a:xfrm>
        </p:spPr>
        <p:txBody>
          <a:bodyPr>
            <a:normAutofit/>
          </a:bodyPr>
          <a:lstStyle/>
          <a:p>
            <a:r>
              <a:rPr lang="en-US" sz="3529" dirty="0"/>
              <a:t>Shift your org and tools to full remote management of Server Core</a:t>
            </a:r>
          </a:p>
          <a:p>
            <a:pPr marL="227209" lvl="1" indent="-227209">
              <a:buFont typeface="Arial" panose="020B0604020202020204" pitchFamily="34" charset="0"/>
              <a:buChar char="•"/>
            </a:pPr>
            <a:r>
              <a:rPr lang="en-US" sz="1765" dirty="0"/>
              <a:t>Inventory tools and agents that only run locally</a:t>
            </a:r>
          </a:p>
          <a:p>
            <a:pPr marL="227209" lvl="1" indent="-227209">
              <a:buFont typeface="Arial" panose="020B0604020202020204" pitchFamily="34" charset="0"/>
              <a:buChar char="•"/>
            </a:pPr>
            <a:r>
              <a:rPr lang="en-US" sz="1765" dirty="0"/>
              <a:t>Check with your ISV for a remotable version</a:t>
            </a:r>
          </a:p>
          <a:p>
            <a:pPr marL="227209" lvl="1" indent="-227209">
              <a:buFont typeface="Arial" panose="020B0604020202020204" pitchFamily="34" charset="0"/>
              <a:buChar char="•"/>
            </a:pPr>
            <a:r>
              <a:rPr lang="en-US" sz="1765" dirty="0"/>
              <a:t>Send list of those with no remote equivalent and ISV to </a:t>
            </a:r>
            <a:r>
              <a:rPr lang="en-US" sz="1765" dirty="0">
                <a:hlinkClick r:id="rId2"/>
              </a:rPr>
              <a:t>nanoserver@microsoft.com</a:t>
            </a:r>
            <a:endParaRPr lang="en-US" sz="1765" dirty="0"/>
          </a:p>
          <a:p>
            <a:r>
              <a:rPr lang="en-US" sz="3529" dirty="0"/>
              <a:t>Deploy Nano Server, your apps, and your tools</a:t>
            </a:r>
          </a:p>
          <a:p>
            <a:pPr lvl="1"/>
            <a:r>
              <a:rPr lang="en-US" sz="1765" dirty="0"/>
              <a:t>Deployment guide at: </a:t>
            </a:r>
            <a:r>
              <a:rPr lang="en-US" sz="1765" dirty="0">
                <a:hlinkClick r:id="rId3"/>
              </a:rPr>
              <a:t>https://msdn.microsoft.com/en-us/library/mt126167.aspx</a:t>
            </a:r>
            <a:r>
              <a:rPr lang="en-US" sz="1765" dirty="0"/>
              <a:t> </a:t>
            </a:r>
          </a:p>
          <a:p>
            <a:pPr lvl="1"/>
            <a:r>
              <a:rPr lang="en-US" sz="1765" dirty="0"/>
              <a:t>Give use feedback and let us know where you encounter difficulties:  </a:t>
            </a:r>
            <a:r>
              <a:rPr lang="en-US" sz="1765" dirty="0">
                <a:hlinkClick r:id="rId4"/>
              </a:rPr>
              <a:t>http://windowsserver.uservoice.com/forums/295068-nano-server</a:t>
            </a:r>
            <a:endParaRPr lang="en-US" sz="1765" dirty="0"/>
          </a:p>
          <a:p>
            <a:r>
              <a:rPr lang="en-US" sz="3529" dirty="0"/>
              <a:t>Remote Management feedback</a:t>
            </a:r>
          </a:p>
          <a:p>
            <a:pPr lvl="1"/>
            <a:r>
              <a:rPr lang="en-US" sz="1765" dirty="0">
                <a:hlinkClick r:id="rId5"/>
              </a:rPr>
              <a:t>http://windowsserver.uservoice.com/forums/295071-remote-management-tools</a:t>
            </a:r>
            <a:endParaRPr lang="en-US" sz="1765"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4830" y="2468421"/>
            <a:ext cx="2018238" cy="4378025"/>
          </a:xfrm>
          <a:prstGeom prst="rect">
            <a:avLst/>
          </a:prstGeom>
        </p:spPr>
      </p:pic>
      <p:grpSp>
        <p:nvGrpSpPr>
          <p:cNvPr id="6" name="Group 5"/>
          <p:cNvGrpSpPr/>
          <p:nvPr/>
        </p:nvGrpSpPr>
        <p:grpSpPr>
          <a:xfrm>
            <a:off x="433158" y="1278624"/>
            <a:ext cx="428548" cy="425878"/>
            <a:chOff x="441844" y="1334246"/>
            <a:chExt cx="437141" cy="434418"/>
          </a:xfrm>
        </p:grpSpPr>
        <p:sp>
          <p:nvSpPr>
            <p:cNvPr id="7"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Oval 7"/>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433158" y="3251151"/>
            <a:ext cx="428548" cy="425878"/>
            <a:chOff x="441844" y="1334246"/>
            <a:chExt cx="437141" cy="434418"/>
          </a:xfrm>
        </p:grpSpPr>
        <p:sp>
          <p:nvSpPr>
            <p:cNvPr id="13"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4" name="Oval 13"/>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33158" y="4671439"/>
            <a:ext cx="428548" cy="425878"/>
            <a:chOff x="441844" y="1334246"/>
            <a:chExt cx="437141" cy="434418"/>
          </a:xfrm>
        </p:grpSpPr>
        <p:sp>
          <p:nvSpPr>
            <p:cNvPr id="16"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7" name="Oval 16"/>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735318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resources and feedback</a:t>
            </a:r>
          </a:p>
        </p:txBody>
      </p:sp>
      <p:sp>
        <p:nvSpPr>
          <p:cNvPr id="2" name="Text Placeholder 1"/>
          <p:cNvSpPr>
            <a:spLocks noGrp="1"/>
          </p:cNvSpPr>
          <p:nvPr>
            <p:ph type="body" sz="quarter" idx="10"/>
          </p:nvPr>
        </p:nvSpPr>
        <p:spPr>
          <a:xfrm>
            <a:off x="995454" y="1189495"/>
            <a:ext cx="9104551" cy="4699387"/>
          </a:xfrm>
        </p:spPr>
        <p:txBody>
          <a:bodyPr>
            <a:normAutofit/>
          </a:bodyPr>
          <a:lstStyle/>
          <a:p>
            <a:r>
              <a:rPr lang="en-US" sz="3137" dirty="0"/>
              <a:t>Blogs</a:t>
            </a:r>
          </a:p>
          <a:p>
            <a:r>
              <a:rPr lang="en-US" sz="1765" dirty="0"/>
              <a:t>Nano Server: </a:t>
            </a:r>
            <a:r>
              <a:rPr lang="en-US" sz="1765" dirty="0">
                <a:hlinkClick r:id="rId3"/>
              </a:rPr>
              <a:t>http://blogs.technet.com/b/nanoserver/</a:t>
            </a:r>
            <a:r>
              <a:rPr lang="en-US" sz="1765" dirty="0"/>
              <a:t> </a:t>
            </a:r>
          </a:p>
          <a:p>
            <a:r>
              <a:rPr lang="en-US" sz="1765" dirty="0"/>
              <a:t>Server Core: </a:t>
            </a:r>
            <a:r>
              <a:rPr lang="en-US" sz="1765" dirty="0">
                <a:hlinkClick r:id="rId4"/>
              </a:rPr>
              <a:t>http://blogs.technet.com/b/server_core/</a:t>
            </a:r>
            <a:r>
              <a:rPr lang="en-US" sz="1765" dirty="0"/>
              <a:t> </a:t>
            </a:r>
          </a:p>
          <a:p>
            <a:endParaRPr lang="en-US" sz="882" dirty="0"/>
          </a:p>
          <a:p>
            <a:r>
              <a:rPr lang="en-US" sz="3137" dirty="0"/>
              <a:t>Deeper training</a:t>
            </a:r>
          </a:p>
          <a:p>
            <a:r>
              <a:rPr lang="en-US" sz="1765" dirty="0"/>
              <a:t>Microsoft Virtual Academy: </a:t>
            </a:r>
            <a:r>
              <a:rPr lang="en-US" sz="1765" dirty="0">
                <a:hlinkClick r:id="rId5"/>
              </a:rPr>
              <a:t>https://www.microsoftvirtualacademy.com/</a:t>
            </a:r>
            <a:br>
              <a:rPr lang="en-US" sz="1765" dirty="0">
                <a:hlinkClick r:id="rId5"/>
              </a:rPr>
            </a:br>
            <a:r>
              <a:rPr lang="en-US" sz="1765" dirty="0" err="1">
                <a:hlinkClick r:id="rId5"/>
              </a:rPr>
              <a:t>en</a:t>
            </a:r>
            <a:r>
              <a:rPr lang="en-US" sz="1765" dirty="0">
                <a:hlinkClick r:id="rId5"/>
              </a:rPr>
              <a:t>-US/training-courses/a-deep-dive-into-nano-server-13785</a:t>
            </a:r>
            <a:r>
              <a:rPr lang="en-US" sz="1765" dirty="0"/>
              <a:t> </a:t>
            </a:r>
          </a:p>
          <a:p>
            <a:endParaRPr lang="en-US" sz="882" dirty="0"/>
          </a:p>
          <a:p>
            <a:r>
              <a:rPr lang="en-US" sz="3137" dirty="0"/>
              <a:t>Documentation</a:t>
            </a:r>
          </a:p>
          <a:p>
            <a:r>
              <a:rPr lang="en-US" sz="1765" dirty="0"/>
              <a:t>TechNet: </a:t>
            </a:r>
            <a:r>
              <a:rPr lang="en-US" sz="1765" dirty="0">
                <a:hlinkClick r:id="rId6"/>
              </a:rPr>
              <a:t>http://aka.ms/nanoserver</a:t>
            </a:r>
            <a:r>
              <a:rPr lang="en-US" sz="1765" dirty="0"/>
              <a:t> </a:t>
            </a:r>
          </a:p>
          <a:p>
            <a:endParaRPr lang="en-US" sz="882" dirty="0"/>
          </a:p>
          <a:p>
            <a:r>
              <a:rPr lang="en-US" sz="3137" dirty="0"/>
              <a:t>Technical preview</a:t>
            </a:r>
          </a:p>
          <a:p>
            <a:r>
              <a:rPr lang="en-US" sz="1765" dirty="0"/>
              <a:t>Windows Server: </a:t>
            </a:r>
            <a:r>
              <a:rPr lang="en-US" sz="1765" dirty="0">
                <a:hlinkClick r:id="rId7"/>
              </a:rPr>
              <a:t>https://www.microsoft.com/en</a:t>
            </a:r>
            <a:br>
              <a:rPr lang="en-US" sz="1765" dirty="0">
                <a:hlinkClick r:id="rId7"/>
              </a:rPr>
            </a:br>
            <a:r>
              <a:rPr lang="en-US" sz="1765" dirty="0">
                <a:hlinkClick r:id="rId7"/>
              </a:rPr>
              <a:t>us/</a:t>
            </a:r>
            <a:r>
              <a:rPr lang="en-US" sz="1765" dirty="0" err="1">
                <a:hlinkClick r:id="rId7"/>
              </a:rPr>
              <a:t>evalcenter</a:t>
            </a:r>
            <a:r>
              <a:rPr lang="en-US" sz="1765" dirty="0">
                <a:hlinkClick r:id="rId7"/>
              </a:rPr>
              <a:t>/evaluate-windows-server-technical-preview</a:t>
            </a:r>
            <a:r>
              <a:rPr lang="en-US" sz="1765" dirty="0"/>
              <a:t> </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4830" y="2481047"/>
            <a:ext cx="2018238" cy="4378025"/>
          </a:xfrm>
          <a:prstGeom prst="rect">
            <a:avLst/>
          </a:prstGeom>
        </p:spPr>
      </p:pic>
      <p:grpSp>
        <p:nvGrpSpPr>
          <p:cNvPr id="5" name="Group 4"/>
          <p:cNvGrpSpPr/>
          <p:nvPr/>
        </p:nvGrpSpPr>
        <p:grpSpPr>
          <a:xfrm>
            <a:off x="433158" y="1278624"/>
            <a:ext cx="428548" cy="425878"/>
            <a:chOff x="441844" y="1334246"/>
            <a:chExt cx="437141" cy="434418"/>
          </a:xfrm>
        </p:grpSpPr>
        <p:sp>
          <p:nvSpPr>
            <p:cNvPr id="6"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7" name="Oval 6"/>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33158" y="2524936"/>
            <a:ext cx="428548" cy="425878"/>
            <a:chOff x="441844" y="1334246"/>
            <a:chExt cx="437141" cy="434418"/>
          </a:xfrm>
        </p:grpSpPr>
        <p:sp>
          <p:nvSpPr>
            <p:cNvPr id="9"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0" name="Oval 9"/>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433158" y="3740969"/>
            <a:ext cx="428548" cy="425878"/>
            <a:chOff x="441844" y="1334246"/>
            <a:chExt cx="437141" cy="434418"/>
          </a:xfrm>
        </p:grpSpPr>
        <p:sp>
          <p:nvSpPr>
            <p:cNvPr id="12"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3" name="Oval 12"/>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33158" y="4730065"/>
            <a:ext cx="428548" cy="425878"/>
            <a:chOff x="441844" y="1334246"/>
            <a:chExt cx="437141" cy="434418"/>
          </a:xfrm>
        </p:grpSpPr>
        <p:sp>
          <p:nvSpPr>
            <p:cNvPr id="15"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6" name="Oval 15"/>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736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next step in the journey…</a:t>
            </a:r>
          </a:p>
        </p:txBody>
      </p:sp>
      <p:grpSp>
        <p:nvGrpSpPr>
          <p:cNvPr id="14" name="Group 13"/>
          <p:cNvGrpSpPr/>
          <p:nvPr/>
        </p:nvGrpSpPr>
        <p:grpSpPr>
          <a:xfrm>
            <a:off x="6419899" y="5400640"/>
            <a:ext cx="1790197" cy="951889"/>
            <a:chOff x="6548631" y="5508438"/>
            <a:chExt cx="1826094" cy="970976"/>
          </a:xfrm>
        </p:grpSpPr>
        <p:sp>
          <p:nvSpPr>
            <p:cNvPr id="6" name="Rectangle 5"/>
            <p:cNvSpPr/>
            <p:nvPr/>
          </p:nvSpPr>
          <p:spPr bwMode="auto">
            <a:xfrm>
              <a:off x="6548631" y="5974279"/>
              <a:ext cx="1826094" cy="505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Nano Server</a:t>
              </a:r>
            </a:p>
          </p:txBody>
        </p:sp>
        <p:sp>
          <p:nvSpPr>
            <p:cNvPr id="7" name="Rectangle 6"/>
            <p:cNvSpPr/>
            <p:nvPr/>
          </p:nvSpPr>
          <p:spPr bwMode="auto">
            <a:xfrm>
              <a:off x="654863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7013768"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7478906"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794404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p:cNvGrpSpPr/>
          <p:nvPr/>
        </p:nvGrpSpPr>
        <p:grpSpPr>
          <a:xfrm>
            <a:off x="452938" y="1193600"/>
            <a:ext cx="8697227" cy="1158629"/>
            <a:chOff x="446779" y="1217038"/>
            <a:chExt cx="8871625" cy="1181862"/>
          </a:xfrm>
        </p:grpSpPr>
        <p:grpSp>
          <p:nvGrpSpPr>
            <p:cNvPr id="32" name="Group 31"/>
            <p:cNvGrpSpPr/>
            <p:nvPr/>
          </p:nvGrpSpPr>
          <p:grpSpPr>
            <a:xfrm>
              <a:off x="446779" y="1395206"/>
              <a:ext cx="437141" cy="434418"/>
              <a:chOff x="228600" y="1219200"/>
              <a:chExt cx="685800" cy="685800"/>
            </a:xfrm>
          </p:grpSpPr>
          <p:sp>
            <p:nvSpPr>
              <p:cNvPr id="3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solidFill>
                    <a:srgbClr val="000000"/>
                  </a:solidFill>
                </a:endParaRPr>
              </a:p>
            </p:txBody>
          </p:sp>
          <p:sp>
            <p:nvSpPr>
              <p:cNvPr id="34" name="Oval 3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4" name="TextBox 43"/>
            <p:cNvSpPr txBox="1"/>
            <p:nvPr/>
          </p:nvSpPr>
          <p:spPr>
            <a:xfrm>
              <a:off x="970338" y="1217038"/>
              <a:ext cx="8348066" cy="1181862"/>
            </a:xfrm>
            <a:prstGeom prst="rect">
              <a:avLst/>
            </a:prstGeom>
            <a:noFill/>
          </p:spPr>
          <p:txBody>
            <a:bodyPr wrap="square" lIns="179285" tIns="143428" rIns="179285" bIns="143428" rtlCol="0">
              <a:spAutoFit/>
            </a:bodyPr>
            <a:lstStyle/>
            <a:p>
              <a:pPr defTabSz="913505" fontAlgn="base">
                <a:lnSpc>
                  <a:spcPct val="90000"/>
                </a:lnSpc>
                <a:spcBef>
                  <a:spcPct val="20000"/>
                </a:spcBef>
                <a:spcAft>
                  <a:spcPct val="0"/>
                </a:spcAft>
                <a:buSzPct val="90000"/>
                <a:defRPr/>
              </a:pPr>
              <a:r>
                <a:rPr lang="en-US" sz="3137" b="1" kern="0" dirty="0">
                  <a:gradFill>
                    <a:gsLst>
                      <a:gs pos="1250">
                        <a:schemeClr val="tx1"/>
                      </a:gs>
                      <a:gs pos="99000">
                        <a:schemeClr val="tx1"/>
                      </a:gs>
                    </a:gsLst>
                    <a:lin ang="5400000" scaled="0"/>
                  </a:gradFill>
                  <a:latin typeface="+mj-lt"/>
                  <a:ea typeface="MS PGothic" pitchFamily="34" charset="-128"/>
                </a:rPr>
                <a:t>Nano Server: </a:t>
              </a:r>
              <a:r>
                <a:rPr lang="en-US" sz="3137" kern="0" dirty="0">
                  <a:gradFill>
                    <a:gsLst>
                      <a:gs pos="1250">
                        <a:schemeClr val="tx1"/>
                      </a:gs>
                      <a:gs pos="99000">
                        <a:schemeClr val="tx1"/>
                      </a:gs>
                    </a:gsLst>
                    <a:lin ang="5400000" scaled="0"/>
                  </a:gradFill>
                  <a:latin typeface="+mj-lt"/>
                  <a:ea typeface="MS PGothic" pitchFamily="34" charset="-128"/>
                </a:rPr>
                <a:t>A new headless, 64-bit only, deployment option for Windows Server</a:t>
              </a:r>
            </a:p>
          </p:txBody>
        </p:sp>
      </p:grpSp>
      <p:grpSp>
        <p:nvGrpSpPr>
          <p:cNvPr id="15" name="Group 14"/>
          <p:cNvGrpSpPr/>
          <p:nvPr/>
        </p:nvGrpSpPr>
        <p:grpSpPr>
          <a:xfrm>
            <a:off x="8240078" y="2964094"/>
            <a:ext cx="1787431" cy="3388438"/>
            <a:chOff x="8405308" y="3023033"/>
            <a:chExt cx="1823273" cy="3456383"/>
          </a:xfrm>
        </p:grpSpPr>
        <p:sp>
          <p:nvSpPr>
            <p:cNvPr id="18" name="Rectangle 17"/>
            <p:cNvSpPr/>
            <p:nvPr/>
          </p:nvSpPr>
          <p:spPr bwMode="auto">
            <a:xfrm>
              <a:off x="8405308" y="3486867"/>
              <a:ext cx="1823273" cy="29925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Core</a:t>
              </a:r>
            </a:p>
          </p:txBody>
        </p:sp>
        <p:sp>
          <p:nvSpPr>
            <p:cNvPr id="19" name="Rectangle 18"/>
            <p:cNvSpPr/>
            <p:nvPr/>
          </p:nvSpPr>
          <p:spPr bwMode="auto">
            <a:xfrm>
              <a:off x="8414098"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8875365"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9336633"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9797899" y="3023033"/>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4" name="Group 53"/>
          <p:cNvGrpSpPr/>
          <p:nvPr/>
        </p:nvGrpSpPr>
        <p:grpSpPr>
          <a:xfrm>
            <a:off x="452937" y="2204093"/>
            <a:ext cx="8550375" cy="1768075"/>
            <a:chOff x="446779" y="2247793"/>
            <a:chExt cx="8721828" cy="1803529"/>
          </a:xfrm>
        </p:grpSpPr>
        <p:grpSp>
          <p:nvGrpSpPr>
            <p:cNvPr id="35" name="Group 34"/>
            <p:cNvGrpSpPr/>
            <p:nvPr/>
          </p:nvGrpSpPr>
          <p:grpSpPr>
            <a:xfrm>
              <a:off x="446779" y="2481935"/>
              <a:ext cx="437141" cy="434418"/>
              <a:chOff x="228600" y="1219200"/>
              <a:chExt cx="685800" cy="685800"/>
            </a:xfrm>
          </p:grpSpPr>
          <p:sp>
            <p:nvSpPr>
              <p:cNvPr id="3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solidFill>
                    <a:srgbClr val="000000"/>
                  </a:solidFill>
                </a:endParaRPr>
              </a:p>
            </p:txBody>
          </p:sp>
          <p:sp>
            <p:nvSpPr>
              <p:cNvPr id="37" name="Oval 3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7" name="TextBox 46"/>
            <p:cNvSpPr txBox="1"/>
            <p:nvPr/>
          </p:nvSpPr>
          <p:spPr>
            <a:xfrm>
              <a:off x="970338" y="2247793"/>
              <a:ext cx="8198269" cy="1803529"/>
            </a:xfrm>
            <a:prstGeom prst="rect">
              <a:avLst/>
            </a:prstGeom>
            <a:noFill/>
          </p:spPr>
          <p:txBody>
            <a:bodyPr wrap="square" lIns="179285" tIns="143428" rIns="179285" bIns="143428" rtlCol="0">
              <a:spAutoFit/>
            </a:bodyPr>
            <a:lstStyle/>
            <a:p>
              <a:pPr defTabSz="896386">
                <a:defRPr/>
              </a:pPr>
              <a:r>
                <a:rPr lang="en-US" sz="3137" kern="0" dirty="0">
                  <a:gradFill>
                    <a:gsLst>
                      <a:gs pos="1250">
                        <a:schemeClr val="tx1"/>
                      </a:gs>
                      <a:gs pos="99000">
                        <a:schemeClr val="tx1"/>
                      </a:gs>
                    </a:gsLst>
                    <a:lin ang="5400000" scaled="0"/>
                  </a:gradFill>
                  <a:latin typeface="+mj-lt"/>
                  <a:ea typeface="MS PGothic" pitchFamily="34" charset="-128"/>
                </a:rPr>
                <a:t>Deep refactoring with cloud emphasis</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Cloud fabric &amp; infrastructure (clustering, storage, networking)</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Born-in-the-cloud applications (PaaS v2, ASP.NET v5)</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VMs &amp; Containers (Hyper-V &amp; Docker)</a:t>
              </a:r>
            </a:p>
          </p:txBody>
        </p:sp>
      </p:grpSp>
      <p:grpSp>
        <p:nvGrpSpPr>
          <p:cNvPr id="16" name="Group 15"/>
          <p:cNvGrpSpPr/>
          <p:nvPr/>
        </p:nvGrpSpPr>
        <p:grpSpPr>
          <a:xfrm>
            <a:off x="10057491" y="1345125"/>
            <a:ext cx="1787433" cy="5007406"/>
            <a:chOff x="10259164" y="1371600"/>
            <a:chExt cx="1823275" cy="5107815"/>
          </a:xfrm>
        </p:grpSpPr>
        <p:sp>
          <p:nvSpPr>
            <p:cNvPr id="23" name="Rectangle 22"/>
            <p:cNvSpPr/>
            <p:nvPr/>
          </p:nvSpPr>
          <p:spPr bwMode="auto">
            <a:xfrm>
              <a:off x="10259166" y="1828654"/>
              <a:ext cx="1823273" cy="46507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961" kern="0" dirty="0">
                  <a:gradFill>
                    <a:gsLst>
                      <a:gs pos="0">
                        <a:srgbClr val="FFFFFF"/>
                      </a:gs>
                      <a:gs pos="100000">
                        <a:srgbClr val="FFFFFF"/>
                      </a:gs>
                    </a:gsLst>
                    <a:lin ang="5400000" scaled="0"/>
                  </a:gradFill>
                  <a:latin typeface="Segoe UI"/>
                  <a:ea typeface="Segoe UI" pitchFamily="34" charset="0"/>
                  <a:cs typeface="Segoe UI" pitchFamily="34" charset="0"/>
                </a:rPr>
                <a:t>with a desktop experience</a:t>
              </a:r>
            </a:p>
          </p:txBody>
        </p:sp>
        <p:sp>
          <p:nvSpPr>
            <p:cNvPr id="24" name="Rectangle 23"/>
            <p:cNvSpPr/>
            <p:nvPr/>
          </p:nvSpPr>
          <p:spPr bwMode="auto">
            <a:xfrm>
              <a:off x="10259164"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0720433"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11181700"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11642966" y="1371600"/>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p:cNvGrpSpPr/>
          <p:nvPr/>
        </p:nvGrpSpPr>
        <p:grpSpPr>
          <a:xfrm>
            <a:off x="452938" y="3792383"/>
            <a:ext cx="6981797" cy="2431847"/>
            <a:chOff x="446779" y="3867930"/>
            <a:chExt cx="7121797" cy="2480610"/>
          </a:xfrm>
        </p:grpSpPr>
        <p:grpSp>
          <p:nvGrpSpPr>
            <p:cNvPr id="38" name="Group 37"/>
            <p:cNvGrpSpPr/>
            <p:nvPr/>
          </p:nvGrpSpPr>
          <p:grpSpPr>
            <a:xfrm>
              <a:off x="446779" y="4085860"/>
              <a:ext cx="437141" cy="434418"/>
              <a:chOff x="228600" y="1219200"/>
              <a:chExt cx="685800" cy="685800"/>
            </a:xfrm>
          </p:grpSpPr>
          <p:sp>
            <p:nvSpPr>
              <p:cNvPr id="39"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solidFill>
                    <a:srgbClr val="000000"/>
                  </a:solidFill>
                </a:endParaRPr>
              </a:p>
            </p:txBody>
          </p:sp>
          <p:sp>
            <p:nvSpPr>
              <p:cNvPr id="40" name="Oval 39"/>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8" name="TextBox 47"/>
            <p:cNvSpPr txBox="1"/>
            <p:nvPr/>
          </p:nvSpPr>
          <p:spPr>
            <a:xfrm>
              <a:off x="970338" y="3867930"/>
              <a:ext cx="6598238" cy="2480610"/>
            </a:xfrm>
            <a:prstGeom prst="rect">
              <a:avLst/>
            </a:prstGeom>
            <a:noFill/>
          </p:spPr>
          <p:txBody>
            <a:bodyPr wrap="square" lIns="179285" tIns="143428" rIns="179285" bIns="143428" rtlCol="0">
              <a:spAutoFit/>
            </a:bodyPr>
            <a:lstStyle/>
            <a:p>
              <a:pPr defTabSz="896386">
                <a:defRPr/>
              </a:pPr>
              <a:r>
                <a:rPr lang="en-US" sz="3137" kern="0" dirty="0">
                  <a:gradFill>
                    <a:gsLst>
                      <a:gs pos="1250">
                        <a:schemeClr val="tx1"/>
                      </a:gs>
                      <a:gs pos="99000">
                        <a:schemeClr val="tx1"/>
                      </a:gs>
                    </a:gsLst>
                    <a:lin ang="5400000" scaled="0"/>
                  </a:gradFill>
                  <a:latin typeface="+mj-lt"/>
                  <a:ea typeface="MS PGothic" pitchFamily="34" charset="-128"/>
                </a:rPr>
                <a:t>Extend the Server Core pattern</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Roles &amp; features live outside of Nano Server</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No binaries or metadata in OS image</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Standalone packages install like apps</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Full driver support</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961" kern="0" dirty="0">
                  <a:gradFill>
                    <a:gsLst>
                      <a:gs pos="1250">
                        <a:schemeClr val="tx1"/>
                      </a:gs>
                      <a:gs pos="100000">
                        <a:schemeClr val="tx1"/>
                      </a:gs>
                    </a:gsLst>
                    <a:lin ang="5400000" scaled="0"/>
                  </a:gradFill>
                  <a:ea typeface="MS PGothic" pitchFamily="34" charset="-128"/>
                </a:rPr>
                <a:t>Antimalware</a:t>
              </a:r>
            </a:p>
          </p:txBody>
        </p:sp>
      </p:grpSp>
    </p:spTree>
    <p:extLst>
      <p:ext uri="{BB962C8B-B14F-4D97-AF65-F5344CB8AC3E}">
        <p14:creationId xmlns:p14="http://schemas.microsoft.com/office/powerpoint/2010/main" val="2365570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 Server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770" y="2483361"/>
            <a:ext cx="2018238" cy="4378025"/>
          </a:xfrm>
          <a:prstGeom prst="rect">
            <a:avLst/>
          </a:prstGeom>
        </p:spPr>
      </p:pic>
      <p:grpSp>
        <p:nvGrpSpPr>
          <p:cNvPr id="9" name="Group 8"/>
          <p:cNvGrpSpPr/>
          <p:nvPr/>
        </p:nvGrpSpPr>
        <p:grpSpPr>
          <a:xfrm>
            <a:off x="433159" y="2353302"/>
            <a:ext cx="9937549" cy="1882772"/>
            <a:chOff x="441844" y="1088141"/>
            <a:chExt cx="10136818" cy="1920526"/>
          </a:xfrm>
        </p:grpSpPr>
        <p:grpSp>
          <p:nvGrpSpPr>
            <p:cNvPr id="11" name="Group 10"/>
            <p:cNvGrpSpPr/>
            <p:nvPr/>
          </p:nvGrpSpPr>
          <p:grpSpPr>
            <a:xfrm>
              <a:off x="441844" y="1334246"/>
              <a:ext cx="437141" cy="434418"/>
              <a:chOff x="228600" y="1219200"/>
              <a:chExt cx="685800" cy="685800"/>
            </a:xfrm>
          </p:grpSpPr>
          <p:sp>
            <p:nvSpPr>
              <p:cNvPr id="1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4" name="Oval 1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p:cNvSpPr txBox="1"/>
            <p:nvPr/>
          </p:nvSpPr>
          <p:spPr>
            <a:xfrm>
              <a:off x="989548" y="1088141"/>
              <a:ext cx="9589114" cy="1920526"/>
            </a:xfrm>
            <a:prstGeom prst="rect">
              <a:avLst/>
            </a:prstGeom>
            <a:noFill/>
          </p:spPr>
          <p:txBody>
            <a:bodyPr wrap="square" lIns="179285" tIns="143428" rIns="179285" bIns="143428" rtlCol="0">
              <a:spAutoFit/>
            </a:bodyPr>
            <a:lstStyle/>
            <a:p>
              <a:r>
                <a:rPr lang="en-US" sz="3921" dirty="0">
                  <a:gradFill>
                    <a:gsLst>
                      <a:gs pos="1250">
                        <a:schemeClr val="tx1"/>
                      </a:gs>
                      <a:gs pos="99000">
                        <a:schemeClr val="tx1"/>
                      </a:gs>
                    </a:gsLst>
                    <a:lin ang="5400000" scaled="0"/>
                  </a:gradFill>
                  <a:latin typeface="+mj-lt"/>
                  <a:ea typeface="MS PGothic" pitchFamily="34" charset="-128"/>
                </a:rPr>
                <a:t>Zero-footprint model </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Server roles and optional features live outside of Nano Server</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Standalone packages that install like applications, from local/cloud repositories</a:t>
              </a:r>
            </a:p>
            <a:p>
              <a:pPr>
                <a:lnSpc>
                  <a:spcPct val="90000"/>
                </a:lnSpc>
                <a:spcAft>
                  <a:spcPts val="588"/>
                </a:spcAft>
              </a:pPr>
              <a:endParaRPr lang="en-US" sz="2353" dirty="0" err="1">
                <a:gradFill>
                  <a:gsLst>
                    <a:gs pos="2917">
                      <a:schemeClr val="tx1"/>
                    </a:gs>
                    <a:gs pos="30000">
                      <a:schemeClr val="tx1"/>
                    </a:gs>
                  </a:gsLst>
                  <a:lin ang="5400000" scaled="0"/>
                </a:gradFill>
              </a:endParaRPr>
            </a:p>
          </p:txBody>
        </p:sp>
      </p:grpSp>
      <p:grpSp>
        <p:nvGrpSpPr>
          <p:cNvPr id="10" name="Group 9"/>
          <p:cNvGrpSpPr/>
          <p:nvPr/>
        </p:nvGrpSpPr>
        <p:grpSpPr>
          <a:xfrm>
            <a:off x="433159" y="3698785"/>
            <a:ext cx="7919311" cy="1556908"/>
            <a:chOff x="441844" y="2460603"/>
            <a:chExt cx="8078110" cy="1588127"/>
          </a:xfrm>
        </p:grpSpPr>
        <p:grpSp>
          <p:nvGrpSpPr>
            <p:cNvPr id="16" name="Group 15"/>
            <p:cNvGrpSpPr/>
            <p:nvPr/>
          </p:nvGrpSpPr>
          <p:grpSpPr>
            <a:xfrm>
              <a:off x="441844" y="2695295"/>
              <a:ext cx="437141" cy="434418"/>
              <a:chOff x="228600" y="1219200"/>
              <a:chExt cx="685800" cy="685800"/>
            </a:xfrm>
          </p:grpSpPr>
          <p:sp>
            <p:nvSpPr>
              <p:cNvPr id="18"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9" name="Oval 18"/>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p:cNvSpPr txBox="1"/>
            <p:nvPr/>
          </p:nvSpPr>
          <p:spPr>
            <a:xfrm>
              <a:off x="973782" y="2460603"/>
              <a:ext cx="7546172" cy="1588127"/>
            </a:xfrm>
            <a:prstGeom prst="rect">
              <a:avLst/>
            </a:prstGeom>
            <a:noFill/>
          </p:spPr>
          <p:txBody>
            <a:bodyPr wrap="square" lIns="179285" tIns="143428" rIns="179285" bIns="143428" rtlCol="0">
              <a:spAutoFit/>
            </a:bodyPr>
            <a:lstStyle/>
            <a:p>
              <a:r>
                <a:rPr lang="en-US" sz="3921" dirty="0">
                  <a:gradFill>
                    <a:gsLst>
                      <a:gs pos="1250">
                        <a:schemeClr val="tx1"/>
                      </a:gs>
                      <a:gs pos="99000">
                        <a:schemeClr val="tx1"/>
                      </a:gs>
                    </a:gsLst>
                    <a:lin ang="5400000" scaled="0"/>
                  </a:gradFill>
                  <a:latin typeface="+mj-lt"/>
                  <a:ea typeface="MS PGothic" pitchFamily="34" charset="-128"/>
                </a:rPr>
                <a:t>Key roles and features</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Hyper-V, Storage (</a:t>
              </a:r>
              <a:r>
                <a:rPr lang="en-US" sz="1961" dirty="0" err="1">
                  <a:gradFill>
                    <a:gsLst>
                      <a:gs pos="1250">
                        <a:schemeClr val="tx1"/>
                      </a:gs>
                      <a:gs pos="100000">
                        <a:schemeClr val="tx1"/>
                      </a:gs>
                    </a:gsLst>
                    <a:lin ang="5400000" scaled="0"/>
                  </a:gradFill>
                  <a:ea typeface="MS PGothic" pitchFamily="34" charset="-128"/>
                </a:rPr>
                <a:t>SoFS</a:t>
              </a:r>
              <a:r>
                <a:rPr lang="en-US" sz="1961" dirty="0">
                  <a:gradFill>
                    <a:gsLst>
                      <a:gs pos="1250">
                        <a:schemeClr val="tx1"/>
                      </a:gs>
                      <a:gs pos="100000">
                        <a:schemeClr val="tx1"/>
                      </a:gs>
                    </a:gsLst>
                    <a:lin ang="5400000" scaled="0"/>
                  </a:gradFill>
                  <a:ea typeface="MS PGothic" pitchFamily="34" charset="-128"/>
                </a:rPr>
                <a:t>), Networking (DNS), Clustering</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Core CLR, ASP.NET 5 and PaaS</a:t>
              </a:r>
            </a:p>
          </p:txBody>
        </p:sp>
      </p:grpSp>
      <p:grpSp>
        <p:nvGrpSpPr>
          <p:cNvPr id="12" name="Group 11"/>
          <p:cNvGrpSpPr/>
          <p:nvPr/>
        </p:nvGrpSpPr>
        <p:grpSpPr>
          <a:xfrm>
            <a:off x="433159" y="5043236"/>
            <a:ext cx="9392997" cy="832764"/>
            <a:chOff x="441844" y="3832013"/>
            <a:chExt cx="9581346" cy="849463"/>
          </a:xfrm>
        </p:grpSpPr>
        <p:grpSp>
          <p:nvGrpSpPr>
            <p:cNvPr id="21" name="Group 20"/>
            <p:cNvGrpSpPr/>
            <p:nvPr/>
          </p:nvGrpSpPr>
          <p:grpSpPr>
            <a:xfrm>
              <a:off x="441844" y="4009660"/>
              <a:ext cx="437141" cy="434418"/>
              <a:chOff x="228600" y="1219200"/>
              <a:chExt cx="685800" cy="685800"/>
            </a:xfrm>
          </p:grpSpPr>
          <p:sp>
            <p:nvSpPr>
              <p:cNvPr id="2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4" name="Oval 2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p:cNvSpPr txBox="1"/>
            <p:nvPr/>
          </p:nvSpPr>
          <p:spPr>
            <a:xfrm>
              <a:off x="973783" y="3832013"/>
              <a:ext cx="9049407" cy="849463"/>
            </a:xfrm>
            <a:prstGeom prst="rect">
              <a:avLst/>
            </a:prstGeom>
            <a:noFill/>
          </p:spPr>
          <p:txBody>
            <a:bodyPr wrap="square" lIns="179285" tIns="143428" rIns="179285" bIns="143428" rtlCol="0">
              <a:spAutoFit/>
            </a:bodyPr>
            <a:lstStyle/>
            <a:p>
              <a:pPr>
                <a:lnSpc>
                  <a:spcPct val="90000"/>
                </a:lnSpc>
                <a:spcAft>
                  <a:spcPts val="588"/>
                </a:spcAft>
              </a:pPr>
              <a:r>
                <a:rPr lang="en-US" sz="3921" dirty="0">
                  <a:gradFill>
                    <a:gsLst>
                      <a:gs pos="1250">
                        <a:schemeClr val="tx1"/>
                      </a:gs>
                      <a:gs pos="99000">
                        <a:schemeClr val="tx1"/>
                      </a:gs>
                    </a:gsLst>
                    <a:lin ang="5400000" scaled="0"/>
                  </a:gradFill>
                  <a:latin typeface="+mj-lt"/>
                  <a:ea typeface="MS PGothic" pitchFamily="34" charset="-128"/>
                </a:rPr>
                <a:t>Full Windows Server driver support</a:t>
              </a:r>
            </a:p>
          </p:txBody>
        </p:sp>
      </p:grpSp>
      <p:grpSp>
        <p:nvGrpSpPr>
          <p:cNvPr id="15" name="Group 14"/>
          <p:cNvGrpSpPr/>
          <p:nvPr/>
        </p:nvGrpSpPr>
        <p:grpSpPr>
          <a:xfrm>
            <a:off x="433159" y="5666535"/>
            <a:ext cx="9734051" cy="893110"/>
            <a:chOff x="441844" y="4467811"/>
            <a:chExt cx="9929239" cy="911019"/>
          </a:xfrm>
        </p:grpSpPr>
        <p:grpSp>
          <p:nvGrpSpPr>
            <p:cNvPr id="25" name="Group 24"/>
            <p:cNvGrpSpPr/>
            <p:nvPr/>
          </p:nvGrpSpPr>
          <p:grpSpPr>
            <a:xfrm>
              <a:off x="441844" y="4709502"/>
              <a:ext cx="437141" cy="434418"/>
              <a:chOff x="228600" y="1219200"/>
              <a:chExt cx="685800" cy="685800"/>
            </a:xfrm>
          </p:grpSpPr>
          <p:sp>
            <p:nvSpPr>
              <p:cNvPr id="2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7" name="Oval 2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p:cNvSpPr txBox="1"/>
            <p:nvPr/>
          </p:nvSpPr>
          <p:spPr>
            <a:xfrm>
              <a:off x="959068" y="4467811"/>
              <a:ext cx="9412015" cy="911019"/>
            </a:xfrm>
            <a:prstGeom prst="rect">
              <a:avLst/>
            </a:prstGeom>
            <a:noFill/>
          </p:spPr>
          <p:txBody>
            <a:bodyPr wrap="square" lIns="179285" tIns="143428" rIns="179285" bIns="143428" rtlCol="0">
              <a:spAutoFit/>
            </a:bodyPr>
            <a:lstStyle/>
            <a:p>
              <a:r>
                <a:rPr lang="en-US" sz="3921" dirty="0">
                  <a:gradFill>
                    <a:gsLst>
                      <a:gs pos="1250">
                        <a:schemeClr val="tx1"/>
                      </a:gs>
                      <a:gs pos="99000">
                        <a:schemeClr val="tx1"/>
                      </a:gs>
                    </a:gsLst>
                    <a:lin ang="5400000" scaled="0"/>
                  </a:gradFill>
                  <a:latin typeface="+mj-lt"/>
                  <a:ea typeface="MS PGothic" pitchFamily="34" charset="-128"/>
                </a:rPr>
                <a:t>Antimalware available as optional feature</a:t>
              </a:r>
            </a:p>
          </p:txBody>
        </p:sp>
      </p:grpSp>
      <p:grpSp>
        <p:nvGrpSpPr>
          <p:cNvPr id="30" name="Group 29"/>
          <p:cNvGrpSpPr/>
          <p:nvPr/>
        </p:nvGrpSpPr>
        <p:grpSpPr>
          <a:xfrm>
            <a:off x="433159" y="1067238"/>
            <a:ext cx="9937549" cy="1882772"/>
            <a:chOff x="441844" y="1088141"/>
            <a:chExt cx="10136818" cy="1920526"/>
          </a:xfrm>
        </p:grpSpPr>
        <p:grpSp>
          <p:nvGrpSpPr>
            <p:cNvPr id="31" name="Group 30"/>
            <p:cNvGrpSpPr/>
            <p:nvPr/>
          </p:nvGrpSpPr>
          <p:grpSpPr>
            <a:xfrm>
              <a:off x="441844" y="1334246"/>
              <a:ext cx="437141" cy="434418"/>
              <a:chOff x="228600" y="1219200"/>
              <a:chExt cx="685800" cy="685800"/>
            </a:xfrm>
          </p:grpSpPr>
          <p:sp>
            <p:nvSpPr>
              <p:cNvPr id="3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34" name="Oval 3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989548" y="1088141"/>
              <a:ext cx="9589114" cy="1920526"/>
            </a:xfrm>
            <a:prstGeom prst="rect">
              <a:avLst/>
            </a:prstGeom>
            <a:noFill/>
          </p:spPr>
          <p:txBody>
            <a:bodyPr wrap="square" lIns="179285" tIns="143428" rIns="179285" bIns="143428" rtlCol="0">
              <a:spAutoFit/>
            </a:bodyPr>
            <a:lstStyle/>
            <a:p>
              <a:r>
                <a:rPr lang="en-US" sz="3921" dirty="0">
                  <a:gradFill>
                    <a:gsLst>
                      <a:gs pos="1250">
                        <a:schemeClr val="tx1"/>
                      </a:gs>
                      <a:gs pos="99000">
                        <a:schemeClr val="tx1"/>
                      </a:gs>
                    </a:gsLst>
                    <a:lin ang="5400000" scaled="0"/>
                  </a:gradFill>
                  <a:latin typeface="+mj-lt"/>
                  <a:ea typeface="MS PGothic" pitchFamily="34" charset="-128"/>
                </a:rPr>
                <a:t>Nano Server is an Installation Option</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Located on the Windows Server media</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Must be customized to determine it’s functionality</a:t>
              </a:r>
            </a:p>
            <a:p>
              <a:pPr>
                <a:lnSpc>
                  <a:spcPct val="90000"/>
                </a:lnSpc>
                <a:spcAft>
                  <a:spcPts val="588"/>
                </a:spcAft>
              </a:pPr>
              <a:endParaRPr lang="en-US" sz="2353"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25118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next step in the journey…</a:t>
            </a:r>
          </a:p>
        </p:txBody>
      </p:sp>
      <p:grpSp>
        <p:nvGrpSpPr>
          <p:cNvPr id="14" name="Group 13"/>
          <p:cNvGrpSpPr/>
          <p:nvPr/>
        </p:nvGrpSpPr>
        <p:grpSpPr>
          <a:xfrm>
            <a:off x="6419899" y="5400640"/>
            <a:ext cx="1790197" cy="951889"/>
            <a:chOff x="6548631" y="5508438"/>
            <a:chExt cx="1826094" cy="970976"/>
          </a:xfrm>
        </p:grpSpPr>
        <p:sp>
          <p:nvSpPr>
            <p:cNvPr id="6" name="Rectangle 5"/>
            <p:cNvSpPr/>
            <p:nvPr/>
          </p:nvSpPr>
          <p:spPr bwMode="auto">
            <a:xfrm>
              <a:off x="6548631" y="5974279"/>
              <a:ext cx="1826094" cy="505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Nano Server</a:t>
              </a:r>
            </a:p>
          </p:txBody>
        </p:sp>
        <p:sp>
          <p:nvSpPr>
            <p:cNvPr id="7" name="Rectangle 6"/>
            <p:cNvSpPr/>
            <p:nvPr/>
          </p:nvSpPr>
          <p:spPr bwMode="auto">
            <a:xfrm>
              <a:off x="654863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7013768"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7478906" y="551265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7944042" y="5508438"/>
              <a:ext cx="430682" cy="43068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p:cNvGrpSpPr/>
          <p:nvPr/>
        </p:nvGrpSpPr>
        <p:grpSpPr>
          <a:xfrm>
            <a:off x="452938" y="1193600"/>
            <a:ext cx="8697227" cy="1158629"/>
            <a:chOff x="446779" y="1217038"/>
            <a:chExt cx="8871625" cy="1181862"/>
          </a:xfrm>
        </p:grpSpPr>
        <p:grpSp>
          <p:nvGrpSpPr>
            <p:cNvPr id="32" name="Group 31"/>
            <p:cNvGrpSpPr/>
            <p:nvPr/>
          </p:nvGrpSpPr>
          <p:grpSpPr>
            <a:xfrm>
              <a:off x="446779" y="1395206"/>
              <a:ext cx="437141" cy="434418"/>
              <a:chOff x="228600" y="1219200"/>
              <a:chExt cx="685800" cy="685800"/>
            </a:xfrm>
          </p:grpSpPr>
          <p:sp>
            <p:nvSpPr>
              <p:cNvPr id="33"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34" name="Oval 33"/>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44" name="TextBox 43"/>
            <p:cNvSpPr txBox="1"/>
            <p:nvPr/>
          </p:nvSpPr>
          <p:spPr>
            <a:xfrm>
              <a:off x="970338" y="1217038"/>
              <a:ext cx="8348066" cy="1181862"/>
            </a:xfrm>
            <a:prstGeom prst="rect">
              <a:avLst/>
            </a:prstGeom>
            <a:noFill/>
          </p:spPr>
          <p:txBody>
            <a:bodyPr wrap="square" lIns="179285" tIns="143428" rIns="179285" bIns="143428" rtlCol="0">
              <a:spAutoFit/>
            </a:bodyPr>
            <a:lstStyle/>
            <a:p>
              <a:pPr defTabSz="913505" fontAlgn="base">
                <a:lnSpc>
                  <a:spcPct val="90000"/>
                </a:lnSpc>
                <a:spcBef>
                  <a:spcPct val="20000"/>
                </a:spcBef>
                <a:spcAft>
                  <a:spcPct val="0"/>
                </a:spcAft>
                <a:buSzPct val="90000"/>
              </a:pPr>
              <a:r>
                <a:rPr lang="en-US" sz="3137" b="1" dirty="0">
                  <a:gradFill>
                    <a:gsLst>
                      <a:gs pos="1250">
                        <a:schemeClr val="tx1"/>
                      </a:gs>
                      <a:gs pos="99000">
                        <a:schemeClr val="tx1"/>
                      </a:gs>
                    </a:gsLst>
                    <a:lin ang="5400000" scaled="0"/>
                  </a:gradFill>
                  <a:latin typeface="+mj-lt"/>
                  <a:ea typeface="MS PGothic" pitchFamily="34" charset="-128"/>
                </a:rPr>
                <a:t>Nano Server: </a:t>
              </a:r>
              <a:r>
                <a:rPr lang="en-US" sz="3137" dirty="0">
                  <a:gradFill>
                    <a:gsLst>
                      <a:gs pos="1250">
                        <a:schemeClr val="tx1"/>
                      </a:gs>
                      <a:gs pos="99000">
                        <a:schemeClr val="tx1"/>
                      </a:gs>
                    </a:gsLst>
                    <a:lin ang="5400000" scaled="0"/>
                  </a:gradFill>
                  <a:latin typeface="+mj-lt"/>
                  <a:ea typeface="MS PGothic" pitchFamily="34" charset="-128"/>
                </a:rPr>
                <a:t>A new headless, 64-bit only, deployment option for Windows Server</a:t>
              </a:r>
            </a:p>
          </p:txBody>
        </p:sp>
      </p:grpSp>
      <p:grpSp>
        <p:nvGrpSpPr>
          <p:cNvPr id="15" name="Group 14"/>
          <p:cNvGrpSpPr/>
          <p:nvPr/>
        </p:nvGrpSpPr>
        <p:grpSpPr>
          <a:xfrm>
            <a:off x="8240078" y="2964094"/>
            <a:ext cx="1787431" cy="3388438"/>
            <a:chOff x="8405308" y="3023033"/>
            <a:chExt cx="1823273" cy="3456383"/>
          </a:xfrm>
        </p:grpSpPr>
        <p:sp>
          <p:nvSpPr>
            <p:cNvPr id="18" name="Rectangle 17"/>
            <p:cNvSpPr/>
            <p:nvPr/>
          </p:nvSpPr>
          <p:spPr bwMode="auto">
            <a:xfrm>
              <a:off x="8405308" y="3486867"/>
              <a:ext cx="1823273" cy="29925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961" dirty="0">
                  <a:gradFill>
                    <a:gsLst>
                      <a:gs pos="0">
                        <a:srgbClr val="FFFFFF"/>
                      </a:gs>
                      <a:gs pos="100000">
                        <a:srgbClr val="FFFFFF"/>
                      </a:gs>
                    </a:gsLst>
                    <a:lin ang="5400000" scaled="0"/>
                  </a:gradFill>
                  <a:latin typeface="Segoe UI"/>
                  <a:ea typeface="Segoe UI" pitchFamily="34" charset="0"/>
                  <a:cs typeface="Segoe UI" pitchFamily="34" charset="0"/>
                </a:rPr>
              </a:b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Core</a:t>
              </a:r>
            </a:p>
          </p:txBody>
        </p:sp>
        <p:sp>
          <p:nvSpPr>
            <p:cNvPr id="19" name="Rectangle 18"/>
            <p:cNvSpPr/>
            <p:nvPr/>
          </p:nvSpPr>
          <p:spPr bwMode="auto">
            <a:xfrm>
              <a:off x="8414098"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8875365"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9336633" y="3023034"/>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9797899" y="3023033"/>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4" name="Group 53"/>
          <p:cNvGrpSpPr/>
          <p:nvPr/>
        </p:nvGrpSpPr>
        <p:grpSpPr>
          <a:xfrm>
            <a:off x="452937" y="2204093"/>
            <a:ext cx="8550375" cy="1768075"/>
            <a:chOff x="446779" y="2247793"/>
            <a:chExt cx="8721828" cy="1803529"/>
          </a:xfrm>
        </p:grpSpPr>
        <p:grpSp>
          <p:nvGrpSpPr>
            <p:cNvPr id="35" name="Group 34"/>
            <p:cNvGrpSpPr/>
            <p:nvPr/>
          </p:nvGrpSpPr>
          <p:grpSpPr>
            <a:xfrm>
              <a:off x="446779" y="2481935"/>
              <a:ext cx="437141" cy="434418"/>
              <a:chOff x="228600" y="1219200"/>
              <a:chExt cx="685800" cy="685800"/>
            </a:xfrm>
          </p:grpSpPr>
          <p:sp>
            <p:nvSpPr>
              <p:cNvPr id="3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37" name="Oval 3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47" name="TextBox 46"/>
            <p:cNvSpPr txBox="1"/>
            <p:nvPr/>
          </p:nvSpPr>
          <p:spPr>
            <a:xfrm>
              <a:off x="970338" y="2247793"/>
              <a:ext cx="8198269" cy="1803529"/>
            </a:xfrm>
            <a:prstGeom prst="rect">
              <a:avLst/>
            </a:prstGeom>
            <a:noFill/>
          </p:spPr>
          <p:txBody>
            <a:bodyPr wrap="square" lIns="179285" tIns="143428" rIns="179285" bIns="143428" rtlCol="0">
              <a:spAutoFit/>
            </a:bodyPr>
            <a:lstStyle/>
            <a:p>
              <a:r>
                <a:rPr lang="en-US" sz="3137" dirty="0">
                  <a:gradFill>
                    <a:gsLst>
                      <a:gs pos="1250">
                        <a:schemeClr val="tx1"/>
                      </a:gs>
                      <a:gs pos="99000">
                        <a:schemeClr val="tx1"/>
                      </a:gs>
                    </a:gsLst>
                    <a:lin ang="5400000" scaled="0"/>
                  </a:gradFill>
                  <a:latin typeface="+mj-lt"/>
                  <a:ea typeface="MS PGothic" pitchFamily="34" charset="-128"/>
                </a:rPr>
                <a:t>Deep refactoring with cloud emphasis</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Cloud fabric &amp; infrastructure (clustering, storage, networking)</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Born-in-the-cloud applications (PaaS v2, ASP.NET v5)</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VMs &amp; Containers (Hyper-V &amp; Docker)</a:t>
              </a:r>
            </a:p>
          </p:txBody>
        </p:sp>
      </p:grpSp>
      <p:grpSp>
        <p:nvGrpSpPr>
          <p:cNvPr id="16" name="Group 15"/>
          <p:cNvGrpSpPr/>
          <p:nvPr/>
        </p:nvGrpSpPr>
        <p:grpSpPr>
          <a:xfrm>
            <a:off x="10057491" y="1345125"/>
            <a:ext cx="1787433" cy="5007406"/>
            <a:chOff x="10259164" y="1371600"/>
            <a:chExt cx="1823275" cy="5107815"/>
          </a:xfrm>
        </p:grpSpPr>
        <p:sp>
          <p:nvSpPr>
            <p:cNvPr id="23" name="Rectangle 22"/>
            <p:cNvSpPr/>
            <p:nvPr/>
          </p:nvSpPr>
          <p:spPr bwMode="auto">
            <a:xfrm>
              <a:off x="10259166" y="1828654"/>
              <a:ext cx="1823273" cy="46507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961" dirty="0">
                  <a:gradFill>
                    <a:gsLst>
                      <a:gs pos="0">
                        <a:srgbClr val="FFFFFF"/>
                      </a:gs>
                      <a:gs pos="100000">
                        <a:srgbClr val="FFFFFF"/>
                      </a:gs>
                    </a:gsLst>
                    <a:lin ang="5400000" scaled="0"/>
                  </a:gradFill>
                  <a:latin typeface="Segoe UI"/>
                  <a:ea typeface="Segoe UI" pitchFamily="34" charset="0"/>
                  <a:cs typeface="Segoe UI" pitchFamily="34" charset="0"/>
                </a:rPr>
              </a:b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with a desktop experience</a:t>
              </a:r>
            </a:p>
          </p:txBody>
        </p:sp>
        <p:sp>
          <p:nvSpPr>
            <p:cNvPr id="24" name="Rectangle 23"/>
            <p:cNvSpPr/>
            <p:nvPr/>
          </p:nvSpPr>
          <p:spPr bwMode="auto">
            <a:xfrm>
              <a:off x="10259164"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0720433"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11181700" y="1371601"/>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11642966" y="1371600"/>
              <a:ext cx="430682" cy="4306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p:cNvGrpSpPr/>
          <p:nvPr/>
        </p:nvGrpSpPr>
        <p:grpSpPr>
          <a:xfrm>
            <a:off x="452938" y="3792383"/>
            <a:ext cx="6981797" cy="2431847"/>
            <a:chOff x="446779" y="3867930"/>
            <a:chExt cx="7121797" cy="2480610"/>
          </a:xfrm>
        </p:grpSpPr>
        <p:grpSp>
          <p:nvGrpSpPr>
            <p:cNvPr id="38" name="Group 37"/>
            <p:cNvGrpSpPr/>
            <p:nvPr/>
          </p:nvGrpSpPr>
          <p:grpSpPr>
            <a:xfrm>
              <a:off x="446779" y="4085860"/>
              <a:ext cx="437141" cy="434418"/>
              <a:chOff x="228600" y="1219200"/>
              <a:chExt cx="685800" cy="685800"/>
            </a:xfrm>
          </p:grpSpPr>
          <p:sp>
            <p:nvSpPr>
              <p:cNvPr id="39"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40" name="Oval 39"/>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
          <p:nvSpPr>
            <p:cNvPr id="48" name="TextBox 47"/>
            <p:cNvSpPr txBox="1"/>
            <p:nvPr/>
          </p:nvSpPr>
          <p:spPr>
            <a:xfrm>
              <a:off x="970338" y="3867930"/>
              <a:ext cx="6598238" cy="2480610"/>
            </a:xfrm>
            <a:prstGeom prst="rect">
              <a:avLst/>
            </a:prstGeom>
            <a:noFill/>
          </p:spPr>
          <p:txBody>
            <a:bodyPr wrap="square" lIns="179285" tIns="143428" rIns="179285" bIns="143428" rtlCol="0">
              <a:spAutoFit/>
            </a:bodyPr>
            <a:lstStyle/>
            <a:p>
              <a:r>
                <a:rPr lang="en-US" sz="3137" dirty="0">
                  <a:gradFill>
                    <a:gsLst>
                      <a:gs pos="1250">
                        <a:schemeClr val="tx1"/>
                      </a:gs>
                      <a:gs pos="99000">
                        <a:schemeClr val="tx1"/>
                      </a:gs>
                    </a:gsLst>
                    <a:lin ang="5400000" scaled="0"/>
                  </a:gradFill>
                  <a:latin typeface="+mj-lt"/>
                  <a:ea typeface="MS PGothic" pitchFamily="34" charset="-128"/>
                </a:rPr>
                <a:t>Extend the Server Core pattern</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Roles &amp; features live outside of Nano Server</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No binaries or metadata in OS image</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Standalone packages install like apps</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Full driver support</a:t>
              </a:r>
            </a:p>
            <a:p>
              <a:pPr marL="224097" lvl="1" indent="-224097" defTabSz="913505" fontAlgn="base">
                <a:lnSpc>
                  <a:spcPct val="90000"/>
                </a:lnSpc>
                <a:spcBef>
                  <a:spcPct val="20000"/>
                </a:spcBef>
                <a:spcAft>
                  <a:spcPct val="0"/>
                </a:spcAft>
                <a:buSzPct val="90000"/>
                <a:buFont typeface="Arial" panose="020B0604020202020204" pitchFamily="34" charset="0"/>
                <a:buChar char="•"/>
              </a:pPr>
              <a:r>
                <a:rPr lang="en-US" sz="1961" dirty="0">
                  <a:gradFill>
                    <a:gsLst>
                      <a:gs pos="1250">
                        <a:schemeClr val="tx1"/>
                      </a:gs>
                      <a:gs pos="100000">
                        <a:schemeClr val="tx1"/>
                      </a:gs>
                    </a:gsLst>
                    <a:lin ang="5400000" scaled="0"/>
                  </a:gradFill>
                  <a:ea typeface="MS PGothic" pitchFamily="34" charset="-128"/>
                </a:rPr>
                <a:t>Antimalware</a:t>
              </a:r>
            </a:p>
          </p:txBody>
        </p:sp>
      </p:grpSp>
    </p:spTree>
    <p:extLst>
      <p:ext uri="{BB962C8B-B14F-4D97-AF65-F5344CB8AC3E}">
        <p14:creationId xmlns:p14="http://schemas.microsoft.com/office/powerpoint/2010/main" val="2338372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Server Quick Start</a:t>
            </a:r>
          </a:p>
        </p:txBody>
      </p:sp>
      <p:sp>
        <p:nvSpPr>
          <p:cNvPr id="2" name="Text Placeholder 1"/>
          <p:cNvSpPr>
            <a:spLocks noGrp="1"/>
          </p:cNvSpPr>
          <p:nvPr>
            <p:ph type="body" sz="quarter" idx="10"/>
          </p:nvPr>
        </p:nvSpPr>
        <p:spPr>
          <a:xfrm>
            <a:off x="1001008" y="1189495"/>
            <a:ext cx="10144541" cy="2419845"/>
          </a:xfrm>
        </p:spPr>
        <p:txBody>
          <a:bodyPr>
            <a:normAutofit/>
          </a:bodyPr>
          <a:lstStyle/>
          <a:p>
            <a:r>
              <a:rPr lang="en-US" sz="3529" dirty="0"/>
              <a:t>Scripts included in Nano Server folder to make it easy to build a customized Nano Server image</a:t>
            </a:r>
          </a:p>
          <a:p>
            <a:pPr marL="224097" lvl="1" indent="-224097">
              <a:buFont typeface="Arial" panose="020B0604020202020204" pitchFamily="34" charset="0"/>
              <a:buChar char="•"/>
            </a:pPr>
            <a:r>
              <a:rPr lang="en-US" dirty="0"/>
              <a:t>NanoServerImageGenerator.psm1</a:t>
            </a:r>
          </a:p>
          <a:p>
            <a:pPr marL="224097" lvl="1" indent="-224097">
              <a:buFont typeface="Arial" panose="020B0604020202020204" pitchFamily="34" charset="0"/>
              <a:buChar char="•"/>
            </a:pPr>
            <a:r>
              <a:rPr lang="en-US" dirty="0"/>
              <a:t>Convert-WindowsImage.ps1</a:t>
            </a:r>
          </a:p>
          <a:p>
            <a:r>
              <a:rPr lang="en-US" sz="3529" dirty="0"/>
              <a:t>Use scripts to generate a Nano Server image for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770" y="2483361"/>
            <a:ext cx="2018238" cy="4378025"/>
          </a:xfrm>
          <a:prstGeom prst="rect">
            <a:avLst/>
          </a:prstGeom>
        </p:spPr>
      </p:pic>
      <p:grpSp>
        <p:nvGrpSpPr>
          <p:cNvPr id="6" name="Group 5"/>
          <p:cNvGrpSpPr/>
          <p:nvPr/>
        </p:nvGrpSpPr>
        <p:grpSpPr>
          <a:xfrm>
            <a:off x="433159" y="1308504"/>
            <a:ext cx="428548" cy="425878"/>
            <a:chOff x="228600" y="1219200"/>
            <a:chExt cx="685800" cy="685800"/>
          </a:xfrm>
        </p:grpSpPr>
        <p:sp>
          <p:nvSpPr>
            <p:cNvPr id="7"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Oval 7"/>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433159" y="3046189"/>
            <a:ext cx="428548" cy="425878"/>
            <a:chOff x="228600" y="1219200"/>
            <a:chExt cx="685800" cy="685800"/>
          </a:xfrm>
        </p:grpSpPr>
        <p:sp>
          <p:nvSpPr>
            <p:cNvPr id="10"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1" name="Oval 10"/>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1183046" y="3608283"/>
            <a:ext cx="1864799" cy="724143"/>
            <a:chOff x="1161048" y="3863142"/>
            <a:chExt cx="1902192" cy="738664"/>
          </a:xfrm>
        </p:grpSpPr>
        <p:sp>
          <p:nvSpPr>
            <p:cNvPr id="14" name="Freeform 127"/>
            <p:cNvSpPr>
              <a:spLocks noChangeAspect="1" noEditPoints="1"/>
            </p:cNvSpPr>
            <p:nvPr/>
          </p:nvSpPr>
          <p:spPr bwMode="auto">
            <a:xfrm>
              <a:off x="1161048" y="4010038"/>
              <a:ext cx="576313" cy="444873"/>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tx1"/>
                    </a:gs>
                    <a:gs pos="100000">
                      <a:schemeClr val="tx1"/>
                    </a:gs>
                  </a:gsLst>
                  <a:lin ang="5400000" scaled="0"/>
                </a:gradFill>
              </a:endParaRPr>
            </a:p>
          </p:txBody>
        </p:sp>
        <p:sp>
          <p:nvSpPr>
            <p:cNvPr id="15" name="TextBox 14"/>
            <p:cNvSpPr txBox="1"/>
            <p:nvPr/>
          </p:nvSpPr>
          <p:spPr>
            <a:xfrm>
              <a:off x="1737361" y="3863142"/>
              <a:ext cx="1325879" cy="738664"/>
            </a:xfrm>
            <a:prstGeom prst="rect">
              <a:avLst/>
            </a:prstGeom>
            <a:noFill/>
          </p:spPr>
          <p:txBody>
            <a:bodyPr wrap="square" lIns="179285" tIns="143428" rIns="179285" bIns="143428" rtlCol="0">
              <a:spAutoFit/>
            </a:bodyPr>
            <a:lstStyle/>
            <a:p>
              <a:pPr marL="0" lvl="1">
                <a:lnSpc>
                  <a:spcPct val="90000"/>
                </a:lnSpc>
                <a:spcAft>
                  <a:spcPts val="588"/>
                </a:spcAft>
              </a:pPr>
              <a:r>
                <a:rPr lang="en-US" sz="1568" b="1" dirty="0">
                  <a:gradFill>
                    <a:gsLst>
                      <a:gs pos="2917">
                        <a:schemeClr val="tx1"/>
                      </a:gs>
                      <a:gs pos="100000">
                        <a:schemeClr val="tx1"/>
                      </a:gs>
                    </a:gsLst>
                    <a:lin ang="5400000" scaled="0"/>
                  </a:gradFill>
                </a:rPr>
                <a:t>PHYSICAL MACHINE</a:t>
              </a:r>
            </a:p>
          </p:txBody>
        </p:sp>
      </p:grpSp>
      <p:grpSp>
        <p:nvGrpSpPr>
          <p:cNvPr id="18" name="Group 17"/>
          <p:cNvGrpSpPr/>
          <p:nvPr/>
        </p:nvGrpSpPr>
        <p:grpSpPr>
          <a:xfrm>
            <a:off x="3640530" y="3608283"/>
            <a:ext cx="1872484" cy="724143"/>
            <a:chOff x="4368849" y="3863142"/>
            <a:chExt cx="1910031" cy="738664"/>
          </a:xfrm>
        </p:grpSpPr>
        <p:sp>
          <p:nvSpPr>
            <p:cNvPr id="16" name="TextBox 15"/>
            <p:cNvSpPr txBox="1"/>
            <p:nvPr/>
          </p:nvSpPr>
          <p:spPr>
            <a:xfrm>
              <a:off x="4823660" y="3863142"/>
              <a:ext cx="1455220" cy="738664"/>
            </a:xfrm>
            <a:prstGeom prst="rect">
              <a:avLst/>
            </a:prstGeom>
            <a:noFill/>
          </p:spPr>
          <p:txBody>
            <a:bodyPr wrap="square" lIns="179285" tIns="143428" rIns="179285" bIns="143428" rtlCol="0">
              <a:spAutoFit/>
            </a:bodyPr>
            <a:lstStyle/>
            <a:p>
              <a:pPr marL="0" lvl="1">
                <a:lnSpc>
                  <a:spcPct val="90000"/>
                </a:lnSpc>
                <a:spcAft>
                  <a:spcPts val="588"/>
                </a:spcAft>
              </a:pPr>
              <a:r>
                <a:rPr lang="en-US" sz="1568" b="1" dirty="0">
                  <a:gradFill>
                    <a:gsLst>
                      <a:gs pos="2917">
                        <a:schemeClr val="tx1"/>
                      </a:gs>
                      <a:gs pos="100000">
                        <a:schemeClr val="tx1"/>
                      </a:gs>
                    </a:gsLst>
                    <a:lin ang="5400000" scaled="0"/>
                  </a:gradFill>
                </a:rPr>
                <a:t>VIRTUAL MACHINE</a:t>
              </a:r>
            </a:p>
          </p:txBody>
        </p:sp>
        <p:sp>
          <p:nvSpPr>
            <p:cNvPr id="17" name="Freeform 6"/>
            <p:cNvSpPr>
              <a:spLocks noChangeAspect="1"/>
            </p:cNvSpPr>
            <p:nvPr/>
          </p:nvSpPr>
          <p:spPr bwMode="auto">
            <a:xfrm>
              <a:off x="4368849" y="3974589"/>
              <a:ext cx="454811" cy="454811"/>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endParaRPr lang="en-US" sz="1765">
                <a:gradFill>
                  <a:gsLst>
                    <a:gs pos="2917">
                      <a:schemeClr val="tx1"/>
                    </a:gs>
                    <a:gs pos="100000">
                      <a:schemeClr val="tx1"/>
                    </a:gs>
                  </a:gsLst>
                  <a:lin ang="5400000" scaled="0"/>
                </a:gradFill>
              </a:endParaRPr>
            </a:p>
          </p:txBody>
        </p:sp>
      </p:grpSp>
      <p:sp>
        <p:nvSpPr>
          <p:cNvPr id="20" name="Text Placeholder 1"/>
          <p:cNvSpPr txBox="1">
            <a:spLocks/>
          </p:cNvSpPr>
          <p:nvPr/>
        </p:nvSpPr>
        <p:spPr>
          <a:xfrm>
            <a:off x="1001008" y="4504699"/>
            <a:ext cx="8949576" cy="995697"/>
          </a:xfrm>
          <a:prstGeom prst="rect">
            <a:avLst/>
          </a:prstGeom>
        </p:spPr>
        <p:txBody>
          <a:bodyPr vert="horz" wrap="square" lIns="143428" tIns="89642" rIns="143428" bIns="89642" rtlCol="0">
            <a:spAutoFit/>
          </a:bodyPr>
          <a:lstStyle>
            <a:lvl1pPr marL="0" indent="0" algn="l" defTabSz="931863" rtl="0" eaLnBrk="1" fontAlgn="base" hangingPunct="1">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eaLnBrk="1" fontAlgn="base" hangingPunct="1">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eaLnBrk="1" fontAlgn="base" hangingPunct="1">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rgbClr val="0000FF"/>
                </a:solidFill>
                <a:latin typeface="Lucida Console" panose="020B0609040504020204" pitchFamily="49" charset="0"/>
              </a:rPr>
              <a:t>New-</a:t>
            </a:r>
            <a:r>
              <a:rPr lang="en-US" sz="1961" dirty="0" err="1">
                <a:solidFill>
                  <a:srgbClr val="0000FF"/>
                </a:solidFill>
                <a:latin typeface="Lucida Console" panose="020B0609040504020204" pitchFamily="49" charset="0"/>
              </a:rPr>
              <a:t>NanoServerImage</a:t>
            </a:r>
            <a:r>
              <a:rPr lang="en-US" sz="1961" dirty="0">
                <a:solidFill>
                  <a:prstClr val="black"/>
                </a:solidFill>
                <a:latin typeface="Lucida Console" panose="020B0609040504020204" pitchFamily="49" charset="0"/>
              </a:rPr>
              <a:t> </a:t>
            </a:r>
            <a:r>
              <a:rPr lang="en-US" sz="1961" dirty="0">
                <a:solidFill>
                  <a:srgbClr val="000080"/>
                </a:solidFill>
                <a:latin typeface="Lucida Console" panose="020B0609040504020204" pitchFamily="49" charset="0"/>
              </a:rPr>
              <a:t>-</a:t>
            </a:r>
            <a:r>
              <a:rPr lang="en-US" sz="1961" dirty="0" err="1">
                <a:solidFill>
                  <a:srgbClr val="000080"/>
                </a:solidFill>
                <a:latin typeface="Lucida Console" panose="020B0609040504020204" pitchFamily="49" charset="0"/>
              </a:rPr>
              <a:t>MediaPath</a:t>
            </a:r>
            <a:r>
              <a:rPr lang="en-US" sz="1961" dirty="0">
                <a:solidFill>
                  <a:prstClr val="black"/>
                </a:solidFill>
                <a:latin typeface="Lucida Console" panose="020B0609040504020204" pitchFamily="49" charset="0"/>
              </a:rPr>
              <a:t> </a:t>
            </a:r>
            <a:r>
              <a:rPr lang="en-US" sz="1961" dirty="0">
                <a:solidFill>
                  <a:srgbClr val="8A2BE2"/>
                </a:solidFill>
                <a:latin typeface="Lucida Console" panose="020B0609040504020204" pitchFamily="49" charset="0"/>
              </a:rPr>
              <a:t>F:\</a:t>
            </a:r>
            <a:r>
              <a:rPr lang="en-US" sz="1961" dirty="0">
                <a:solidFill>
                  <a:prstClr val="black"/>
                </a:solidFill>
                <a:latin typeface="Lucida Console" panose="020B0609040504020204" pitchFamily="49" charset="0"/>
              </a:rPr>
              <a:t> </a:t>
            </a:r>
            <a:r>
              <a:rPr lang="en-US" sz="1961" dirty="0">
                <a:solidFill>
                  <a:srgbClr val="000080"/>
                </a:solidFill>
                <a:latin typeface="Lucida Console" panose="020B0609040504020204" pitchFamily="49" charset="0"/>
              </a:rPr>
              <a:t>-</a:t>
            </a:r>
            <a:r>
              <a:rPr lang="en-US" sz="1961" dirty="0" err="1">
                <a:solidFill>
                  <a:srgbClr val="000080"/>
                </a:solidFill>
                <a:latin typeface="Lucida Console" panose="020B0609040504020204" pitchFamily="49" charset="0"/>
              </a:rPr>
              <a:t>BasePath</a:t>
            </a:r>
            <a:r>
              <a:rPr lang="en-US" sz="1961" dirty="0">
                <a:solidFill>
                  <a:prstClr val="black"/>
                </a:solidFill>
                <a:latin typeface="Lucida Console" panose="020B0609040504020204" pitchFamily="49" charset="0"/>
              </a:rPr>
              <a:t> </a:t>
            </a:r>
            <a:r>
              <a:rPr lang="en-US" sz="1961" dirty="0">
                <a:solidFill>
                  <a:srgbClr val="8A2BE2"/>
                </a:solidFill>
                <a:latin typeface="Lucida Console" panose="020B0609040504020204" pitchFamily="49" charset="0"/>
              </a:rPr>
              <a:t>.\Base</a:t>
            </a:r>
            <a:br>
              <a:rPr lang="en-US" sz="1961" dirty="0">
                <a:solidFill>
                  <a:prstClr val="black"/>
                </a:solidFill>
                <a:latin typeface="Lucida Console" panose="020B0609040504020204" pitchFamily="49" charset="0"/>
              </a:rPr>
            </a:br>
            <a:r>
              <a:rPr lang="en-US" sz="1961" dirty="0">
                <a:solidFill>
                  <a:srgbClr val="000080"/>
                </a:solidFill>
                <a:latin typeface="Lucida Console" panose="020B0609040504020204" pitchFamily="49" charset="0"/>
              </a:rPr>
              <a:t>-</a:t>
            </a:r>
            <a:r>
              <a:rPr lang="en-US" sz="1961" dirty="0" err="1">
                <a:solidFill>
                  <a:srgbClr val="000080"/>
                </a:solidFill>
                <a:latin typeface="Lucida Console" panose="020B0609040504020204" pitchFamily="49" charset="0"/>
              </a:rPr>
              <a:t>TargetPath</a:t>
            </a:r>
            <a:r>
              <a:rPr lang="en-US" sz="1961" dirty="0">
                <a:solidFill>
                  <a:prstClr val="black"/>
                </a:solidFill>
                <a:latin typeface="Lucida Console" panose="020B0609040504020204" pitchFamily="49" charset="0"/>
              </a:rPr>
              <a:t> </a:t>
            </a:r>
            <a:r>
              <a:rPr lang="en-US" sz="1961" dirty="0">
                <a:solidFill>
                  <a:srgbClr val="8A2BE2"/>
                </a:solidFill>
                <a:latin typeface="Lucida Console" panose="020B0609040504020204" pitchFamily="49" charset="0"/>
              </a:rPr>
              <a:t>.\</a:t>
            </a:r>
            <a:r>
              <a:rPr lang="en-US" sz="1961" dirty="0" err="1">
                <a:solidFill>
                  <a:srgbClr val="8A2BE2"/>
                </a:solidFill>
                <a:latin typeface="Lucida Console" panose="020B0609040504020204" pitchFamily="49" charset="0"/>
              </a:rPr>
              <a:t>NanoVM</a:t>
            </a:r>
            <a:r>
              <a:rPr lang="en-US" sz="1961" dirty="0">
                <a:solidFill>
                  <a:srgbClr val="8A2BE2"/>
                </a:solidFill>
                <a:latin typeface="Lucida Console" panose="020B0609040504020204" pitchFamily="49" charset="0"/>
              </a:rPr>
              <a:t>\SRV-</a:t>
            </a:r>
            <a:r>
              <a:rPr lang="en-US" sz="1961" dirty="0" err="1">
                <a:solidFill>
                  <a:srgbClr val="8A2BE2"/>
                </a:solidFill>
                <a:latin typeface="Lucida Console" panose="020B0609040504020204" pitchFamily="49" charset="0"/>
              </a:rPr>
              <a:t>Nano.vhd</a:t>
            </a:r>
            <a:r>
              <a:rPr lang="en-US" sz="1961" dirty="0">
                <a:solidFill>
                  <a:prstClr val="black"/>
                </a:solidFill>
                <a:latin typeface="Lucida Console" panose="020B0609040504020204" pitchFamily="49" charset="0"/>
              </a:rPr>
              <a:t> </a:t>
            </a:r>
            <a:r>
              <a:rPr lang="en-US" sz="1961" dirty="0">
                <a:solidFill>
                  <a:srgbClr val="000080"/>
                </a:solidFill>
                <a:latin typeface="Lucida Console" panose="020B0609040504020204" pitchFamily="49" charset="0"/>
              </a:rPr>
              <a:t>-</a:t>
            </a:r>
            <a:r>
              <a:rPr lang="en-US" sz="1961" dirty="0" err="1">
                <a:solidFill>
                  <a:srgbClr val="000080"/>
                </a:solidFill>
                <a:latin typeface="Lucida Console" panose="020B0609040504020204" pitchFamily="49" charset="0"/>
              </a:rPr>
              <a:t>ComputerName</a:t>
            </a:r>
            <a:r>
              <a:rPr lang="en-US" sz="1961" dirty="0">
                <a:solidFill>
                  <a:prstClr val="black"/>
                </a:solidFill>
                <a:latin typeface="Lucida Console" panose="020B0609040504020204" pitchFamily="49" charset="0"/>
              </a:rPr>
              <a:t> </a:t>
            </a:r>
            <a:r>
              <a:rPr lang="en-US" sz="1961" dirty="0">
                <a:solidFill>
                  <a:srgbClr val="8A2BE2"/>
                </a:solidFill>
                <a:latin typeface="Lucida Console" panose="020B0609040504020204" pitchFamily="49" charset="0"/>
              </a:rPr>
              <a:t>SRV-Nano</a:t>
            </a:r>
            <a:br>
              <a:rPr lang="en-US" sz="1961" dirty="0">
                <a:solidFill>
                  <a:prstClr val="black"/>
                </a:solidFill>
                <a:latin typeface="Lucida Console" panose="020B0609040504020204" pitchFamily="49" charset="0"/>
              </a:rPr>
            </a:br>
            <a:r>
              <a:rPr lang="en-US" sz="1961" dirty="0">
                <a:solidFill>
                  <a:srgbClr val="000080"/>
                </a:solidFill>
                <a:latin typeface="Lucida Console" panose="020B0609040504020204" pitchFamily="49" charset="0"/>
              </a:rPr>
              <a:t>-</a:t>
            </a:r>
            <a:r>
              <a:rPr lang="en-US" sz="1961" dirty="0" err="1">
                <a:solidFill>
                  <a:srgbClr val="000080"/>
                </a:solidFill>
                <a:latin typeface="Lucida Console" panose="020B0609040504020204" pitchFamily="49" charset="0"/>
              </a:rPr>
              <a:t>GuestDrivers</a:t>
            </a:r>
            <a:r>
              <a:rPr lang="en-US" sz="1961" dirty="0">
                <a:solidFill>
                  <a:prstClr val="black"/>
                </a:solidFill>
                <a:latin typeface="Lucida Console" panose="020B0609040504020204" pitchFamily="49" charset="0"/>
              </a:rPr>
              <a:t> </a:t>
            </a:r>
            <a:r>
              <a:rPr lang="en-US" sz="1961" dirty="0">
                <a:solidFill>
                  <a:srgbClr val="000080"/>
                </a:solidFill>
                <a:latin typeface="Lucida Console" panose="020B0609040504020204" pitchFamily="49" charset="0"/>
              </a:rPr>
              <a:t>–Storage</a:t>
            </a:r>
            <a:r>
              <a:rPr lang="en-US" sz="1961" dirty="0">
                <a:solidFill>
                  <a:prstClr val="black"/>
                </a:solidFill>
                <a:latin typeface="Lucida Console" panose="020B0609040504020204" pitchFamily="49" charset="0"/>
              </a:rPr>
              <a:t> </a:t>
            </a:r>
            <a:r>
              <a:rPr lang="en-US" sz="1961" dirty="0">
                <a:solidFill>
                  <a:srgbClr val="000080"/>
                </a:solidFill>
                <a:latin typeface="Lucida Console" panose="020B0609040504020204" pitchFamily="49" charset="0"/>
              </a:rPr>
              <a:t>-Clustering </a:t>
            </a:r>
          </a:p>
        </p:txBody>
      </p:sp>
      <p:grpSp>
        <p:nvGrpSpPr>
          <p:cNvPr id="21" name="Group 20"/>
          <p:cNvGrpSpPr/>
          <p:nvPr/>
        </p:nvGrpSpPr>
        <p:grpSpPr>
          <a:xfrm>
            <a:off x="433159" y="4598219"/>
            <a:ext cx="428548" cy="425878"/>
            <a:chOff x="228600" y="1219200"/>
            <a:chExt cx="685800" cy="685800"/>
          </a:xfrm>
        </p:grpSpPr>
        <p:sp>
          <p:nvSpPr>
            <p:cNvPr id="22"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23" name="Oval 22"/>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570178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end result…</a:t>
            </a:r>
          </a:p>
        </p:txBody>
      </p:sp>
      <p:pic>
        <p:nvPicPr>
          <p:cNvPr id="10" name="Picture 9"/>
          <p:cNvPicPr>
            <a:picLocks noChangeAspect="1"/>
          </p:cNvPicPr>
          <p:nvPr/>
        </p:nvPicPr>
        <p:blipFill>
          <a:blip r:embed="rId2"/>
          <a:stretch>
            <a:fillRect/>
          </a:stretch>
        </p:blipFill>
        <p:spPr>
          <a:xfrm>
            <a:off x="538227" y="1217755"/>
            <a:ext cx="6274905" cy="5348697"/>
          </a:xfrm>
          <a:prstGeom prst="rect">
            <a:avLst/>
          </a:prstGeom>
          <a:ln>
            <a:solidFill>
              <a:srgbClr val="000000"/>
            </a:solidFill>
          </a:ln>
        </p:spPr>
      </p:pic>
      <p:pic>
        <p:nvPicPr>
          <p:cNvPr id="11" name="Picture 10"/>
          <p:cNvPicPr>
            <a:picLocks noChangeAspect="1"/>
          </p:cNvPicPr>
          <p:nvPr/>
        </p:nvPicPr>
        <p:blipFill rotWithShape="1">
          <a:blip r:embed="rId3"/>
          <a:srcRect b="25518"/>
          <a:stretch/>
        </p:blipFill>
        <p:spPr>
          <a:xfrm>
            <a:off x="6932473" y="1180649"/>
            <a:ext cx="4772632" cy="896415"/>
          </a:xfrm>
          <a:prstGeom prst="rect">
            <a:avLst/>
          </a:prstGeom>
        </p:spPr>
      </p:pic>
      <p:sp>
        <p:nvSpPr>
          <p:cNvPr id="12" name="Rounded Rectangle 11"/>
          <p:cNvSpPr/>
          <p:nvPr/>
        </p:nvSpPr>
        <p:spPr bwMode="auto">
          <a:xfrm>
            <a:off x="9771301" y="1605512"/>
            <a:ext cx="1882472" cy="448208"/>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4"/>
          <a:srcRect b="685"/>
          <a:stretch/>
        </p:blipFill>
        <p:spPr>
          <a:xfrm>
            <a:off x="6962617" y="2262006"/>
            <a:ext cx="4761164" cy="2731848"/>
          </a:xfrm>
          <a:prstGeom prst="rect">
            <a:avLst/>
          </a:prstGeom>
          <a:effectLst>
            <a:softEdge rad="12700"/>
          </a:effectLst>
        </p:spPr>
      </p:pic>
      <p:sp>
        <p:nvSpPr>
          <p:cNvPr id="18" name="Rounded Rectangle 17"/>
          <p:cNvSpPr/>
          <p:nvPr/>
        </p:nvSpPr>
        <p:spPr bwMode="auto">
          <a:xfrm>
            <a:off x="7201550" y="4049725"/>
            <a:ext cx="1448951" cy="231191"/>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6487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Nano Server Recovery Console</a:t>
            </a:r>
          </a:p>
        </p:txBody>
      </p:sp>
      <p:sp>
        <p:nvSpPr>
          <p:cNvPr id="2" name="Text Placeholder 1"/>
          <p:cNvSpPr>
            <a:spLocks noGrp="1"/>
          </p:cNvSpPr>
          <p:nvPr>
            <p:ph type="body" sz="quarter" idx="10"/>
          </p:nvPr>
        </p:nvSpPr>
        <p:spPr>
          <a:xfrm>
            <a:off x="987203" y="1178148"/>
            <a:ext cx="9252241" cy="4676758"/>
          </a:xfrm>
        </p:spPr>
        <p:txBody>
          <a:bodyPr>
            <a:normAutofit/>
          </a:bodyPr>
          <a:lstStyle/>
          <a:p>
            <a:r>
              <a:rPr lang="en-US" dirty="0"/>
              <a:t>Provides local access to basic configuration and network settings:</a:t>
            </a:r>
          </a:p>
          <a:p>
            <a:pPr marL="227209" lvl="1" indent="-227209">
              <a:buFont typeface="Arial" panose="020B0604020202020204" pitchFamily="34" charset="0"/>
              <a:buChar char="•"/>
            </a:pPr>
            <a:r>
              <a:rPr lang="en-US" dirty="0"/>
              <a:t>Computer name</a:t>
            </a:r>
          </a:p>
          <a:p>
            <a:pPr marL="227209" lvl="1" indent="-227209">
              <a:buFont typeface="Arial" panose="020B0604020202020204" pitchFamily="34" charset="0"/>
              <a:buChar char="•"/>
            </a:pPr>
            <a:r>
              <a:rPr lang="en-US" dirty="0"/>
              <a:t>Domain or workgroup name</a:t>
            </a:r>
          </a:p>
          <a:p>
            <a:pPr marL="227209" lvl="1" indent="-227209">
              <a:buFont typeface="Arial" panose="020B0604020202020204" pitchFamily="34" charset="0"/>
              <a:buChar char="•"/>
            </a:pPr>
            <a:r>
              <a:rPr lang="en-US" dirty="0"/>
              <a:t>Ipconfig/all information for each network adapter</a:t>
            </a:r>
          </a:p>
          <a:p>
            <a:r>
              <a:rPr lang="en-US" dirty="0"/>
              <a:t>Provides ability to configure local NICs</a:t>
            </a:r>
            <a:br>
              <a:rPr lang="en-US" dirty="0"/>
            </a:br>
            <a:r>
              <a:rPr lang="en-US" dirty="0"/>
              <a:t>and Firewall settings</a:t>
            </a:r>
          </a:p>
          <a:p>
            <a:br>
              <a:rPr lang="en-US" dirty="0"/>
            </a:br>
            <a:r>
              <a:rPr lang="en-US" b="1" dirty="0"/>
              <a:t>How do I manage Nano Server?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830" y="2481047"/>
            <a:ext cx="2018238" cy="4378025"/>
          </a:xfrm>
          <a:prstGeom prst="rect">
            <a:avLst/>
          </a:prstGeom>
        </p:spPr>
      </p:pic>
      <p:grpSp>
        <p:nvGrpSpPr>
          <p:cNvPr id="6" name="Group 5"/>
          <p:cNvGrpSpPr/>
          <p:nvPr/>
        </p:nvGrpSpPr>
        <p:grpSpPr>
          <a:xfrm>
            <a:off x="433158" y="1278624"/>
            <a:ext cx="428548" cy="425878"/>
            <a:chOff x="441844" y="1334246"/>
            <a:chExt cx="437141" cy="434418"/>
          </a:xfrm>
        </p:grpSpPr>
        <p:sp>
          <p:nvSpPr>
            <p:cNvPr id="7"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8" name="Oval 7"/>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33158" y="3507269"/>
            <a:ext cx="428548" cy="425878"/>
            <a:chOff x="441844" y="1334246"/>
            <a:chExt cx="437141" cy="434418"/>
          </a:xfrm>
        </p:grpSpPr>
        <p:sp>
          <p:nvSpPr>
            <p:cNvPr id="16"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7" name="Oval 16"/>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432043" y="5221830"/>
            <a:ext cx="428548" cy="425878"/>
            <a:chOff x="441844" y="1334246"/>
            <a:chExt cx="437141" cy="434418"/>
          </a:xfrm>
        </p:grpSpPr>
        <p:sp>
          <p:nvSpPr>
            <p:cNvPr id="12" name="Freeform 99"/>
            <p:cNvSpPr>
              <a:spLocks noChangeAspect="1"/>
            </p:cNvSpPr>
            <p:nvPr/>
          </p:nvSpPr>
          <p:spPr bwMode="black">
            <a:xfrm>
              <a:off x="528368" y="1455291"/>
              <a:ext cx="264092" cy="19232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sp>
          <p:nvSpPr>
            <p:cNvPr id="13" name="Oval 12"/>
            <p:cNvSpPr/>
            <p:nvPr/>
          </p:nvSpPr>
          <p:spPr bwMode="auto">
            <a:xfrm>
              <a:off x="441844" y="1334246"/>
              <a:ext cx="437141" cy="434418"/>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9947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 calcmode="lin" valueType="num">
                                      <p:cBhvr additive="base">
                                        <p:cTn id="1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decel="10000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 calcmode="lin" valueType="num">
                                      <p:cBhvr additive="base">
                                        <p:cTn id="3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Nano Server roles and features</a:t>
            </a:r>
          </a:p>
        </p:txBody>
      </p:sp>
      <p:sp>
        <p:nvSpPr>
          <p:cNvPr id="7" name="Text Placeholder 6"/>
          <p:cNvSpPr>
            <a:spLocks noGrp="1"/>
          </p:cNvSpPr>
          <p:nvPr>
            <p:ph type="body" sz="quarter" idx="10"/>
          </p:nvPr>
        </p:nvSpPr>
        <p:spPr>
          <a:xfrm>
            <a:off x="269239" y="1098321"/>
            <a:ext cx="11653523" cy="4018995"/>
          </a:xfrm>
        </p:spPr>
        <p:txBody>
          <a:bodyPr/>
          <a:lstStyle/>
          <a:p>
            <a:r>
              <a:rPr lang="en-US" sz="2353" dirty="0"/>
              <a:t>Table shows roles and features that are available in this release of Nano Server, along with the Windows PowerShell options that will install the packages for them</a:t>
            </a:r>
          </a:p>
          <a:p>
            <a:endParaRPr lang="en-US" dirty="0"/>
          </a:p>
          <a:p>
            <a:endParaRPr lang="en-US" dirty="0"/>
          </a:p>
          <a:p>
            <a:endParaRPr lang="en-US" dirty="0"/>
          </a:p>
          <a:p>
            <a:endParaRPr lang="en-US" dirty="0"/>
          </a:p>
          <a:p>
            <a:endParaRPr lang="en-US" sz="3137" dirty="0"/>
          </a:p>
        </p:txBody>
      </p:sp>
      <p:graphicFrame>
        <p:nvGraphicFramePr>
          <p:cNvPr id="6" name="Table 5"/>
          <p:cNvGraphicFramePr>
            <a:graphicFrameLocks noGrp="1"/>
          </p:cNvGraphicFramePr>
          <p:nvPr>
            <p:extLst/>
          </p:nvPr>
        </p:nvGraphicFramePr>
        <p:xfrm>
          <a:off x="441901" y="1994736"/>
          <a:ext cx="11301515" cy="4213151"/>
        </p:xfrm>
        <a:graphic>
          <a:graphicData uri="http://schemas.openxmlformats.org/drawingml/2006/table">
            <a:tbl>
              <a:tblPr>
                <a:tableStyleId>{8EC20E35-A176-4012-BC5E-935CFFF8708E}</a:tableStyleId>
              </a:tblPr>
              <a:tblGrid>
                <a:gridCol w="6729798">
                  <a:extLst>
                    <a:ext uri="{9D8B030D-6E8A-4147-A177-3AD203B41FA5}">
                      <a16:colId xmlns:a16="http://schemas.microsoft.com/office/drawing/2014/main" val="20000"/>
                    </a:ext>
                  </a:extLst>
                </a:gridCol>
                <a:gridCol w="4571717">
                  <a:extLst>
                    <a:ext uri="{9D8B030D-6E8A-4147-A177-3AD203B41FA5}">
                      <a16:colId xmlns:a16="http://schemas.microsoft.com/office/drawing/2014/main" val="20001"/>
                    </a:ext>
                  </a:extLst>
                </a:gridCol>
              </a:tblGrid>
              <a:tr h="504640">
                <a:tc>
                  <a:txBody>
                    <a:bodyPr/>
                    <a:lstStyle/>
                    <a:p>
                      <a:r>
                        <a:rPr lang="en-US" sz="2400" b="1" dirty="0">
                          <a:gradFill>
                            <a:gsLst>
                              <a:gs pos="2917">
                                <a:schemeClr val="accent2"/>
                              </a:gs>
                              <a:gs pos="100000">
                                <a:schemeClr val="accent2"/>
                              </a:gs>
                            </a:gsLst>
                            <a:lin ang="5400000" scaled="0"/>
                          </a:gradFill>
                        </a:rPr>
                        <a:t>Role or feature</a:t>
                      </a:r>
                    </a:p>
                  </a:txBody>
                  <a:tcPr marL="38696" marR="38696" marT="19348" marB="19348" anchor="ctr"/>
                </a:tc>
                <a:tc>
                  <a:txBody>
                    <a:bodyPr/>
                    <a:lstStyle/>
                    <a:p>
                      <a:r>
                        <a:rPr lang="en-US" sz="2400" b="1" dirty="0">
                          <a:gradFill>
                            <a:gsLst>
                              <a:gs pos="2917">
                                <a:schemeClr val="accent2"/>
                              </a:gs>
                              <a:gs pos="100000">
                                <a:schemeClr val="accent2"/>
                              </a:gs>
                            </a:gsLst>
                            <a:lin ang="5400000" scaled="0"/>
                          </a:gradFill>
                        </a:rPr>
                        <a:t>Option</a:t>
                      </a:r>
                    </a:p>
                  </a:txBody>
                  <a:tcPr marL="38696" marR="38696" marT="19348" marB="19348" anchor="ctr"/>
                </a:tc>
                <a:extLst>
                  <a:ext uri="{0D108BD9-81ED-4DB2-BD59-A6C34878D82A}">
                    <a16:rowId xmlns:a16="http://schemas.microsoft.com/office/drawing/2014/main" val="10000"/>
                  </a:ext>
                </a:extLst>
              </a:tr>
              <a:tr h="409392">
                <a:tc>
                  <a:txBody>
                    <a:bodyPr/>
                    <a:lstStyle/>
                    <a:p>
                      <a:r>
                        <a:rPr lang="en-US" sz="1800" dirty="0">
                          <a:gradFill>
                            <a:gsLst>
                              <a:gs pos="2917">
                                <a:schemeClr val="tx1"/>
                              </a:gs>
                              <a:gs pos="100000">
                                <a:schemeClr val="tx1"/>
                              </a:gs>
                            </a:gsLst>
                            <a:lin ang="5400000" scaled="0"/>
                          </a:gradFill>
                        </a:rPr>
                        <a:t>Hyper-V role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-Compute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409392">
                <a:tc>
                  <a:txBody>
                    <a:bodyPr/>
                    <a:lstStyle/>
                    <a:p>
                      <a:r>
                        <a:rPr lang="en-US" sz="1800" dirty="0">
                          <a:gradFill>
                            <a:gsLst>
                              <a:gs pos="2917">
                                <a:schemeClr val="tx1"/>
                              </a:gs>
                              <a:gs pos="100000">
                                <a:schemeClr val="tx1"/>
                              </a:gs>
                            </a:gsLst>
                            <a:lin ang="5400000" scaled="0"/>
                          </a:gradFill>
                        </a:rPr>
                        <a:t>Failover clustering</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-Clustering</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409392">
                <a:tc>
                  <a:txBody>
                    <a:bodyPr/>
                    <a:lstStyle/>
                    <a:p>
                      <a:r>
                        <a:rPr lang="en-US" sz="1800" dirty="0">
                          <a:gradFill>
                            <a:gsLst>
                              <a:gs pos="2917">
                                <a:schemeClr val="tx1"/>
                              </a:gs>
                              <a:gs pos="100000">
                                <a:schemeClr val="tx1"/>
                              </a:gs>
                            </a:gsLst>
                            <a:lin ang="5400000" scaled="0"/>
                          </a:gradFill>
                        </a:rPr>
                        <a:t>File server role and other storage components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-Storage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409392">
                <a:tc>
                  <a:txBody>
                    <a:bodyPr/>
                    <a:lstStyle/>
                    <a:p>
                      <a:r>
                        <a:rPr lang="en-US" sz="1800" dirty="0">
                          <a:gradFill>
                            <a:gsLst>
                              <a:gs pos="2917">
                                <a:schemeClr val="tx1"/>
                              </a:gs>
                              <a:gs pos="100000">
                                <a:schemeClr val="tx1"/>
                              </a:gs>
                            </a:gsLst>
                            <a:lin ang="5400000" scaled="0"/>
                          </a:gradFill>
                        </a:rPr>
                        <a:t>Windows Defender antimalware, including a default signature file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-Defender</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409392">
                <a:tc>
                  <a:txBody>
                    <a:bodyPr/>
                    <a:lstStyle/>
                    <a:p>
                      <a:r>
                        <a:rPr lang="en-US" sz="1800" dirty="0">
                          <a:gradFill>
                            <a:gsLst>
                              <a:gs pos="2917">
                                <a:schemeClr val="tx1"/>
                              </a:gs>
                              <a:gs pos="100000">
                                <a:schemeClr val="tx1"/>
                              </a:gs>
                            </a:gsLst>
                            <a:lin ang="5400000" scaled="0"/>
                          </a:gradFill>
                        </a:rPr>
                        <a:t>OEM drivers—select drivers that ship in-box with Server Core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OEMDrivers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06619197"/>
                  </a:ext>
                </a:extLst>
              </a:tr>
              <a:tr h="761747">
                <a:tc>
                  <a:txBody>
                    <a:bodyPr/>
                    <a:lstStyle/>
                    <a:p>
                      <a:r>
                        <a:rPr lang="en-US" sz="1800" dirty="0">
                          <a:gradFill>
                            <a:gsLst>
                              <a:gs pos="2917">
                                <a:schemeClr val="tx1"/>
                              </a:gs>
                              <a:gs pos="100000">
                                <a:schemeClr val="tx1"/>
                              </a:gs>
                            </a:gsLst>
                            <a:lin ang="5400000" scaled="0"/>
                          </a:gradFill>
                        </a:rPr>
                        <a:t>Reverse forwarders for application compatibility, for example</a:t>
                      </a:r>
                      <a:br>
                        <a:rPr lang="en-US" sz="1800" dirty="0">
                          <a:gradFill>
                            <a:gsLst>
                              <a:gs pos="2917">
                                <a:schemeClr val="tx1"/>
                              </a:gs>
                              <a:gs pos="100000">
                                <a:schemeClr val="tx1"/>
                              </a:gs>
                            </a:gsLst>
                            <a:lin ang="5400000" scaled="0"/>
                          </a:gradFill>
                        </a:rPr>
                      </a:br>
                      <a:r>
                        <a:rPr lang="en-US" sz="1800" dirty="0">
                          <a:gradFill>
                            <a:gsLst>
                              <a:gs pos="2917">
                                <a:schemeClr val="tx1"/>
                              </a:gs>
                              <a:gs pos="100000">
                                <a:schemeClr val="tx1"/>
                              </a:gs>
                            </a:gsLst>
                            <a:lin ang="5400000" scaled="0"/>
                          </a:gradFill>
                        </a:rPr>
                        <a:t>common application frameworks such as Ruby, Node.js, etc.</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ReverseForwarders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449902">
                <a:tc>
                  <a:txBody>
                    <a:bodyPr/>
                    <a:lstStyle/>
                    <a:p>
                      <a:r>
                        <a:rPr lang="en-US" sz="1800" dirty="0">
                          <a:gradFill>
                            <a:gsLst>
                              <a:gs pos="2917">
                                <a:schemeClr val="tx1"/>
                              </a:gs>
                              <a:gs pos="100000">
                                <a:schemeClr val="tx1"/>
                              </a:gs>
                            </a:gsLst>
                            <a:lin ang="5400000" scaled="0"/>
                          </a:gradFill>
                        </a:rPr>
                        <a:t>Hyper-V guest drivers for hosting Nano Server as a VM</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a:t>
                      </a:r>
                      <a:r>
                        <a:rPr lang="en-US" sz="1800" dirty="0" err="1">
                          <a:gradFill>
                            <a:gsLst>
                              <a:gs pos="2917">
                                <a:schemeClr val="tx1"/>
                              </a:gs>
                              <a:gs pos="100000">
                                <a:schemeClr val="tx1"/>
                              </a:gs>
                            </a:gsLst>
                            <a:lin ang="5400000" scaled="0"/>
                          </a:gradFill>
                        </a:rPr>
                        <a:t>GuestDrivers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71073030"/>
                  </a:ext>
                </a:extLst>
              </a:tr>
              <a:tr h="449902">
                <a:tc>
                  <a:txBody>
                    <a:bodyPr/>
                    <a:lstStyle/>
                    <a:p>
                      <a:r>
                        <a:rPr lang="en-US" sz="1800" dirty="0">
                          <a:gradFill>
                            <a:gsLst>
                              <a:gs pos="2917">
                                <a:schemeClr val="tx1"/>
                              </a:gs>
                              <a:gs pos="100000">
                                <a:schemeClr val="tx1"/>
                              </a:gs>
                            </a:gsLst>
                            <a:lin ang="5400000" scaled="0"/>
                          </a:gradFill>
                        </a:rPr>
                        <a:t>Host Support</a:t>
                      </a:r>
                      <a:r>
                        <a:rPr lang="en-US" sz="1800" baseline="0" dirty="0">
                          <a:gradFill>
                            <a:gsLst>
                              <a:gs pos="2917">
                                <a:schemeClr val="tx1"/>
                              </a:gs>
                              <a:gs pos="100000">
                                <a:schemeClr val="tx1"/>
                              </a:gs>
                            </a:gsLst>
                            <a:lin ang="5400000" scaled="0"/>
                          </a:gradFill>
                        </a:rPr>
                        <a:t> for Windows Containers</a:t>
                      </a:r>
                      <a:endParaRPr lang="en-US" sz="1800" dirty="0">
                        <a:gradFill>
                          <a:gsLst>
                            <a:gs pos="2917">
                              <a:schemeClr val="tx1"/>
                            </a:gs>
                            <a:gs pos="100000">
                              <a:schemeClr val="tx1"/>
                            </a:gs>
                          </a:gsLst>
                          <a:lin ang="5400000" scaled="0"/>
                        </a:gradFill>
                      </a:endParaRP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-Containers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31396474"/>
                  </a:ext>
                </a:extLst>
              </a:tr>
            </a:tbl>
          </a:graphicData>
        </a:graphic>
      </p:graphicFrame>
    </p:spTree>
    <p:extLst>
      <p:ext uri="{BB962C8B-B14F-4D97-AF65-F5344CB8AC3E}">
        <p14:creationId xmlns:p14="http://schemas.microsoft.com/office/powerpoint/2010/main" val="12355993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Nano Server roles and features</a:t>
            </a:r>
          </a:p>
        </p:txBody>
      </p:sp>
      <p:sp>
        <p:nvSpPr>
          <p:cNvPr id="7" name="Text Placeholder 6"/>
          <p:cNvSpPr>
            <a:spLocks noGrp="1"/>
          </p:cNvSpPr>
          <p:nvPr>
            <p:ph type="body" sz="quarter" idx="10"/>
          </p:nvPr>
        </p:nvSpPr>
        <p:spPr>
          <a:xfrm>
            <a:off x="269239" y="1098321"/>
            <a:ext cx="11653523" cy="4018995"/>
          </a:xfrm>
        </p:spPr>
        <p:txBody>
          <a:bodyPr/>
          <a:lstStyle/>
          <a:p>
            <a:r>
              <a:rPr lang="en-US" sz="2353" dirty="0"/>
              <a:t>Table shows roles and features that are available in this release of Nano Server, along with the Windows PowerShell options that will install the packages for them</a:t>
            </a:r>
          </a:p>
          <a:p>
            <a:endParaRPr lang="en-US" dirty="0"/>
          </a:p>
          <a:p>
            <a:endParaRPr lang="en-US" dirty="0"/>
          </a:p>
          <a:p>
            <a:endParaRPr lang="en-US" dirty="0"/>
          </a:p>
          <a:p>
            <a:endParaRPr lang="en-US" dirty="0"/>
          </a:p>
          <a:p>
            <a:endParaRPr lang="en-US" sz="3137" dirty="0"/>
          </a:p>
        </p:txBody>
      </p:sp>
      <p:graphicFrame>
        <p:nvGraphicFramePr>
          <p:cNvPr id="6" name="Table 5"/>
          <p:cNvGraphicFramePr>
            <a:graphicFrameLocks noGrp="1"/>
          </p:cNvGraphicFramePr>
          <p:nvPr>
            <p:extLst/>
          </p:nvPr>
        </p:nvGraphicFramePr>
        <p:xfrm>
          <a:off x="441900" y="1994736"/>
          <a:ext cx="11570474" cy="3675302"/>
        </p:xfrm>
        <a:graphic>
          <a:graphicData uri="http://schemas.openxmlformats.org/drawingml/2006/table">
            <a:tbl>
              <a:tblPr>
                <a:tableStyleId>{8EC20E35-A176-4012-BC5E-935CFFF8708E}</a:tableStyleId>
              </a:tblPr>
              <a:tblGrid>
                <a:gridCol w="4668043">
                  <a:extLst>
                    <a:ext uri="{9D8B030D-6E8A-4147-A177-3AD203B41FA5}">
                      <a16:colId xmlns:a16="http://schemas.microsoft.com/office/drawing/2014/main" val="20000"/>
                    </a:ext>
                  </a:extLst>
                </a:gridCol>
                <a:gridCol w="6902431">
                  <a:extLst>
                    <a:ext uri="{9D8B030D-6E8A-4147-A177-3AD203B41FA5}">
                      <a16:colId xmlns:a16="http://schemas.microsoft.com/office/drawing/2014/main" val="20001"/>
                    </a:ext>
                  </a:extLst>
                </a:gridCol>
              </a:tblGrid>
              <a:tr h="531962">
                <a:tc>
                  <a:txBody>
                    <a:bodyPr/>
                    <a:lstStyle/>
                    <a:p>
                      <a:r>
                        <a:rPr lang="en-US" sz="2400" b="1" dirty="0">
                          <a:gradFill>
                            <a:gsLst>
                              <a:gs pos="2917">
                                <a:schemeClr val="accent2"/>
                              </a:gs>
                              <a:gs pos="100000">
                                <a:schemeClr val="accent2"/>
                              </a:gs>
                            </a:gsLst>
                            <a:lin ang="5400000" scaled="0"/>
                          </a:gradFill>
                        </a:rPr>
                        <a:t>Role or feature</a:t>
                      </a:r>
                    </a:p>
                  </a:txBody>
                  <a:tcPr marL="38696" marR="38696" marT="19348" marB="19348" anchor="ctr"/>
                </a:tc>
                <a:tc>
                  <a:txBody>
                    <a:bodyPr/>
                    <a:lstStyle/>
                    <a:p>
                      <a:r>
                        <a:rPr lang="en-US" sz="2400" b="1" dirty="0">
                          <a:gradFill>
                            <a:gsLst>
                              <a:gs pos="2917">
                                <a:schemeClr val="accent2"/>
                              </a:gs>
                              <a:gs pos="100000">
                                <a:schemeClr val="accent2"/>
                              </a:gs>
                            </a:gsLst>
                            <a:lin ang="5400000" scaled="0"/>
                          </a:gradFill>
                        </a:rPr>
                        <a:t>Option</a:t>
                      </a:r>
                    </a:p>
                  </a:txBody>
                  <a:tcPr marL="38696" marR="38696" marT="19348" marB="19348" anchor="ctr"/>
                </a:tc>
                <a:extLst>
                  <a:ext uri="{0D108BD9-81ED-4DB2-BD59-A6C34878D82A}">
                    <a16:rowId xmlns:a16="http://schemas.microsoft.com/office/drawing/2014/main" val="10000"/>
                  </a:ext>
                </a:extLst>
              </a:tr>
              <a:tr h="474261">
                <a:tc>
                  <a:txBody>
                    <a:bodyPr/>
                    <a:lstStyle/>
                    <a:p>
                      <a:r>
                        <a:rPr lang="en-US" sz="1800" dirty="0">
                          <a:gradFill>
                            <a:gsLst>
                              <a:gs pos="2917">
                                <a:schemeClr val="tx1"/>
                              </a:gs>
                              <a:gs pos="100000">
                                <a:schemeClr val="tx1"/>
                              </a:gs>
                            </a:gsLst>
                            <a:lin ang="5400000" scaled="0"/>
                          </a:gradFill>
                        </a:rPr>
                        <a:t>DNS Server Role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-DNS-Package</a:t>
                      </a:r>
                    </a:p>
                  </a:txBody>
                  <a:tcPr marL="38696" marR="38696" marT="19348" marB="19348" anchor="ct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04722688"/>
                  </a:ext>
                </a:extLst>
              </a:tr>
              <a:tr h="474261">
                <a:tc>
                  <a:txBody>
                    <a:bodyPr/>
                    <a:lstStyle/>
                    <a:p>
                      <a:r>
                        <a:rPr lang="en-US" sz="1800" dirty="0">
                          <a:gradFill>
                            <a:gsLst>
                              <a:gs pos="2917">
                                <a:schemeClr val="tx1"/>
                              </a:gs>
                              <a:gs pos="100000">
                                <a:schemeClr val="tx1"/>
                              </a:gs>
                            </a:gsLst>
                            <a:lin ang="5400000" scaled="0"/>
                          </a:gradFill>
                        </a:rPr>
                        <a:t>Desired State Configuration (DSC)</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-DSC-Package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93419817"/>
                  </a:ext>
                </a:extLst>
              </a:tr>
              <a:tr h="474261">
                <a:tc>
                  <a:txBody>
                    <a:bodyPr/>
                    <a:lstStyle/>
                    <a:p>
                      <a:r>
                        <a:rPr lang="en-US" sz="1800" dirty="0">
                          <a:gradFill>
                            <a:gsLst>
                              <a:gs pos="2917">
                                <a:schemeClr val="tx1"/>
                              </a:gs>
                              <a:gs pos="100000">
                                <a:schemeClr val="tx1"/>
                              </a:gs>
                            </a:gsLst>
                            <a:lin ang="5400000" scaled="0"/>
                          </a:gradFill>
                        </a:rPr>
                        <a:t>IIS Web Server</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-IIS-Package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0916879"/>
                  </a:ext>
                </a:extLst>
              </a:tr>
              <a:tr h="772035">
                <a:tc>
                  <a:txBody>
                    <a:bodyPr/>
                    <a:lstStyle/>
                    <a:p>
                      <a:r>
                        <a:rPr lang="en-US" sz="1800" dirty="0">
                          <a:gradFill>
                            <a:gsLst>
                              <a:gs pos="2917">
                                <a:schemeClr val="tx1"/>
                              </a:gs>
                              <a:gs pos="100000">
                                <a:schemeClr val="tx1"/>
                              </a:gs>
                            </a:gsLst>
                            <a:lin ang="5400000" scaled="0"/>
                          </a:gradFill>
                        </a:rPr>
                        <a:t>System Center VMM Agent</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Microsoft-Windows-Server-SCVMM-Package</a:t>
                      </a:r>
                    </a:p>
                    <a:p>
                      <a:r>
                        <a:rPr lang="en-US" sz="1800" dirty="0">
                          <a:gradFill>
                            <a:gsLst>
                              <a:gs pos="2917">
                                <a:schemeClr val="tx1"/>
                              </a:gs>
                              <a:gs pos="100000">
                                <a:schemeClr val="tx1"/>
                              </a:gs>
                            </a:gsLst>
                            <a:lin ang="5400000" scaled="0"/>
                          </a:gradFill>
                        </a:rPr>
                        <a:t>-Packages Microsoft-Windows-Server-SCVMM-Compute-Package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9789059"/>
                  </a:ext>
                </a:extLst>
              </a:tr>
              <a:tr h="474261">
                <a:tc>
                  <a:txBody>
                    <a:bodyPr/>
                    <a:lstStyle/>
                    <a:p>
                      <a:r>
                        <a:rPr lang="en-US" sz="1800" dirty="0">
                          <a:gradFill>
                            <a:gsLst>
                              <a:gs pos="2917">
                                <a:schemeClr val="tx1"/>
                              </a:gs>
                              <a:gs pos="100000">
                                <a:schemeClr val="tx1"/>
                              </a:gs>
                            </a:gsLst>
                            <a:lin ang="5400000" scaled="0"/>
                          </a:gradFill>
                        </a:rPr>
                        <a:t>Network Perf Diagnostics Service (NPDS)</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-NPDS-Package</a:t>
                      </a:r>
                    </a:p>
                  </a:txBody>
                  <a:tcPr marL="38696" marR="38696" marT="19348" marB="1934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20567068"/>
                  </a:ext>
                </a:extLst>
              </a:tr>
              <a:tr h="474261">
                <a:tc>
                  <a:txBody>
                    <a:bodyPr/>
                    <a:lstStyle/>
                    <a:p>
                      <a:r>
                        <a:rPr lang="en-US" sz="1800" dirty="0">
                          <a:gradFill>
                            <a:gsLst>
                              <a:gs pos="2917">
                                <a:schemeClr val="tx1"/>
                              </a:gs>
                              <a:gs pos="100000">
                                <a:schemeClr val="tx1"/>
                              </a:gs>
                            </a:gsLst>
                            <a:lin ang="5400000" scaled="0"/>
                          </a:gradFill>
                        </a:rPr>
                        <a:t>Data Center Bridging</a:t>
                      </a:r>
                    </a:p>
                  </a:txBody>
                  <a:tcPr marL="38696" marR="38696" marT="19348" marB="19348" anchor="ctr">
                    <a:lnT w="12700" cap="flat" cmpd="sng" algn="ctr">
                      <a:solidFill>
                        <a:schemeClr val="bg1">
                          <a:lumMod val="85000"/>
                        </a:schemeClr>
                      </a:solidFill>
                      <a:prstDash val="solid"/>
                      <a:round/>
                      <a:headEnd type="none" w="med" len="med"/>
                      <a:tailEnd type="none" w="med" len="med"/>
                    </a:lnT>
                  </a:tcPr>
                </a:tc>
                <a:tc>
                  <a:txBody>
                    <a:bodyPr/>
                    <a:lstStyle/>
                    <a:p>
                      <a:r>
                        <a:rPr lang="en-US" sz="1800" dirty="0">
                          <a:gradFill>
                            <a:gsLst>
                              <a:gs pos="2917">
                                <a:schemeClr val="tx1"/>
                              </a:gs>
                              <a:gs pos="100000">
                                <a:schemeClr val="tx1"/>
                              </a:gs>
                            </a:gsLst>
                            <a:lin ang="5400000" scaled="0"/>
                          </a:gradFill>
                        </a:rPr>
                        <a:t>-Packages Microsoft-</a:t>
                      </a:r>
                      <a:r>
                        <a:rPr lang="en-US" sz="1800" dirty="0" err="1">
                          <a:gradFill>
                            <a:gsLst>
                              <a:gs pos="2917">
                                <a:schemeClr val="tx1"/>
                              </a:gs>
                              <a:gs pos="100000">
                                <a:schemeClr val="tx1"/>
                              </a:gs>
                            </a:gsLst>
                            <a:lin ang="5400000" scaled="0"/>
                          </a:gradFill>
                        </a:rPr>
                        <a:t>NanoServer</a:t>
                      </a:r>
                      <a:r>
                        <a:rPr lang="en-US" sz="1800" dirty="0">
                          <a:gradFill>
                            <a:gsLst>
                              <a:gs pos="2917">
                                <a:schemeClr val="tx1"/>
                              </a:gs>
                              <a:gs pos="100000">
                                <a:schemeClr val="tx1"/>
                              </a:gs>
                            </a:gsLst>
                            <a:lin ang="5400000" scaled="0"/>
                          </a:gradFill>
                        </a:rPr>
                        <a:t>-DCB-Package</a:t>
                      </a:r>
                    </a:p>
                  </a:txBody>
                  <a:tcPr marL="38696" marR="38696" marT="19348" marB="19348" anchor="ct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449257821"/>
                  </a:ext>
                </a:extLst>
              </a:tr>
            </a:tbl>
          </a:graphicData>
        </a:graphic>
      </p:graphicFrame>
    </p:spTree>
    <p:extLst>
      <p:ext uri="{BB962C8B-B14F-4D97-AF65-F5344CB8AC3E}">
        <p14:creationId xmlns:p14="http://schemas.microsoft.com/office/powerpoint/2010/main" val="371163704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Remotely managing Nano Server</a:t>
            </a:r>
          </a:p>
        </p:txBody>
      </p:sp>
      <p:grpSp>
        <p:nvGrpSpPr>
          <p:cNvPr id="16" name="Group 15"/>
          <p:cNvGrpSpPr/>
          <p:nvPr/>
        </p:nvGrpSpPr>
        <p:grpSpPr>
          <a:xfrm>
            <a:off x="468435" y="1420780"/>
            <a:ext cx="2205205" cy="4502920"/>
            <a:chOff x="281054" y="1448772"/>
            <a:chExt cx="2253802" cy="4593213"/>
          </a:xfrm>
        </p:grpSpPr>
        <p:sp>
          <p:nvSpPr>
            <p:cNvPr id="3" name="Freeform 2"/>
            <p:cNvSpPr/>
            <p:nvPr/>
          </p:nvSpPr>
          <p:spPr>
            <a:xfrm>
              <a:off x="281054"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algn="ctr" defTabSz="697189">
                <a:lnSpc>
                  <a:spcPct val="90000"/>
                </a:lnSpc>
                <a:spcBef>
                  <a:spcPct val="0"/>
                </a:spcBef>
                <a:spcAft>
                  <a:spcPct val="35000"/>
                </a:spcAft>
                <a:defRPr/>
              </a:pPr>
              <a:r>
                <a:rPr lang="en-US" sz="1568" dirty="0">
                  <a:gradFill>
                    <a:gsLst>
                      <a:gs pos="2917">
                        <a:schemeClr val="bg1"/>
                      </a:gs>
                      <a:gs pos="100000">
                        <a:schemeClr val="bg1"/>
                      </a:gs>
                    </a:gsLst>
                    <a:lin ang="5400000" scaled="0"/>
                  </a:gradFill>
                </a:rPr>
                <a:t>Remote graphical </a:t>
              </a:r>
              <a:br>
                <a:rPr lang="en-US" sz="1568" dirty="0">
                  <a:gradFill>
                    <a:gsLst>
                      <a:gs pos="2917">
                        <a:schemeClr val="bg1"/>
                      </a:gs>
                      <a:gs pos="100000">
                        <a:schemeClr val="bg1"/>
                      </a:gs>
                    </a:gsLst>
                    <a:lin ang="5400000" scaled="0"/>
                  </a:gradFill>
                </a:rPr>
              </a:br>
              <a:r>
                <a:rPr lang="en-US" sz="1568" dirty="0">
                  <a:gradFill>
                    <a:gsLst>
                      <a:gs pos="2917">
                        <a:schemeClr val="bg1"/>
                      </a:gs>
                      <a:gs pos="100000">
                        <a:schemeClr val="bg1"/>
                      </a:gs>
                    </a:gsLst>
                    <a:lin ang="5400000" scaled="0"/>
                  </a:gradFill>
                </a:rPr>
                <a:t>&amp; </a:t>
              </a:r>
              <a:r>
                <a:rPr lang="en-US" sz="1568" kern="0" dirty="0">
                  <a:gradFill>
                    <a:gsLst>
                      <a:gs pos="2917">
                        <a:schemeClr val="bg1"/>
                      </a:gs>
                      <a:gs pos="100000">
                        <a:schemeClr val="bg1"/>
                      </a:gs>
                    </a:gsLst>
                    <a:lin ang="5400000" scaled="0"/>
                  </a:gradFill>
                </a:rPr>
                <a:t>W</a:t>
              </a:r>
              <a:r>
                <a:rPr lang="en-US" sz="1568" dirty="0">
                  <a:gradFill>
                    <a:gsLst>
                      <a:gs pos="2917">
                        <a:schemeClr val="bg1"/>
                      </a:gs>
                      <a:gs pos="100000">
                        <a:schemeClr val="bg1"/>
                      </a:gs>
                    </a:gsLst>
                    <a:lin ang="5400000" scaled="0"/>
                  </a:gradFill>
                </a:rPr>
                <a:t>eb </a:t>
              </a:r>
              <a:r>
                <a:rPr lang="en-US" sz="1568" kern="0" dirty="0">
                  <a:gradFill>
                    <a:gsLst>
                      <a:gs pos="2917">
                        <a:schemeClr val="bg1"/>
                      </a:gs>
                      <a:gs pos="100000">
                        <a:schemeClr val="bg1"/>
                      </a:gs>
                    </a:gsLst>
                    <a:lin ang="5400000" scaled="0"/>
                  </a:gradFill>
                </a:rPr>
                <a:t>t</a:t>
              </a:r>
              <a:r>
                <a:rPr lang="en-US" sz="1568" dirty="0">
                  <a:gradFill>
                    <a:gsLst>
                      <a:gs pos="2917">
                        <a:schemeClr val="bg1"/>
                      </a:gs>
                      <a:gs pos="100000">
                        <a:schemeClr val="bg1"/>
                      </a:gs>
                    </a:gsLst>
                    <a:lin ang="5400000" scaled="0"/>
                  </a:gradFill>
                </a:rPr>
                <a:t>ools</a:t>
              </a:r>
            </a:p>
          </p:txBody>
        </p:sp>
        <p:sp>
          <p:nvSpPr>
            <p:cNvPr id="6" name="Freeform 5"/>
            <p:cNvSpPr/>
            <p:nvPr/>
          </p:nvSpPr>
          <p:spPr>
            <a:xfrm>
              <a:off x="281054"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Server manager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Azure Portal tools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Task manager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Registry editor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File explorer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Server configuration</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Event viewer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Disk manager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Device &amp; driver management</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Performance</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lin ang="0" scaled="0"/>
                  </a:gradFill>
                </a:rPr>
                <a:t>Users &amp; groups</a:t>
              </a:r>
            </a:p>
          </p:txBody>
        </p:sp>
      </p:grpSp>
      <p:grpSp>
        <p:nvGrpSpPr>
          <p:cNvPr id="17" name="Group 16"/>
          <p:cNvGrpSpPr/>
          <p:nvPr/>
        </p:nvGrpSpPr>
        <p:grpSpPr>
          <a:xfrm>
            <a:off x="2753596" y="1420780"/>
            <a:ext cx="2205205" cy="4502920"/>
            <a:chOff x="2716211" y="1448772"/>
            <a:chExt cx="2253802" cy="4593213"/>
          </a:xfrm>
        </p:grpSpPr>
        <p:sp>
          <p:nvSpPr>
            <p:cNvPr id="7" name="Freeform 6"/>
            <p:cNvSpPr/>
            <p:nvPr/>
          </p:nvSpPr>
          <p:spPr>
            <a:xfrm>
              <a:off x="2716211"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algn="ctr" defTabSz="697189">
                <a:lnSpc>
                  <a:spcPct val="90000"/>
                </a:lnSpc>
                <a:spcBef>
                  <a:spcPct val="0"/>
                </a:spcBef>
                <a:spcAft>
                  <a:spcPct val="35000"/>
                </a:spcAft>
                <a:defRPr/>
              </a:pPr>
              <a:r>
                <a:rPr lang="en-US" sz="1568" dirty="0">
                  <a:gradFill>
                    <a:gsLst>
                      <a:gs pos="2917">
                        <a:schemeClr val="bg1"/>
                      </a:gs>
                      <a:gs pos="100000">
                        <a:schemeClr val="bg1"/>
                      </a:gs>
                    </a:gsLst>
                  </a:gradFill>
                </a:rPr>
                <a:t>PowerShell remoting</a:t>
              </a:r>
            </a:p>
          </p:txBody>
        </p:sp>
        <p:sp>
          <p:nvSpPr>
            <p:cNvPr id="8" name="Freeform 7"/>
            <p:cNvSpPr/>
            <p:nvPr/>
          </p:nvSpPr>
          <p:spPr>
            <a:xfrm>
              <a:off x="2716211"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Core PowerShell engine, language, and cmdlets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Windows Server cmdlets (network, storage, etc.)</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 DSC</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Remote file transfer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Remote script authoring &amp; debugging</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 </a:t>
              </a:r>
              <a:br>
                <a:rPr lang="en-US" sz="1568" dirty="0">
                  <a:gradFill>
                    <a:gsLst>
                      <a:gs pos="2917">
                        <a:schemeClr val="tx1"/>
                      </a:gs>
                      <a:gs pos="100000">
                        <a:schemeClr val="tx1"/>
                      </a:gs>
                    </a:gsLst>
                  </a:gradFill>
                </a:rPr>
              </a:br>
              <a:r>
                <a:rPr lang="en-US" sz="1568" dirty="0">
                  <a:gradFill>
                    <a:gsLst>
                      <a:gs pos="2917">
                        <a:schemeClr val="tx1"/>
                      </a:gs>
                      <a:gs pos="100000">
                        <a:schemeClr val="tx1"/>
                      </a:gs>
                    </a:gsLst>
                  </a:gradFill>
                </a:rPr>
                <a:t>Web access</a:t>
              </a:r>
            </a:p>
          </p:txBody>
        </p:sp>
      </p:grpSp>
      <p:grpSp>
        <p:nvGrpSpPr>
          <p:cNvPr id="18" name="Group 17"/>
          <p:cNvGrpSpPr/>
          <p:nvPr/>
        </p:nvGrpSpPr>
        <p:grpSpPr>
          <a:xfrm>
            <a:off x="5038757" y="1420780"/>
            <a:ext cx="2205205" cy="4502920"/>
            <a:chOff x="5151369" y="1448772"/>
            <a:chExt cx="2253802" cy="4593213"/>
          </a:xfrm>
        </p:grpSpPr>
        <p:sp>
          <p:nvSpPr>
            <p:cNvPr id="9" name="Freeform 8"/>
            <p:cNvSpPr/>
            <p:nvPr/>
          </p:nvSpPr>
          <p:spPr>
            <a:xfrm>
              <a:off x="5151369"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algn="ctr" defTabSz="697189">
                <a:lnSpc>
                  <a:spcPct val="90000"/>
                </a:lnSpc>
                <a:spcBef>
                  <a:spcPct val="0"/>
                </a:spcBef>
                <a:spcAft>
                  <a:spcPct val="35000"/>
                </a:spcAft>
                <a:defRPr/>
              </a:pPr>
              <a:r>
                <a:rPr lang="en-US" sz="1568" dirty="0">
                  <a:gradFill>
                    <a:gsLst>
                      <a:gs pos="2917">
                        <a:schemeClr val="bg1"/>
                      </a:gs>
                      <a:gs pos="100000">
                        <a:schemeClr val="bg1"/>
                      </a:gs>
                    </a:gsLst>
                  </a:gradFill>
                </a:rPr>
                <a:t>VM </a:t>
              </a:r>
              <a:r>
                <a:rPr lang="en-US" sz="1568" kern="0" dirty="0">
                  <a:gradFill>
                    <a:gsLst>
                      <a:gs pos="2917">
                        <a:schemeClr val="bg1"/>
                      </a:gs>
                      <a:gs pos="100000">
                        <a:schemeClr val="bg1"/>
                      </a:gs>
                    </a:gsLst>
                  </a:gradFill>
                </a:rPr>
                <a:t>&amp;</a:t>
              </a:r>
              <a:r>
                <a:rPr lang="en-US" sz="1568" dirty="0">
                  <a:gradFill>
                    <a:gsLst>
                      <a:gs pos="2917">
                        <a:schemeClr val="bg1"/>
                      </a:gs>
                      <a:gs pos="100000">
                        <a:schemeClr val="bg1"/>
                      </a:gs>
                    </a:gsLst>
                  </a:gradFill>
                </a:rPr>
                <a:t> </a:t>
              </a:r>
              <a:r>
                <a:rPr lang="en-US" sz="1568" kern="0" dirty="0">
                  <a:gradFill>
                    <a:gsLst>
                      <a:gs pos="2917">
                        <a:schemeClr val="bg1"/>
                      </a:gs>
                      <a:gs pos="100000">
                        <a:schemeClr val="bg1"/>
                      </a:gs>
                    </a:gsLst>
                  </a:gradFill>
                </a:rPr>
                <a:t>c</a:t>
              </a:r>
              <a:r>
                <a:rPr lang="en-US" sz="1568" dirty="0">
                  <a:gradFill>
                    <a:gsLst>
                      <a:gs pos="2917">
                        <a:schemeClr val="bg1"/>
                      </a:gs>
                      <a:gs pos="100000">
                        <a:schemeClr val="bg1"/>
                      </a:gs>
                    </a:gsLst>
                  </a:gradFill>
                </a:rPr>
                <a:t>ontainer </a:t>
              </a:r>
              <a:r>
                <a:rPr lang="en-US" sz="1568" kern="0" dirty="0">
                  <a:gradFill>
                    <a:gsLst>
                      <a:gs pos="2917">
                        <a:schemeClr val="bg1"/>
                      </a:gs>
                      <a:gs pos="100000">
                        <a:schemeClr val="bg1"/>
                      </a:gs>
                    </a:gsLst>
                  </a:gradFill>
                </a:rPr>
                <a:t>m</a:t>
              </a:r>
              <a:r>
                <a:rPr lang="en-US" sz="1568" dirty="0">
                  <a:gradFill>
                    <a:gsLst>
                      <a:gs pos="2917">
                        <a:schemeClr val="bg1"/>
                      </a:gs>
                      <a:gs pos="100000">
                        <a:schemeClr val="bg1"/>
                      </a:gs>
                    </a:gsLst>
                  </a:gradFill>
                </a:rPr>
                <a:t>anagement</a:t>
              </a:r>
            </a:p>
          </p:txBody>
        </p:sp>
        <p:sp>
          <p:nvSpPr>
            <p:cNvPr id="10" name="Freeform 9"/>
            <p:cNvSpPr/>
            <p:nvPr/>
          </p:nvSpPr>
          <p:spPr>
            <a:xfrm>
              <a:off x="5151369" y="2303214"/>
              <a:ext cx="2253801"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Hyper-V manager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Hyper-V cmdlets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 Direct over PSRP</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CimSession support</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Docker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SCVMM agent </a:t>
              </a:r>
              <a:br>
                <a:rPr lang="en-US" sz="1568" dirty="0">
                  <a:gradFill>
                    <a:gsLst>
                      <a:gs pos="2917">
                        <a:schemeClr val="tx1"/>
                      </a:gs>
                      <a:gs pos="100000">
                        <a:schemeClr val="tx1"/>
                      </a:gs>
                    </a:gsLst>
                  </a:gradFill>
                </a:rPr>
              </a:br>
              <a:r>
                <a:rPr lang="en-US" sz="1568" dirty="0">
                  <a:gradFill>
                    <a:gsLst>
                      <a:gs pos="2917">
                        <a:schemeClr val="tx1"/>
                      </a:gs>
                      <a:gs pos="100000">
                        <a:schemeClr val="tx1"/>
                      </a:gs>
                    </a:gsLst>
                  </a:gradFill>
                </a:rPr>
                <a:t>&amp; console</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3</a:t>
              </a:r>
              <a:r>
                <a:rPr lang="en-US" sz="1568" baseline="30000" dirty="0">
                  <a:gradFill>
                    <a:gsLst>
                      <a:gs pos="2917">
                        <a:schemeClr val="tx1"/>
                      </a:gs>
                      <a:gs pos="100000">
                        <a:schemeClr val="tx1"/>
                      </a:gs>
                    </a:gsLst>
                  </a:gradFill>
                </a:rPr>
                <a:t>rd</a:t>
              </a:r>
              <a:r>
                <a:rPr lang="en-US" sz="1568" dirty="0">
                  <a:gradFill>
                    <a:gsLst>
                      <a:gs pos="2917">
                        <a:schemeClr val="tx1"/>
                      </a:gs>
                      <a:gs pos="100000">
                        <a:schemeClr val="tx1"/>
                      </a:gs>
                    </a:gsLst>
                  </a:gradFill>
                </a:rPr>
                <a:t>-party agents </a:t>
              </a:r>
              <a:br>
                <a:rPr lang="en-US" sz="1568" dirty="0">
                  <a:gradFill>
                    <a:gsLst>
                      <a:gs pos="2917">
                        <a:schemeClr val="tx1"/>
                      </a:gs>
                      <a:gs pos="100000">
                        <a:schemeClr val="tx1"/>
                      </a:gs>
                    </a:gsLst>
                  </a:gradFill>
                </a:rPr>
              </a:br>
              <a:r>
                <a:rPr lang="en-US" sz="1568" dirty="0">
                  <a:gradFill>
                    <a:gsLst>
                      <a:gs pos="2917">
                        <a:schemeClr val="tx1"/>
                      </a:gs>
                      <a:gs pos="100000">
                        <a:schemeClr val="tx1"/>
                      </a:gs>
                    </a:gsLst>
                  </a:gradFill>
                </a:rPr>
                <a:t>&amp; consoles</a:t>
              </a:r>
            </a:p>
          </p:txBody>
        </p:sp>
      </p:grpSp>
      <p:grpSp>
        <p:nvGrpSpPr>
          <p:cNvPr id="19" name="Group 18"/>
          <p:cNvGrpSpPr/>
          <p:nvPr/>
        </p:nvGrpSpPr>
        <p:grpSpPr>
          <a:xfrm>
            <a:off x="7323918" y="1420780"/>
            <a:ext cx="2205205" cy="4502920"/>
            <a:chOff x="7586526" y="1448772"/>
            <a:chExt cx="2253802" cy="4593213"/>
          </a:xfrm>
        </p:grpSpPr>
        <p:sp>
          <p:nvSpPr>
            <p:cNvPr id="11" name="Freeform 10"/>
            <p:cNvSpPr/>
            <p:nvPr/>
          </p:nvSpPr>
          <p:spPr>
            <a:xfrm>
              <a:off x="7586526"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algn="ctr" defTabSz="697189">
                <a:lnSpc>
                  <a:spcPct val="90000"/>
                </a:lnSpc>
                <a:spcBef>
                  <a:spcPct val="0"/>
                </a:spcBef>
                <a:spcAft>
                  <a:spcPct val="35000"/>
                </a:spcAft>
                <a:defRPr/>
              </a:pPr>
              <a:r>
                <a:rPr lang="en-US" sz="1568" dirty="0">
                  <a:gradFill>
                    <a:gsLst>
                      <a:gs pos="2917">
                        <a:schemeClr val="bg1"/>
                      </a:gs>
                      <a:gs pos="100000">
                        <a:schemeClr val="bg1"/>
                      </a:gs>
                    </a:gsLst>
                  </a:gradFill>
                </a:rPr>
                <a:t>Deployment &amp; monitoring</a:t>
              </a:r>
            </a:p>
          </p:txBody>
        </p:sp>
        <p:sp>
          <p:nvSpPr>
            <p:cNvPr id="12" name="Freeform 11"/>
            <p:cNvSpPr/>
            <p:nvPr/>
          </p:nvSpPr>
          <p:spPr>
            <a:xfrm>
              <a:off x="7586526"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43428" numCol="1" spcCol="1270" anchor="t" anchorCtr="0">
              <a:noAutofit/>
            </a:bodyPr>
            <a:lstStyle/>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DISM online &amp; VHD support</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Unattended setup</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Visual Studio integration</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DSC Local Config Manager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Setup &amp; boot eventing</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SCOM agent</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VSO App Insights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Azure Op Insights</a:t>
              </a:r>
            </a:p>
          </p:txBody>
        </p:sp>
      </p:grpSp>
      <p:grpSp>
        <p:nvGrpSpPr>
          <p:cNvPr id="15" name="Group 14"/>
          <p:cNvGrpSpPr/>
          <p:nvPr/>
        </p:nvGrpSpPr>
        <p:grpSpPr>
          <a:xfrm>
            <a:off x="9609078" y="1420780"/>
            <a:ext cx="2205205" cy="4502920"/>
            <a:chOff x="10021684" y="1448772"/>
            <a:chExt cx="2253802" cy="4593213"/>
          </a:xfrm>
        </p:grpSpPr>
        <p:sp>
          <p:nvSpPr>
            <p:cNvPr id="13" name="Freeform 12"/>
            <p:cNvSpPr/>
            <p:nvPr/>
          </p:nvSpPr>
          <p:spPr>
            <a:xfrm>
              <a:off x="10021684" y="1448772"/>
              <a:ext cx="2253802" cy="854441"/>
            </a:xfrm>
            <a:custGeom>
              <a:avLst/>
              <a:gdLst>
                <a:gd name="connsiteX0" fmla="*/ 0 w 2136103"/>
                <a:gd name="connsiteY0" fmla="*/ 0 h 854441"/>
                <a:gd name="connsiteX1" fmla="*/ 2136103 w 2136103"/>
                <a:gd name="connsiteY1" fmla="*/ 0 h 854441"/>
                <a:gd name="connsiteX2" fmla="*/ 2136103 w 2136103"/>
                <a:gd name="connsiteY2" fmla="*/ 854441 h 854441"/>
                <a:gd name="connsiteX3" fmla="*/ 0 w 2136103"/>
                <a:gd name="connsiteY3" fmla="*/ 854441 h 854441"/>
                <a:gd name="connsiteX4" fmla="*/ 0 w 2136103"/>
                <a:gd name="connsiteY4" fmla="*/ 0 h 85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854441">
                  <a:moveTo>
                    <a:pt x="0" y="0"/>
                  </a:moveTo>
                  <a:lnTo>
                    <a:pt x="2136103" y="0"/>
                  </a:lnTo>
                  <a:lnTo>
                    <a:pt x="2136103" y="854441"/>
                  </a:lnTo>
                  <a:lnTo>
                    <a:pt x="0" y="854441"/>
                  </a:lnTo>
                  <a:lnTo>
                    <a:pt x="0" y="0"/>
                  </a:lnTo>
                  <a:close/>
                </a:path>
              </a:pathLst>
            </a:custGeom>
            <a:solidFill>
              <a:schemeClr val="accent2"/>
            </a:solidFill>
            <a:ln>
              <a:solidFill>
                <a:schemeClr val="accent2"/>
              </a:solid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spcFirstLastPara="0" vert="horz" wrap="square" lIns="179285" tIns="143428" rIns="179285" bIns="143428" numCol="1" spcCol="1270" anchor="ctr" anchorCtr="0">
              <a:noAutofit/>
            </a:bodyPr>
            <a:lstStyle/>
            <a:p>
              <a:pPr algn="ctr" defTabSz="697189">
                <a:lnSpc>
                  <a:spcPct val="90000"/>
                </a:lnSpc>
                <a:spcBef>
                  <a:spcPct val="0"/>
                </a:spcBef>
                <a:spcAft>
                  <a:spcPct val="35000"/>
                </a:spcAft>
                <a:defRPr/>
              </a:pPr>
              <a:r>
                <a:rPr lang="en-US" sz="1568" dirty="0">
                  <a:gradFill>
                    <a:gsLst>
                      <a:gs pos="2917">
                        <a:schemeClr val="bg1"/>
                      </a:gs>
                      <a:gs pos="100000">
                        <a:schemeClr val="bg1"/>
                      </a:gs>
                    </a:gsLst>
                  </a:gradFill>
                </a:rPr>
                <a:t>Partners &amp; frameworks</a:t>
              </a:r>
            </a:p>
          </p:txBody>
        </p:sp>
        <p:sp>
          <p:nvSpPr>
            <p:cNvPr id="14" name="Freeform 13"/>
            <p:cNvSpPr/>
            <p:nvPr/>
          </p:nvSpPr>
          <p:spPr>
            <a:xfrm>
              <a:off x="10021684" y="2303214"/>
              <a:ext cx="2253802" cy="3738771"/>
            </a:xfrm>
            <a:custGeom>
              <a:avLst/>
              <a:gdLst>
                <a:gd name="connsiteX0" fmla="*/ 0 w 2136103"/>
                <a:gd name="connsiteY0" fmla="*/ 0 h 3919774"/>
                <a:gd name="connsiteX1" fmla="*/ 2136103 w 2136103"/>
                <a:gd name="connsiteY1" fmla="*/ 0 h 3919774"/>
                <a:gd name="connsiteX2" fmla="*/ 2136103 w 2136103"/>
                <a:gd name="connsiteY2" fmla="*/ 3919774 h 3919774"/>
                <a:gd name="connsiteX3" fmla="*/ 0 w 2136103"/>
                <a:gd name="connsiteY3" fmla="*/ 3919774 h 3919774"/>
                <a:gd name="connsiteX4" fmla="*/ 0 w 2136103"/>
                <a:gd name="connsiteY4" fmla="*/ 0 h 391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103" h="3919774">
                  <a:moveTo>
                    <a:pt x="0" y="0"/>
                  </a:moveTo>
                  <a:lnTo>
                    <a:pt x="2136103" y="0"/>
                  </a:lnTo>
                  <a:lnTo>
                    <a:pt x="2136103" y="3919774"/>
                  </a:lnTo>
                  <a:lnTo>
                    <a:pt x="0" y="3919774"/>
                  </a:lnTo>
                  <a:lnTo>
                    <a:pt x="0" y="0"/>
                  </a:lnTo>
                  <a:close/>
                </a:path>
              </a:pathLst>
            </a:custGeom>
            <a:solidFill>
              <a:schemeClr val="bg1">
                <a:lumMod val="95000"/>
                <a:alpha val="90000"/>
              </a:schemeClr>
            </a:solidFill>
            <a:ln>
              <a:solidFill>
                <a:schemeClr val="bg1">
                  <a:lumMod val="95000"/>
                  <a:alpha val="90000"/>
                </a:schemeClr>
              </a:solidFill>
            </a:ln>
          </p:spPr>
          <p:style>
            <a:lnRef idx="2">
              <a:scrgbClr r="0" g="0" b="0"/>
            </a:lnRef>
            <a:fillRef idx="1">
              <a:scrgbClr r="0" g="0" b="0"/>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285" tIns="143428" rIns="179285" bIns="125499" numCol="1" spcCol="1270" anchor="t" anchorCtr="0">
              <a:noAutofit/>
            </a:bodyPr>
            <a:lstStyle/>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Chef integration</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.NET Core and CoreCLR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ASP.NET 5</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Python, PHP, Ruby, Node.js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 Classes</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PS Script Analyzer</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 Gallery</a:t>
              </a:r>
            </a:p>
            <a:p>
              <a:pPr marL="168072" lvl="1" indent="-168072" defTabSz="697189">
                <a:lnSpc>
                  <a:spcPct val="90000"/>
                </a:lnSpc>
                <a:spcBef>
                  <a:spcPct val="0"/>
                </a:spcBef>
                <a:spcAft>
                  <a:spcPct val="15000"/>
                </a:spcAft>
                <a:buFontTx/>
                <a:buChar char="••"/>
                <a:defRPr/>
              </a:pPr>
              <a:r>
                <a:rPr lang="en-US" sz="1568" dirty="0">
                  <a:gradFill>
                    <a:gsLst>
                      <a:gs pos="2917">
                        <a:schemeClr val="tx1"/>
                      </a:gs>
                      <a:gs pos="100000">
                        <a:schemeClr val="tx1"/>
                      </a:gs>
                    </a:gsLst>
                  </a:gradFill>
                </a:rPr>
                <a:t>PowerShellGet</a:t>
              </a:r>
            </a:p>
          </p:txBody>
        </p:sp>
      </p:grpSp>
    </p:spTree>
    <p:extLst>
      <p:ext uri="{BB962C8B-B14F-4D97-AF65-F5344CB8AC3E}">
        <p14:creationId xmlns:p14="http://schemas.microsoft.com/office/powerpoint/2010/main" val="345063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Server Management Tool</a:t>
            </a:r>
          </a:p>
        </p:txBody>
      </p:sp>
      <p:grpSp>
        <p:nvGrpSpPr>
          <p:cNvPr id="25" name="Group 24"/>
          <p:cNvGrpSpPr/>
          <p:nvPr/>
        </p:nvGrpSpPr>
        <p:grpSpPr>
          <a:xfrm>
            <a:off x="433159" y="2613356"/>
            <a:ext cx="4427867" cy="3171144"/>
            <a:chOff x="441844" y="2184495"/>
            <a:chExt cx="4516655" cy="3234732"/>
          </a:xfrm>
        </p:grpSpPr>
        <p:grpSp>
          <p:nvGrpSpPr>
            <p:cNvPr id="8" name="Group 7"/>
            <p:cNvGrpSpPr/>
            <p:nvPr/>
          </p:nvGrpSpPr>
          <p:grpSpPr>
            <a:xfrm>
              <a:off x="441844" y="2355191"/>
              <a:ext cx="437141" cy="434418"/>
              <a:chOff x="228600" y="1219200"/>
              <a:chExt cx="685800" cy="685800"/>
            </a:xfrm>
          </p:grpSpPr>
          <p:sp>
            <p:nvSpPr>
              <p:cNvPr id="9"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gradFill>
                    <a:gsLst>
                      <a:gs pos="2917">
                        <a:schemeClr val="tx1"/>
                      </a:gs>
                      <a:gs pos="100000">
                        <a:schemeClr val="tx1"/>
                      </a:gs>
                    </a:gsLst>
                    <a:lin ang="0" scaled="0"/>
                  </a:gradFill>
                </a:endParaRPr>
              </a:p>
            </p:txBody>
          </p:sp>
          <p:sp>
            <p:nvSpPr>
              <p:cNvPr id="10" name="Oval 9"/>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2917">
                        <a:schemeClr val="tx1"/>
                      </a:gs>
                      <a:gs pos="100000">
                        <a:schemeClr val="tx1"/>
                      </a:gs>
                    </a:gsLst>
                    <a:lin ang="0" scaled="0"/>
                  </a:gradFill>
                  <a:ea typeface="Segoe UI" pitchFamily="34" charset="0"/>
                  <a:cs typeface="Segoe UI" pitchFamily="34" charset="0"/>
                </a:endParaRPr>
              </a:p>
            </p:txBody>
          </p:sp>
        </p:grpSp>
        <p:sp>
          <p:nvSpPr>
            <p:cNvPr id="18" name="TextBox 17"/>
            <p:cNvSpPr txBox="1"/>
            <p:nvPr/>
          </p:nvSpPr>
          <p:spPr>
            <a:xfrm>
              <a:off x="878982" y="2184495"/>
              <a:ext cx="4079517" cy="3234732"/>
            </a:xfrm>
            <a:prstGeom prst="rect">
              <a:avLst/>
            </a:prstGeom>
            <a:noFill/>
          </p:spPr>
          <p:txBody>
            <a:bodyPr wrap="square" lIns="179285" tIns="143428" rIns="179285" bIns="143428" rtlCol="0">
              <a:spAutoFit/>
            </a:bodyPr>
            <a:lstStyle/>
            <a:p>
              <a:pPr defTabSz="896386">
                <a:defRPr/>
              </a:pPr>
              <a:r>
                <a:rPr lang="en-US" sz="2745" kern="0" dirty="0">
                  <a:gradFill>
                    <a:gsLst>
                      <a:gs pos="2917">
                        <a:schemeClr val="tx1"/>
                      </a:gs>
                      <a:gs pos="100000">
                        <a:schemeClr val="tx1"/>
                      </a:gs>
                    </a:gsLst>
                    <a:lin ang="0" scaled="0"/>
                  </a:gradFill>
                  <a:latin typeface="+mj-lt"/>
                  <a:ea typeface="MS PGothic" pitchFamily="34" charset="-128"/>
                </a:rPr>
                <a:t>Includes replacements for local-only tools</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a:gradFill>
                    <a:gsLst>
                      <a:gs pos="2917">
                        <a:schemeClr val="tx1"/>
                      </a:gs>
                      <a:gs pos="100000">
                        <a:schemeClr val="tx1"/>
                      </a:gs>
                    </a:gsLst>
                    <a:lin ang="0" scaled="0"/>
                  </a:gradFill>
                  <a:ea typeface="MS PGothic" pitchFamily="34" charset="-128"/>
                </a:rPr>
                <a:t>Task manager, registry editor</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a:gradFill>
                    <a:gsLst>
                      <a:gs pos="2917">
                        <a:schemeClr val="tx1"/>
                      </a:gs>
                      <a:gs pos="100000">
                        <a:schemeClr val="tx1"/>
                      </a:gs>
                    </a:gsLst>
                    <a:lin ang="0" scaled="0"/>
                  </a:gradFill>
                  <a:ea typeface="MS PGothic" pitchFamily="34" charset="-128"/>
                </a:rPr>
                <a:t>Event viewer, device manager</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err="1">
                  <a:gradFill>
                    <a:gsLst>
                      <a:gs pos="2917">
                        <a:schemeClr val="tx1"/>
                      </a:gs>
                      <a:gs pos="100000">
                        <a:schemeClr val="tx1"/>
                      </a:gs>
                    </a:gsLst>
                    <a:lin ang="0" scaled="0"/>
                  </a:gradFill>
                  <a:ea typeface="MS PGothic" pitchFamily="34" charset="-128"/>
                </a:rPr>
                <a:t>Sconfig</a:t>
              </a:r>
              <a:endParaRPr lang="en-US" sz="1765" kern="0" dirty="0">
                <a:gradFill>
                  <a:gsLst>
                    <a:gs pos="2917">
                      <a:schemeClr val="tx1"/>
                    </a:gs>
                    <a:gs pos="100000">
                      <a:schemeClr val="tx1"/>
                    </a:gs>
                  </a:gsLst>
                  <a:lin ang="0" scaled="0"/>
                </a:gradFill>
                <a:ea typeface="MS PGothic" pitchFamily="34" charset="-128"/>
              </a:endParaRP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a:gradFill>
                    <a:gsLst>
                      <a:gs pos="2917">
                        <a:schemeClr val="tx1"/>
                      </a:gs>
                      <a:gs pos="100000">
                        <a:schemeClr val="tx1"/>
                      </a:gs>
                    </a:gsLst>
                    <a:lin ang="0" scaled="0"/>
                  </a:gradFill>
                  <a:ea typeface="MS PGothic" pitchFamily="34" charset="-128"/>
                </a:rPr>
                <a:t>Control panel, file explorer</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a:gradFill>
                    <a:gsLst>
                      <a:gs pos="2917">
                        <a:schemeClr val="tx1"/>
                      </a:gs>
                      <a:gs pos="100000">
                        <a:schemeClr val="tx1"/>
                      </a:gs>
                    </a:gsLst>
                    <a:lin ang="0" scaled="0"/>
                  </a:gradFill>
                  <a:ea typeface="MS PGothic" pitchFamily="34" charset="-128"/>
                </a:rPr>
                <a:t>Performance monitor, disk management</a:t>
              </a:r>
            </a:p>
            <a:p>
              <a:pPr marL="224097" lvl="1" indent="-224097" defTabSz="913505" fontAlgn="base">
                <a:lnSpc>
                  <a:spcPct val="90000"/>
                </a:lnSpc>
                <a:spcBef>
                  <a:spcPct val="20000"/>
                </a:spcBef>
                <a:spcAft>
                  <a:spcPct val="0"/>
                </a:spcAft>
                <a:buSzPct val="90000"/>
                <a:buFont typeface="Arial" panose="020B0604020202020204" pitchFamily="34" charset="0"/>
                <a:buChar char="•"/>
                <a:defRPr/>
              </a:pPr>
              <a:r>
                <a:rPr lang="en-US" sz="1765" kern="0" dirty="0">
                  <a:gradFill>
                    <a:gsLst>
                      <a:gs pos="2917">
                        <a:schemeClr val="tx1"/>
                      </a:gs>
                      <a:gs pos="100000">
                        <a:schemeClr val="tx1"/>
                      </a:gs>
                    </a:gsLst>
                    <a:lin ang="0" scaled="0"/>
                  </a:gradFill>
                  <a:ea typeface="MS PGothic" pitchFamily="34" charset="-128"/>
                </a:rPr>
                <a:t>Users/Groups manager</a:t>
              </a:r>
            </a:p>
          </p:txBody>
        </p:sp>
      </p:grpSp>
      <p:grpSp>
        <p:nvGrpSpPr>
          <p:cNvPr id="26" name="Group 25"/>
          <p:cNvGrpSpPr/>
          <p:nvPr/>
        </p:nvGrpSpPr>
        <p:grpSpPr>
          <a:xfrm>
            <a:off x="435047" y="5560350"/>
            <a:ext cx="5392029" cy="1134504"/>
            <a:chOff x="443770" y="4719242"/>
            <a:chExt cx="5118044" cy="1157253"/>
          </a:xfrm>
        </p:grpSpPr>
        <p:grpSp>
          <p:nvGrpSpPr>
            <p:cNvPr id="14" name="Group 13"/>
            <p:cNvGrpSpPr/>
            <p:nvPr/>
          </p:nvGrpSpPr>
          <p:grpSpPr>
            <a:xfrm>
              <a:off x="443770" y="4911449"/>
              <a:ext cx="437141" cy="434418"/>
              <a:chOff x="228600" y="1219200"/>
              <a:chExt cx="685800" cy="685800"/>
            </a:xfrm>
          </p:grpSpPr>
          <p:sp>
            <p:nvSpPr>
              <p:cNvPr id="15"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gradFill>
                    <a:gsLst>
                      <a:gs pos="2917">
                        <a:schemeClr val="tx1"/>
                      </a:gs>
                      <a:gs pos="100000">
                        <a:schemeClr val="tx1"/>
                      </a:gs>
                    </a:gsLst>
                    <a:lin ang="0" scaled="0"/>
                  </a:gradFill>
                </a:endParaRPr>
              </a:p>
            </p:txBody>
          </p:sp>
          <p:sp>
            <p:nvSpPr>
              <p:cNvPr id="16" name="Oval 15"/>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2917">
                        <a:schemeClr val="tx1"/>
                      </a:gs>
                      <a:gs pos="100000">
                        <a:schemeClr val="tx1"/>
                      </a:gs>
                    </a:gsLst>
                    <a:lin ang="0" scaled="0"/>
                  </a:gradFill>
                  <a:ea typeface="Segoe UI" pitchFamily="34" charset="0"/>
                  <a:cs typeface="Segoe UI" pitchFamily="34" charset="0"/>
                </a:endParaRPr>
              </a:p>
            </p:txBody>
          </p:sp>
        </p:grpSp>
        <p:sp>
          <p:nvSpPr>
            <p:cNvPr id="19" name="TextBox 18"/>
            <p:cNvSpPr txBox="1"/>
            <p:nvPr/>
          </p:nvSpPr>
          <p:spPr>
            <a:xfrm>
              <a:off x="878983" y="4719242"/>
              <a:ext cx="4682831" cy="1157253"/>
            </a:xfrm>
            <a:prstGeom prst="rect">
              <a:avLst/>
            </a:prstGeom>
            <a:noFill/>
          </p:spPr>
          <p:txBody>
            <a:bodyPr wrap="square" lIns="179285" tIns="143428" rIns="179285" bIns="143428" rtlCol="0">
              <a:spAutoFit/>
            </a:bodyPr>
            <a:lstStyle/>
            <a:p>
              <a:pPr defTabSz="896386">
                <a:defRPr/>
              </a:pPr>
              <a:r>
                <a:rPr lang="en-US" sz="2745" kern="0" dirty="0">
                  <a:gradFill>
                    <a:gsLst>
                      <a:gs pos="2917">
                        <a:schemeClr val="tx1"/>
                      </a:gs>
                      <a:gs pos="100000">
                        <a:schemeClr val="tx1"/>
                      </a:gs>
                    </a:gsLst>
                    <a:lin ang="0" scaled="0"/>
                  </a:gradFill>
                  <a:latin typeface="+mj-lt"/>
                  <a:ea typeface="MS PGothic" pitchFamily="34" charset="-128"/>
                </a:rPr>
                <a:t>Supports Server Core and server with desktop experience</a:t>
              </a:r>
            </a:p>
          </p:txBody>
        </p:sp>
      </p:grpSp>
      <p:grpSp>
        <p:nvGrpSpPr>
          <p:cNvPr id="24" name="Group 23"/>
          <p:cNvGrpSpPr/>
          <p:nvPr/>
        </p:nvGrpSpPr>
        <p:grpSpPr>
          <a:xfrm>
            <a:off x="433158" y="2017848"/>
            <a:ext cx="2784001" cy="669832"/>
            <a:chOff x="441843" y="1690167"/>
            <a:chExt cx="2839826" cy="683264"/>
          </a:xfrm>
        </p:grpSpPr>
        <p:grpSp>
          <p:nvGrpSpPr>
            <p:cNvPr id="11" name="Group 10"/>
            <p:cNvGrpSpPr/>
            <p:nvPr/>
          </p:nvGrpSpPr>
          <p:grpSpPr>
            <a:xfrm>
              <a:off x="441843" y="1844718"/>
              <a:ext cx="437141" cy="434418"/>
              <a:chOff x="228600" y="1219200"/>
              <a:chExt cx="685800" cy="685800"/>
            </a:xfrm>
          </p:grpSpPr>
          <p:sp>
            <p:nvSpPr>
              <p:cNvPr id="12"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gradFill>
                    <a:gsLst>
                      <a:gs pos="2917">
                        <a:schemeClr val="tx1"/>
                      </a:gs>
                      <a:gs pos="100000">
                        <a:schemeClr val="tx1"/>
                      </a:gs>
                    </a:gsLst>
                    <a:lin ang="0" scaled="0"/>
                  </a:gradFill>
                </a:endParaRPr>
              </a:p>
            </p:txBody>
          </p:sp>
          <p:sp>
            <p:nvSpPr>
              <p:cNvPr id="13" name="Oval 12"/>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2917">
                        <a:schemeClr val="tx1"/>
                      </a:gs>
                      <a:gs pos="100000">
                        <a:schemeClr val="tx1"/>
                      </a:gs>
                    </a:gsLst>
                    <a:lin ang="0" scaled="0"/>
                  </a:gradFill>
                  <a:ea typeface="Segoe UI" pitchFamily="34" charset="0"/>
                  <a:cs typeface="Segoe UI" pitchFamily="34" charset="0"/>
                </a:endParaRPr>
              </a:p>
            </p:txBody>
          </p:sp>
        </p:grpSp>
        <p:sp>
          <p:nvSpPr>
            <p:cNvPr id="20" name="TextBox 19"/>
            <p:cNvSpPr txBox="1"/>
            <p:nvPr/>
          </p:nvSpPr>
          <p:spPr>
            <a:xfrm>
              <a:off x="878982" y="1690167"/>
              <a:ext cx="2402687" cy="6832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745" kern="0" dirty="0">
                  <a:gradFill>
                    <a:gsLst>
                      <a:gs pos="2917">
                        <a:schemeClr val="tx1"/>
                      </a:gs>
                      <a:gs pos="100000">
                        <a:schemeClr val="tx1"/>
                      </a:gs>
                    </a:gsLst>
                    <a:lin ang="0" scaled="0"/>
                  </a:gradFill>
                  <a:latin typeface="+mj-lt"/>
                  <a:ea typeface="MS PGothic" pitchFamily="34" charset="-128"/>
                </a:rPr>
                <a:t>Azure-based </a:t>
              </a:r>
            </a:p>
          </p:txBody>
        </p:sp>
      </p:grpSp>
      <p:grpSp>
        <p:nvGrpSpPr>
          <p:cNvPr id="23" name="Group 22"/>
          <p:cNvGrpSpPr/>
          <p:nvPr/>
        </p:nvGrpSpPr>
        <p:grpSpPr>
          <a:xfrm>
            <a:off x="433159" y="1175716"/>
            <a:ext cx="4668146" cy="1050007"/>
            <a:chOff x="441844" y="1198795"/>
            <a:chExt cx="4761752" cy="1071062"/>
          </a:xfrm>
        </p:grpSpPr>
        <p:grpSp>
          <p:nvGrpSpPr>
            <p:cNvPr id="5" name="Group 4"/>
            <p:cNvGrpSpPr/>
            <p:nvPr/>
          </p:nvGrpSpPr>
          <p:grpSpPr>
            <a:xfrm>
              <a:off x="441844" y="1334246"/>
              <a:ext cx="437141" cy="434418"/>
              <a:chOff x="228600" y="1219200"/>
              <a:chExt cx="685800" cy="685800"/>
            </a:xfrm>
          </p:grpSpPr>
          <p:sp>
            <p:nvSpPr>
              <p:cNvPr id="6" name="Freeform 99"/>
              <p:cNvSpPr>
                <a:spLocks noChangeAspect="1"/>
              </p:cNvSpPr>
              <p:nvPr/>
            </p:nvSpPr>
            <p:spPr bwMode="black">
              <a:xfrm>
                <a:off x="364342" y="141029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bg1"/>
                </a:solidFill>
              </a:ln>
              <a:extLst/>
            </p:spPr>
            <p:txBody>
              <a:bodyPr vert="horz" wrap="square" lIns="91444" tIns="45722" rIns="91444" bIns="45722" numCol="1" anchor="t" anchorCtr="0" compatLnSpc="1">
                <a:prstTxWarp prst="textNoShape">
                  <a:avLst/>
                </a:prstTxWarp>
              </a:bodyPr>
              <a:lstStyle/>
              <a:p>
                <a:pPr defTabSz="896386">
                  <a:defRPr/>
                </a:pPr>
                <a:endParaRPr lang="en-US" sz="1765" kern="0" dirty="0">
                  <a:gradFill>
                    <a:gsLst>
                      <a:gs pos="2917">
                        <a:schemeClr val="tx1"/>
                      </a:gs>
                      <a:gs pos="100000">
                        <a:schemeClr val="tx1"/>
                      </a:gs>
                    </a:gsLst>
                    <a:lin ang="0" scaled="0"/>
                  </a:gradFill>
                </a:endParaRPr>
              </a:p>
            </p:txBody>
          </p:sp>
          <p:sp>
            <p:nvSpPr>
              <p:cNvPr id="7" name="Oval 6"/>
              <p:cNvSpPr/>
              <p:nvPr/>
            </p:nvSpPr>
            <p:spPr bwMode="auto">
              <a:xfrm>
                <a:off x="228600" y="1219200"/>
                <a:ext cx="685800" cy="6858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2917">
                        <a:schemeClr val="tx1"/>
                      </a:gs>
                      <a:gs pos="100000">
                        <a:schemeClr val="tx1"/>
                      </a:gs>
                    </a:gsLst>
                    <a:lin ang="0" scaled="0"/>
                  </a:gradFill>
                  <a:ea typeface="Segoe UI" pitchFamily="34" charset="0"/>
                  <a:cs typeface="Segoe UI" pitchFamily="34" charset="0"/>
                </a:endParaRPr>
              </a:p>
            </p:txBody>
          </p:sp>
        </p:grpSp>
        <p:sp>
          <p:nvSpPr>
            <p:cNvPr id="21" name="TextBox 20"/>
            <p:cNvSpPr txBox="1"/>
            <p:nvPr/>
          </p:nvSpPr>
          <p:spPr>
            <a:xfrm>
              <a:off x="878982" y="1198795"/>
              <a:ext cx="4324614" cy="1071062"/>
            </a:xfrm>
            <a:prstGeom prst="rect">
              <a:avLst/>
            </a:prstGeom>
            <a:noFill/>
          </p:spPr>
          <p:txBody>
            <a:bodyPr wrap="square" lIns="179285" tIns="143428" rIns="179285" bIns="143428" rtlCol="0">
              <a:spAutoFit/>
            </a:bodyPr>
            <a:lstStyle/>
            <a:p>
              <a:pPr defTabSz="913505" fontAlgn="base">
                <a:lnSpc>
                  <a:spcPct val="90000"/>
                </a:lnSpc>
                <a:spcBef>
                  <a:spcPct val="20000"/>
                </a:spcBef>
                <a:spcAft>
                  <a:spcPct val="0"/>
                </a:spcAft>
                <a:buSzPct val="90000"/>
                <a:defRPr/>
              </a:pPr>
              <a:r>
                <a:rPr lang="en-US" sz="2745" kern="0" dirty="0">
                  <a:gradFill>
                    <a:gsLst>
                      <a:gs pos="2917">
                        <a:schemeClr val="tx1"/>
                      </a:gs>
                      <a:gs pos="100000">
                        <a:schemeClr val="tx1"/>
                      </a:gs>
                    </a:gsLst>
                    <a:lin ang="0" scaled="0"/>
                  </a:gradFill>
                  <a:latin typeface="+mj-lt"/>
                  <a:ea typeface="MS PGothic" pitchFamily="34" charset="-128"/>
                </a:rPr>
                <a:t>Eliminating the need to ever sit in front of a server</a:t>
              </a:r>
            </a:p>
          </p:txBody>
        </p:sp>
      </p:grpSp>
      <p:pic>
        <p:nvPicPr>
          <p:cNvPr id="27" name="Picture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729"/>
          <a:stretch/>
        </p:blipFill>
        <p:spPr bwMode="auto">
          <a:xfrm>
            <a:off x="5287142" y="1205907"/>
            <a:ext cx="6655272" cy="48226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71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269240" y="1255736"/>
            <a:ext cx="11655078" cy="742972"/>
            <a:chOff x="274638" y="1211264"/>
            <a:chExt cx="11888787" cy="757870"/>
          </a:xfrm>
        </p:grpSpPr>
        <p:sp>
          <p:nvSpPr>
            <p:cNvPr id="65" name="Rectangle 64"/>
            <p:cNvSpPr/>
            <p:nvPr/>
          </p:nvSpPr>
          <p:spPr bwMode="auto">
            <a:xfrm>
              <a:off x="274638" y="1211264"/>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491977" y="1375714"/>
              <a:ext cx="428469" cy="428971"/>
              <a:chOff x="9418638" y="-112713"/>
              <a:chExt cx="1355725" cy="1357313"/>
            </a:xfrm>
            <a:solidFill>
              <a:schemeClr val="accent2"/>
            </a:solidFill>
          </p:grpSpPr>
          <p:sp>
            <p:nvSpPr>
              <p:cNvPr id="23" name="Freeform 11"/>
              <p:cNvSpPr>
                <a:spLocks noEditPoints="1"/>
              </p:cNvSpPr>
              <p:nvPr/>
            </p:nvSpPr>
            <p:spPr bwMode="auto">
              <a:xfrm>
                <a:off x="9418638" y="-112713"/>
                <a:ext cx="1355725" cy="1357313"/>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12"/>
              <p:cNvSpPr>
                <a:spLocks/>
              </p:cNvSpPr>
              <p:nvPr/>
            </p:nvSpPr>
            <p:spPr bwMode="auto">
              <a:xfrm>
                <a:off x="10115551" y="671512"/>
                <a:ext cx="239713" cy="19685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Freeform 13"/>
              <p:cNvSpPr>
                <a:spLocks/>
              </p:cNvSpPr>
              <p:nvPr/>
            </p:nvSpPr>
            <p:spPr bwMode="auto">
              <a:xfrm>
                <a:off x="10074276" y="311150"/>
                <a:ext cx="274638" cy="211138"/>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Freeform 14"/>
              <p:cNvSpPr>
                <a:spLocks/>
              </p:cNvSpPr>
              <p:nvPr/>
            </p:nvSpPr>
            <p:spPr bwMode="auto">
              <a:xfrm>
                <a:off x="9907588" y="423862"/>
                <a:ext cx="85725" cy="352425"/>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15"/>
              <p:cNvSpPr>
                <a:spLocks/>
              </p:cNvSpPr>
              <p:nvPr/>
            </p:nvSpPr>
            <p:spPr bwMode="auto">
              <a:xfrm>
                <a:off x="9910763" y="822325"/>
                <a:ext cx="187325" cy="166688"/>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16"/>
              <p:cNvSpPr>
                <a:spLocks/>
              </p:cNvSpPr>
              <p:nvPr/>
            </p:nvSpPr>
            <p:spPr bwMode="auto">
              <a:xfrm>
                <a:off x="10340976" y="509587"/>
                <a:ext cx="185738" cy="1682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Freeform 17"/>
              <p:cNvSpPr>
                <a:spLocks/>
              </p:cNvSpPr>
              <p:nvPr/>
            </p:nvSpPr>
            <p:spPr bwMode="auto">
              <a:xfrm>
                <a:off x="9864726" y="204787"/>
                <a:ext cx="190500" cy="165100"/>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2" name="Title 1"/>
          <p:cNvSpPr>
            <a:spLocks noGrp="1"/>
          </p:cNvSpPr>
          <p:nvPr>
            <p:ph type="title"/>
          </p:nvPr>
        </p:nvSpPr>
        <p:spPr/>
        <p:txBody>
          <a:bodyPr/>
          <a:lstStyle/>
          <a:p>
            <a:r>
              <a:rPr lang="en-US" dirty="0"/>
              <a:t>Security impact – In the News…</a:t>
            </a:r>
          </a:p>
        </p:txBody>
      </p:sp>
      <p:sp>
        <p:nvSpPr>
          <p:cNvPr id="12" name="Text Placeholder 2"/>
          <p:cNvSpPr>
            <a:spLocks noGrp="1"/>
          </p:cNvSpPr>
          <p:nvPr>
            <p:ph type="body" sz="quarter" idx="10"/>
          </p:nvPr>
        </p:nvSpPr>
        <p:spPr>
          <a:xfrm>
            <a:off x="1066746" y="1373773"/>
            <a:ext cx="10856016" cy="506901"/>
          </a:xfrm>
        </p:spPr>
        <p:txBody>
          <a:bodyPr/>
          <a:lstStyle/>
          <a:p>
            <a:pPr lvl="1">
              <a:spcBef>
                <a:spcPts val="980"/>
              </a:spcBef>
            </a:pPr>
            <a:r>
              <a:rPr lang="en-US" sz="2353" dirty="0">
                <a:latin typeface="+mj-lt"/>
              </a:rPr>
              <a:t>Experts: “Sony hackers were inside the company network for a long time”</a:t>
            </a:r>
          </a:p>
        </p:txBody>
      </p:sp>
      <p:grpSp>
        <p:nvGrpSpPr>
          <p:cNvPr id="32" name="Group 31"/>
          <p:cNvGrpSpPr/>
          <p:nvPr/>
        </p:nvGrpSpPr>
        <p:grpSpPr>
          <a:xfrm>
            <a:off x="269240" y="2034973"/>
            <a:ext cx="11655078" cy="742972"/>
            <a:chOff x="274638" y="2006126"/>
            <a:chExt cx="11888787" cy="757870"/>
          </a:xfrm>
        </p:grpSpPr>
        <p:sp>
          <p:nvSpPr>
            <p:cNvPr id="66" name="Rectangle 65"/>
            <p:cNvSpPr/>
            <p:nvPr/>
          </p:nvSpPr>
          <p:spPr bwMode="auto">
            <a:xfrm>
              <a:off x="274638" y="2006126"/>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497193" y="2250382"/>
              <a:ext cx="418036" cy="269358"/>
              <a:chOff x="1716088" y="598488"/>
              <a:chExt cx="9007475" cy="5803900"/>
            </a:xfrm>
            <a:solidFill>
              <a:schemeClr val="accent2"/>
            </a:solidFill>
          </p:grpSpPr>
          <p:sp>
            <p:nvSpPr>
              <p:cNvPr id="15" name="Freeform 5"/>
              <p:cNvSpPr>
                <a:spLocks noEditPoints="1"/>
              </p:cNvSpPr>
              <p:nvPr/>
            </p:nvSpPr>
            <p:spPr bwMode="auto">
              <a:xfrm>
                <a:off x="1716088" y="598488"/>
                <a:ext cx="9007475" cy="5803900"/>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6"/>
              <p:cNvSpPr>
                <a:spLocks/>
              </p:cNvSpPr>
              <p:nvPr/>
            </p:nvSpPr>
            <p:spPr bwMode="auto">
              <a:xfrm>
                <a:off x="2452688" y="4953001"/>
                <a:ext cx="1095375" cy="352425"/>
              </a:xfrm>
              <a:custGeom>
                <a:avLst/>
                <a:gdLst>
                  <a:gd name="T0" fmla="*/ 0 w 690"/>
                  <a:gd name="T1" fmla="*/ 0 h 222"/>
                  <a:gd name="T2" fmla="*/ 690 w 690"/>
                  <a:gd name="T3" fmla="*/ 0 h 222"/>
                  <a:gd name="T4" fmla="*/ 690 w 690"/>
                  <a:gd name="T5" fmla="*/ 222 h 222"/>
                  <a:gd name="T6" fmla="*/ 0 w 690"/>
                  <a:gd name="T7" fmla="*/ 222 h 222"/>
                  <a:gd name="T8" fmla="*/ 0 w 690"/>
                  <a:gd name="T9" fmla="*/ 0 h 222"/>
                  <a:gd name="T10" fmla="*/ 0 w 690"/>
                  <a:gd name="T11" fmla="*/ 0 h 222"/>
                </a:gdLst>
                <a:ahLst/>
                <a:cxnLst>
                  <a:cxn ang="0">
                    <a:pos x="T0" y="T1"/>
                  </a:cxn>
                  <a:cxn ang="0">
                    <a:pos x="T2" y="T3"/>
                  </a:cxn>
                  <a:cxn ang="0">
                    <a:pos x="T4" y="T5"/>
                  </a:cxn>
                  <a:cxn ang="0">
                    <a:pos x="T6" y="T7"/>
                  </a:cxn>
                  <a:cxn ang="0">
                    <a:pos x="T8" y="T9"/>
                  </a:cxn>
                  <a:cxn ang="0">
                    <a:pos x="T10" y="T11"/>
                  </a:cxn>
                </a:cxnLst>
                <a:rect l="0" t="0" r="r" b="b"/>
                <a:pathLst>
                  <a:path w="690" h="222">
                    <a:moveTo>
                      <a:pt x="0" y="0"/>
                    </a:moveTo>
                    <a:lnTo>
                      <a:pt x="690" y="0"/>
                    </a:lnTo>
                    <a:lnTo>
                      <a:pt x="690" y="222"/>
                    </a:lnTo>
                    <a:lnTo>
                      <a:pt x="0" y="2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7"/>
              <p:cNvSpPr>
                <a:spLocks/>
              </p:cNvSpPr>
              <p:nvPr/>
            </p:nvSpPr>
            <p:spPr bwMode="auto">
              <a:xfrm>
                <a:off x="3902076" y="4953001"/>
                <a:ext cx="2316163" cy="352425"/>
              </a:xfrm>
              <a:custGeom>
                <a:avLst/>
                <a:gdLst>
                  <a:gd name="T0" fmla="*/ 0 w 1459"/>
                  <a:gd name="T1" fmla="*/ 0 h 222"/>
                  <a:gd name="T2" fmla="*/ 1459 w 1459"/>
                  <a:gd name="T3" fmla="*/ 0 h 222"/>
                  <a:gd name="T4" fmla="*/ 1459 w 1459"/>
                  <a:gd name="T5" fmla="*/ 222 h 222"/>
                  <a:gd name="T6" fmla="*/ 0 w 1459"/>
                  <a:gd name="T7" fmla="*/ 222 h 222"/>
                  <a:gd name="T8" fmla="*/ 0 w 1459"/>
                  <a:gd name="T9" fmla="*/ 0 h 222"/>
                  <a:gd name="T10" fmla="*/ 0 w 1459"/>
                  <a:gd name="T11" fmla="*/ 0 h 222"/>
                </a:gdLst>
                <a:ahLst/>
                <a:cxnLst>
                  <a:cxn ang="0">
                    <a:pos x="T0" y="T1"/>
                  </a:cxn>
                  <a:cxn ang="0">
                    <a:pos x="T2" y="T3"/>
                  </a:cxn>
                  <a:cxn ang="0">
                    <a:pos x="T4" y="T5"/>
                  </a:cxn>
                  <a:cxn ang="0">
                    <a:pos x="T6" y="T7"/>
                  </a:cxn>
                  <a:cxn ang="0">
                    <a:pos x="T8" y="T9"/>
                  </a:cxn>
                  <a:cxn ang="0">
                    <a:pos x="T10" y="T11"/>
                  </a:cxn>
                </a:cxnLst>
                <a:rect l="0" t="0" r="r" b="b"/>
                <a:pathLst>
                  <a:path w="1459" h="222">
                    <a:moveTo>
                      <a:pt x="0" y="0"/>
                    </a:moveTo>
                    <a:lnTo>
                      <a:pt x="1459" y="0"/>
                    </a:lnTo>
                    <a:lnTo>
                      <a:pt x="1459" y="222"/>
                    </a:lnTo>
                    <a:lnTo>
                      <a:pt x="0" y="2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Rectangle 3"/>
            <p:cNvSpPr/>
            <p:nvPr/>
          </p:nvSpPr>
          <p:spPr>
            <a:xfrm>
              <a:off x="1088136" y="2172695"/>
              <a:ext cx="9551987"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“Staples breach may have affected over a million credit cards”</a:t>
              </a:r>
            </a:p>
          </p:txBody>
        </p:sp>
      </p:grpSp>
      <p:grpSp>
        <p:nvGrpSpPr>
          <p:cNvPr id="33" name="Group 32"/>
          <p:cNvGrpSpPr/>
          <p:nvPr/>
        </p:nvGrpSpPr>
        <p:grpSpPr>
          <a:xfrm>
            <a:off x="269240" y="2814210"/>
            <a:ext cx="11653523" cy="742972"/>
            <a:chOff x="274639" y="2800988"/>
            <a:chExt cx="11887200" cy="757870"/>
          </a:xfrm>
        </p:grpSpPr>
        <p:sp>
          <p:nvSpPr>
            <p:cNvPr id="67" name="Rectangle 66"/>
            <p:cNvSpPr/>
            <p:nvPr/>
          </p:nvSpPr>
          <p:spPr bwMode="auto">
            <a:xfrm>
              <a:off x="274639" y="2800988"/>
              <a:ext cx="11887200"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168" y="2976113"/>
              <a:ext cx="460086" cy="407621"/>
              <a:chOff x="517525" y="2955925"/>
              <a:chExt cx="361951" cy="320676"/>
            </a:xfrm>
            <a:solidFill>
              <a:schemeClr val="accent2"/>
            </a:solidFill>
          </p:grpSpPr>
          <p:sp>
            <p:nvSpPr>
              <p:cNvPr id="34" name="Freeform 21"/>
              <p:cNvSpPr>
                <a:spLocks noEditPoints="1"/>
              </p:cNvSpPr>
              <p:nvPr/>
            </p:nvSpPr>
            <p:spPr bwMode="auto">
              <a:xfrm>
                <a:off x="649288" y="3055938"/>
                <a:ext cx="230188" cy="220663"/>
              </a:xfrm>
              <a:custGeom>
                <a:avLst/>
                <a:gdLst>
                  <a:gd name="T0" fmla="*/ 1400 w 1451"/>
                  <a:gd name="T1" fmla="*/ 622 h 1384"/>
                  <a:gd name="T2" fmla="*/ 639 w 1451"/>
                  <a:gd name="T3" fmla="*/ 0 h 1384"/>
                  <a:gd name="T4" fmla="*/ 611 w 1451"/>
                  <a:gd name="T5" fmla="*/ 6 h 1384"/>
                  <a:gd name="T6" fmla="*/ 252 w 1451"/>
                  <a:gd name="T7" fmla="*/ 157 h 1384"/>
                  <a:gd name="T8" fmla="*/ 252 w 1451"/>
                  <a:gd name="T9" fmla="*/ 157 h 1384"/>
                  <a:gd name="T10" fmla="*/ 174 w 1451"/>
                  <a:gd name="T11" fmla="*/ 235 h 1384"/>
                  <a:gd name="T12" fmla="*/ 51 w 1451"/>
                  <a:gd name="T13" fmla="*/ 762 h 1384"/>
                  <a:gd name="T14" fmla="*/ 807 w 1451"/>
                  <a:gd name="T15" fmla="*/ 1384 h 1384"/>
                  <a:gd name="T16" fmla="*/ 840 w 1451"/>
                  <a:gd name="T17" fmla="*/ 1384 h 1384"/>
                  <a:gd name="T18" fmla="*/ 1199 w 1451"/>
                  <a:gd name="T19" fmla="*/ 1227 h 1384"/>
                  <a:gd name="T20" fmla="*/ 1271 w 1451"/>
                  <a:gd name="T21" fmla="*/ 1154 h 1384"/>
                  <a:gd name="T22" fmla="*/ 1271 w 1451"/>
                  <a:gd name="T23" fmla="*/ 1154 h 1384"/>
                  <a:gd name="T24" fmla="*/ 1400 w 1451"/>
                  <a:gd name="T25" fmla="*/ 622 h 1384"/>
                  <a:gd name="T26" fmla="*/ 902 w 1451"/>
                  <a:gd name="T27" fmla="*/ 818 h 1384"/>
                  <a:gd name="T28" fmla="*/ 818 w 1451"/>
                  <a:gd name="T29" fmla="*/ 852 h 1384"/>
                  <a:gd name="T30" fmla="*/ 745 w 1451"/>
                  <a:gd name="T31" fmla="*/ 728 h 1384"/>
                  <a:gd name="T32" fmla="*/ 527 w 1451"/>
                  <a:gd name="T33" fmla="*/ 863 h 1384"/>
                  <a:gd name="T34" fmla="*/ 465 w 1451"/>
                  <a:gd name="T35" fmla="*/ 784 h 1384"/>
                  <a:gd name="T36" fmla="*/ 695 w 1451"/>
                  <a:gd name="T37" fmla="*/ 639 h 1384"/>
                  <a:gd name="T38" fmla="*/ 471 w 1451"/>
                  <a:gd name="T39" fmla="*/ 235 h 1384"/>
                  <a:gd name="T40" fmla="*/ 555 w 1451"/>
                  <a:gd name="T41" fmla="*/ 202 h 1384"/>
                  <a:gd name="T42" fmla="*/ 773 w 1451"/>
                  <a:gd name="T43" fmla="*/ 588 h 1384"/>
                  <a:gd name="T44" fmla="*/ 874 w 1451"/>
                  <a:gd name="T45" fmla="*/ 521 h 1384"/>
                  <a:gd name="T46" fmla="*/ 936 w 1451"/>
                  <a:gd name="T47" fmla="*/ 605 h 1384"/>
                  <a:gd name="T48" fmla="*/ 824 w 1451"/>
                  <a:gd name="T49" fmla="*/ 678 h 1384"/>
                  <a:gd name="T50" fmla="*/ 902 w 1451"/>
                  <a:gd name="T51" fmla="*/ 818 h 1384"/>
                  <a:gd name="T52" fmla="*/ 902 w 1451"/>
                  <a:gd name="T53" fmla="*/ 818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1" h="1384">
                    <a:moveTo>
                      <a:pt x="1400" y="622"/>
                    </a:moveTo>
                    <a:cubicBezTo>
                      <a:pt x="1316" y="275"/>
                      <a:pt x="980" y="0"/>
                      <a:pt x="639" y="0"/>
                    </a:cubicBezTo>
                    <a:cubicBezTo>
                      <a:pt x="628" y="0"/>
                      <a:pt x="622" y="0"/>
                      <a:pt x="611" y="6"/>
                    </a:cubicBezTo>
                    <a:cubicBezTo>
                      <a:pt x="460" y="11"/>
                      <a:pt x="336" y="67"/>
                      <a:pt x="252" y="157"/>
                    </a:cubicBezTo>
                    <a:cubicBezTo>
                      <a:pt x="252" y="157"/>
                      <a:pt x="252" y="157"/>
                      <a:pt x="252" y="157"/>
                    </a:cubicBezTo>
                    <a:cubicBezTo>
                      <a:pt x="174" y="235"/>
                      <a:pt x="174" y="235"/>
                      <a:pt x="174" y="235"/>
                    </a:cubicBezTo>
                    <a:cubicBezTo>
                      <a:pt x="51" y="364"/>
                      <a:pt x="0" y="555"/>
                      <a:pt x="51" y="762"/>
                    </a:cubicBezTo>
                    <a:cubicBezTo>
                      <a:pt x="129" y="1115"/>
                      <a:pt x="465" y="1384"/>
                      <a:pt x="807" y="1384"/>
                    </a:cubicBezTo>
                    <a:cubicBezTo>
                      <a:pt x="818" y="1384"/>
                      <a:pt x="829" y="1384"/>
                      <a:pt x="840" y="1384"/>
                    </a:cubicBezTo>
                    <a:cubicBezTo>
                      <a:pt x="986" y="1378"/>
                      <a:pt x="1109" y="1322"/>
                      <a:pt x="1199" y="1227"/>
                    </a:cubicBezTo>
                    <a:cubicBezTo>
                      <a:pt x="1271" y="1154"/>
                      <a:pt x="1271" y="1154"/>
                      <a:pt x="1271" y="1154"/>
                    </a:cubicBezTo>
                    <a:cubicBezTo>
                      <a:pt x="1271" y="1154"/>
                      <a:pt x="1271" y="1154"/>
                      <a:pt x="1271" y="1154"/>
                    </a:cubicBezTo>
                    <a:cubicBezTo>
                      <a:pt x="1395" y="1025"/>
                      <a:pt x="1451" y="835"/>
                      <a:pt x="1400" y="622"/>
                    </a:cubicBezTo>
                    <a:close/>
                    <a:moveTo>
                      <a:pt x="902" y="818"/>
                    </a:moveTo>
                    <a:cubicBezTo>
                      <a:pt x="818" y="852"/>
                      <a:pt x="818" y="852"/>
                      <a:pt x="818" y="852"/>
                    </a:cubicBezTo>
                    <a:cubicBezTo>
                      <a:pt x="745" y="728"/>
                      <a:pt x="745" y="728"/>
                      <a:pt x="745" y="728"/>
                    </a:cubicBezTo>
                    <a:cubicBezTo>
                      <a:pt x="527" y="863"/>
                      <a:pt x="527" y="863"/>
                      <a:pt x="527" y="863"/>
                    </a:cubicBezTo>
                    <a:cubicBezTo>
                      <a:pt x="465" y="784"/>
                      <a:pt x="465" y="784"/>
                      <a:pt x="465" y="784"/>
                    </a:cubicBezTo>
                    <a:cubicBezTo>
                      <a:pt x="695" y="639"/>
                      <a:pt x="695" y="639"/>
                      <a:pt x="695" y="639"/>
                    </a:cubicBezTo>
                    <a:cubicBezTo>
                      <a:pt x="471" y="235"/>
                      <a:pt x="471" y="235"/>
                      <a:pt x="471" y="235"/>
                    </a:cubicBezTo>
                    <a:cubicBezTo>
                      <a:pt x="555" y="202"/>
                      <a:pt x="555" y="202"/>
                      <a:pt x="555" y="202"/>
                    </a:cubicBezTo>
                    <a:cubicBezTo>
                      <a:pt x="773" y="588"/>
                      <a:pt x="773" y="588"/>
                      <a:pt x="773" y="588"/>
                    </a:cubicBezTo>
                    <a:cubicBezTo>
                      <a:pt x="874" y="521"/>
                      <a:pt x="874" y="521"/>
                      <a:pt x="874" y="521"/>
                    </a:cubicBezTo>
                    <a:cubicBezTo>
                      <a:pt x="936" y="605"/>
                      <a:pt x="936" y="605"/>
                      <a:pt x="936" y="605"/>
                    </a:cubicBezTo>
                    <a:cubicBezTo>
                      <a:pt x="824" y="678"/>
                      <a:pt x="824" y="678"/>
                      <a:pt x="824" y="678"/>
                    </a:cubicBezTo>
                    <a:cubicBezTo>
                      <a:pt x="902" y="818"/>
                      <a:pt x="902" y="818"/>
                      <a:pt x="902" y="818"/>
                    </a:cubicBezTo>
                    <a:cubicBezTo>
                      <a:pt x="902" y="818"/>
                      <a:pt x="902" y="818"/>
                      <a:pt x="902" y="8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Freeform 22"/>
              <p:cNvSpPr>
                <a:spLocks noEditPoints="1"/>
              </p:cNvSpPr>
              <p:nvPr/>
            </p:nvSpPr>
            <p:spPr bwMode="auto">
              <a:xfrm>
                <a:off x="517525" y="2955925"/>
                <a:ext cx="238125" cy="260350"/>
              </a:xfrm>
              <a:custGeom>
                <a:avLst/>
                <a:gdLst>
                  <a:gd name="T0" fmla="*/ 1313 w 1492"/>
                  <a:gd name="T1" fmla="*/ 185 h 1642"/>
                  <a:gd name="T2" fmla="*/ 1034 w 1492"/>
                  <a:gd name="T3" fmla="*/ 67 h 1642"/>
                  <a:gd name="T4" fmla="*/ 1151 w 1492"/>
                  <a:gd name="T5" fmla="*/ 84 h 1642"/>
                  <a:gd name="T6" fmla="*/ 1224 w 1492"/>
                  <a:gd name="T7" fmla="*/ 185 h 1642"/>
                  <a:gd name="T8" fmla="*/ 1151 w 1492"/>
                  <a:gd name="T9" fmla="*/ 274 h 1642"/>
                  <a:gd name="T10" fmla="*/ 498 w 1492"/>
                  <a:gd name="T11" fmla="*/ 185 h 1642"/>
                  <a:gd name="T12" fmla="*/ 218 w 1492"/>
                  <a:gd name="T13" fmla="*/ 67 h 1642"/>
                  <a:gd name="T14" fmla="*/ 341 w 1492"/>
                  <a:gd name="T15" fmla="*/ 84 h 1642"/>
                  <a:gd name="T16" fmla="*/ 408 w 1492"/>
                  <a:gd name="T17" fmla="*/ 185 h 1642"/>
                  <a:gd name="T18" fmla="*/ 341 w 1492"/>
                  <a:gd name="T19" fmla="*/ 274 h 1642"/>
                  <a:gd name="T20" fmla="*/ 73 w 1492"/>
                  <a:gd name="T21" fmla="*/ 185 h 1642"/>
                  <a:gd name="T22" fmla="*/ 0 w 1492"/>
                  <a:gd name="T23" fmla="*/ 1574 h 1642"/>
                  <a:gd name="T24" fmla="*/ 866 w 1492"/>
                  <a:gd name="T25" fmla="*/ 1642 h 1642"/>
                  <a:gd name="T26" fmla="*/ 554 w 1492"/>
                  <a:gd name="T27" fmla="*/ 1535 h 1642"/>
                  <a:gd name="T28" fmla="*/ 760 w 1492"/>
                  <a:gd name="T29" fmla="*/ 1266 h 1642"/>
                  <a:gd name="T30" fmla="*/ 554 w 1492"/>
                  <a:gd name="T31" fmla="*/ 1188 h 1642"/>
                  <a:gd name="T32" fmla="*/ 855 w 1492"/>
                  <a:gd name="T33" fmla="*/ 896 h 1642"/>
                  <a:gd name="T34" fmla="*/ 554 w 1492"/>
                  <a:gd name="T35" fmla="*/ 818 h 1642"/>
                  <a:gd name="T36" fmla="*/ 939 w 1492"/>
                  <a:gd name="T37" fmla="*/ 549 h 1642"/>
                  <a:gd name="T38" fmla="*/ 1006 w 1492"/>
                  <a:gd name="T39" fmla="*/ 728 h 1642"/>
                  <a:gd name="T40" fmla="*/ 1017 w 1492"/>
                  <a:gd name="T41" fmla="*/ 549 h 1642"/>
                  <a:gd name="T42" fmla="*/ 1425 w 1492"/>
                  <a:gd name="T43" fmla="*/ 543 h 1642"/>
                  <a:gd name="T44" fmla="*/ 1492 w 1492"/>
                  <a:gd name="T45" fmla="*/ 543 h 1642"/>
                  <a:gd name="T46" fmla="*/ 1420 w 1492"/>
                  <a:gd name="T47" fmla="*/ 185 h 1642"/>
                  <a:gd name="T48" fmla="*/ 107 w 1492"/>
                  <a:gd name="T49" fmla="*/ 1535 h 1642"/>
                  <a:gd name="T50" fmla="*/ 475 w 1492"/>
                  <a:gd name="T51" fmla="*/ 1266 h 1642"/>
                  <a:gd name="T52" fmla="*/ 475 w 1492"/>
                  <a:gd name="T53" fmla="*/ 1535 h 1642"/>
                  <a:gd name="T54" fmla="*/ 107 w 1492"/>
                  <a:gd name="T55" fmla="*/ 1188 h 1642"/>
                  <a:gd name="T56" fmla="*/ 475 w 1492"/>
                  <a:gd name="T57" fmla="*/ 896 h 1642"/>
                  <a:gd name="T58" fmla="*/ 475 w 1492"/>
                  <a:gd name="T59" fmla="*/ 1188 h 1642"/>
                  <a:gd name="T60" fmla="*/ 107 w 1492"/>
                  <a:gd name="T61" fmla="*/ 818 h 1642"/>
                  <a:gd name="T62" fmla="*/ 475 w 1492"/>
                  <a:gd name="T63" fmla="*/ 549 h 1642"/>
                  <a:gd name="T64" fmla="*/ 475 w 1492"/>
                  <a:gd name="T65" fmla="*/ 818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2" h="1642">
                    <a:moveTo>
                      <a:pt x="1420" y="185"/>
                    </a:moveTo>
                    <a:cubicBezTo>
                      <a:pt x="1313" y="185"/>
                      <a:pt x="1313" y="185"/>
                      <a:pt x="1313" y="185"/>
                    </a:cubicBezTo>
                    <a:cubicBezTo>
                      <a:pt x="1308" y="84"/>
                      <a:pt x="1241" y="0"/>
                      <a:pt x="1151" y="0"/>
                    </a:cubicBezTo>
                    <a:cubicBezTo>
                      <a:pt x="1107" y="0"/>
                      <a:pt x="1062" y="28"/>
                      <a:pt x="1034" y="67"/>
                    </a:cubicBezTo>
                    <a:cubicBezTo>
                      <a:pt x="1107" y="112"/>
                      <a:pt x="1107" y="112"/>
                      <a:pt x="1107" y="112"/>
                    </a:cubicBezTo>
                    <a:cubicBezTo>
                      <a:pt x="1118" y="95"/>
                      <a:pt x="1135" y="84"/>
                      <a:pt x="1151" y="84"/>
                    </a:cubicBezTo>
                    <a:cubicBezTo>
                      <a:pt x="1190" y="84"/>
                      <a:pt x="1224" y="129"/>
                      <a:pt x="1224" y="179"/>
                    </a:cubicBezTo>
                    <a:cubicBezTo>
                      <a:pt x="1224" y="185"/>
                      <a:pt x="1224" y="185"/>
                      <a:pt x="1224" y="185"/>
                    </a:cubicBezTo>
                    <a:cubicBezTo>
                      <a:pt x="1224" y="185"/>
                      <a:pt x="1224" y="185"/>
                      <a:pt x="1224" y="185"/>
                    </a:cubicBezTo>
                    <a:cubicBezTo>
                      <a:pt x="1218" y="235"/>
                      <a:pt x="1190" y="274"/>
                      <a:pt x="1151" y="274"/>
                    </a:cubicBezTo>
                    <a:cubicBezTo>
                      <a:pt x="1118" y="274"/>
                      <a:pt x="1084" y="235"/>
                      <a:pt x="1084" y="185"/>
                    </a:cubicBezTo>
                    <a:cubicBezTo>
                      <a:pt x="498" y="185"/>
                      <a:pt x="498" y="185"/>
                      <a:pt x="498" y="185"/>
                    </a:cubicBezTo>
                    <a:cubicBezTo>
                      <a:pt x="498" y="84"/>
                      <a:pt x="425" y="0"/>
                      <a:pt x="341" y="0"/>
                    </a:cubicBezTo>
                    <a:cubicBezTo>
                      <a:pt x="291" y="0"/>
                      <a:pt x="246" y="28"/>
                      <a:pt x="218" y="67"/>
                    </a:cubicBezTo>
                    <a:cubicBezTo>
                      <a:pt x="291" y="112"/>
                      <a:pt x="291" y="112"/>
                      <a:pt x="291" y="112"/>
                    </a:cubicBezTo>
                    <a:cubicBezTo>
                      <a:pt x="302" y="95"/>
                      <a:pt x="319" y="84"/>
                      <a:pt x="341" y="84"/>
                    </a:cubicBezTo>
                    <a:cubicBezTo>
                      <a:pt x="380" y="84"/>
                      <a:pt x="408" y="129"/>
                      <a:pt x="408" y="179"/>
                    </a:cubicBezTo>
                    <a:cubicBezTo>
                      <a:pt x="408" y="185"/>
                      <a:pt x="408" y="185"/>
                      <a:pt x="408" y="185"/>
                    </a:cubicBezTo>
                    <a:cubicBezTo>
                      <a:pt x="408" y="185"/>
                      <a:pt x="408" y="185"/>
                      <a:pt x="408" y="185"/>
                    </a:cubicBezTo>
                    <a:cubicBezTo>
                      <a:pt x="408" y="235"/>
                      <a:pt x="375" y="274"/>
                      <a:pt x="341" y="274"/>
                    </a:cubicBezTo>
                    <a:cubicBezTo>
                      <a:pt x="302" y="274"/>
                      <a:pt x="274" y="235"/>
                      <a:pt x="269" y="185"/>
                    </a:cubicBezTo>
                    <a:cubicBezTo>
                      <a:pt x="73" y="185"/>
                      <a:pt x="73" y="185"/>
                      <a:pt x="73" y="185"/>
                    </a:cubicBezTo>
                    <a:cubicBezTo>
                      <a:pt x="34" y="185"/>
                      <a:pt x="0" y="218"/>
                      <a:pt x="0" y="258"/>
                    </a:cubicBezTo>
                    <a:cubicBezTo>
                      <a:pt x="0" y="1574"/>
                      <a:pt x="0" y="1574"/>
                      <a:pt x="0" y="1574"/>
                    </a:cubicBezTo>
                    <a:cubicBezTo>
                      <a:pt x="0" y="1614"/>
                      <a:pt x="34" y="1642"/>
                      <a:pt x="73" y="1642"/>
                    </a:cubicBezTo>
                    <a:cubicBezTo>
                      <a:pt x="866" y="1642"/>
                      <a:pt x="866" y="1642"/>
                      <a:pt x="866" y="1642"/>
                    </a:cubicBezTo>
                    <a:cubicBezTo>
                      <a:pt x="850" y="1608"/>
                      <a:pt x="833" y="1574"/>
                      <a:pt x="816" y="1535"/>
                    </a:cubicBezTo>
                    <a:cubicBezTo>
                      <a:pt x="554" y="1535"/>
                      <a:pt x="554" y="1535"/>
                      <a:pt x="554" y="1535"/>
                    </a:cubicBezTo>
                    <a:cubicBezTo>
                      <a:pt x="554" y="1266"/>
                      <a:pt x="554" y="1266"/>
                      <a:pt x="554" y="1266"/>
                    </a:cubicBezTo>
                    <a:cubicBezTo>
                      <a:pt x="760" y="1266"/>
                      <a:pt x="760" y="1266"/>
                      <a:pt x="760" y="1266"/>
                    </a:cubicBezTo>
                    <a:cubicBezTo>
                      <a:pt x="760" y="1238"/>
                      <a:pt x="760" y="1216"/>
                      <a:pt x="760" y="1188"/>
                    </a:cubicBezTo>
                    <a:cubicBezTo>
                      <a:pt x="554" y="1188"/>
                      <a:pt x="554" y="1188"/>
                      <a:pt x="554" y="1188"/>
                    </a:cubicBezTo>
                    <a:cubicBezTo>
                      <a:pt x="554" y="896"/>
                      <a:pt x="554" y="896"/>
                      <a:pt x="554" y="896"/>
                    </a:cubicBezTo>
                    <a:cubicBezTo>
                      <a:pt x="855" y="896"/>
                      <a:pt x="855" y="896"/>
                      <a:pt x="855" y="896"/>
                    </a:cubicBezTo>
                    <a:cubicBezTo>
                      <a:pt x="872" y="868"/>
                      <a:pt x="894" y="846"/>
                      <a:pt x="917" y="818"/>
                    </a:cubicBezTo>
                    <a:cubicBezTo>
                      <a:pt x="554" y="818"/>
                      <a:pt x="554" y="818"/>
                      <a:pt x="554" y="818"/>
                    </a:cubicBezTo>
                    <a:cubicBezTo>
                      <a:pt x="554" y="549"/>
                      <a:pt x="554" y="549"/>
                      <a:pt x="554" y="549"/>
                    </a:cubicBezTo>
                    <a:cubicBezTo>
                      <a:pt x="939" y="549"/>
                      <a:pt x="939" y="549"/>
                      <a:pt x="939" y="549"/>
                    </a:cubicBezTo>
                    <a:cubicBezTo>
                      <a:pt x="939" y="795"/>
                      <a:pt x="939" y="795"/>
                      <a:pt x="939" y="795"/>
                    </a:cubicBezTo>
                    <a:cubicBezTo>
                      <a:pt x="1006" y="728"/>
                      <a:pt x="1006" y="728"/>
                      <a:pt x="1006" y="728"/>
                    </a:cubicBezTo>
                    <a:cubicBezTo>
                      <a:pt x="1012" y="723"/>
                      <a:pt x="1012" y="717"/>
                      <a:pt x="1017" y="717"/>
                    </a:cubicBezTo>
                    <a:cubicBezTo>
                      <a:pt x="1017" y="549"/>
                      <a:pt x="1017" y="549"/>
                      <a:pt x="1017" y="549"/>
                    </a:cubicBezTo>
                    <a:cubicBezTo>
                      <a:pt x="1375" y="549"/>
                      <a:pt x="1375" y="549"/>
                      <a:pt x="1375" y="549"/>
                    </a:cubicBezTo>
                    <a:cubicBezTo>
                      <a:pt x="1392" y="549"/>
                      <a:pt x="1408" y="543"/>
                      <a:pt x="1425" y="543"/>
                    </a:cubicBezTo>
                    <a:cubicBezTo>
                      <a:pt x="1436" y="543"/>
                      <a:pt x="1448" y="543"/>
                      <a:pt x="1459" y="543"/>
                    </a:cubicBezTo>
                    <a:cubicBezTo>
                      <a:pt x="1470" y="543"/>
                      <a:pt x="1481" y="543"/>
                      <a:pt x="1492" y="543"/>
                    </a:cubicBezTo>
                    <a:cubicBezTo>
                      <a:pt x="1492" y="258"/>
                      <a:pt x="1492" y="258"/>
                      <a:pt x="1492" y="258"/>
                    </a:cubicBezTo>
                    <a:cubicBezTo>
                      <a:pt x="1492" y="218"/>
                      <a:pt x="1459" y="185"/>
                      <a:pt x="1420" y="185"/>
                    </a:cubicBezTo>
                    <a:close/>
                    <a:moveTo>
                      <a:pt x="475" y="1535"/>
                    </a:moveTo>
                    <a:cubicBezTo>
                      <a:pt x="107" y="1535"/>
                      <a:pt x="107" y="1535"/>
                      <a:pt x="107" y="1535"/>
                    </a:cubicBezTo>
                    <a:cubicBezTo>
                      <a:pt x="107" y="1266"/>
                      <a:pt x="107" y="1266"/>
                      <a:pt x="107" y="1266"/>
                    </a:cubicBezTo>
                    <a:cubicBezTo>
                      <a:pt x="475" y="1266"/>
                      <a:pt x="475" y="1266"/>
                      <a:pt x="475" y="1266"/>
                    </a:cubicBezTo>
                    <a:cubicBezTo>
                      <a:pt x="475" y="1535"/>
                      <a:pt x="475" y="1535"/>
                      <a:pt x="475" y="1535"/>
                    </a:cubicBezTo>
                    <a:cubicBezTo>
                      <a:pt x="475" y="1535"/>
                      <a:pt x="475" y="1535"/>
                      <a:pt x="475" y="1535"/>
                    </a:cubicBezTo>
                    <a:close/>
                    <a:moveTo>
                      <a:pt x="475" y="1188"/>
                    </a:moveTo>
                    <a:cubicBezTo>
                      <a:pt x="107" y="1188"/>
                      <a:pt x="107" y="1188"/>
                      <a:pt x="107" y="1188"/>
                    </a:cubicBezTo>
                    <a:cubicBezTo>
                      <a:pt x="107" y="896"/>
                      <a:pt x="107" y="896"/>
                      <a:pt x="107" y="896"/>
                    </a:cubicBezTo>
                    <a:cubicBezTo>
                      <a:pt x="475" y="896"/>
                      <a:pt x="475" y="896"/>
                      <a:pt x="475" y="896"/>
                    </a:cubicBezTo>
                    <a:cubicBezTo>
                      <a:pt x="475" y="1188"/>
                      <a:pt x="475" y="1188"/>
                      <a:pt x="475" y="1188"/>
                    </a:cubicBezTo>
                    <a:cubicBezTo>
                      <a:pt x="475" y="1188"/>
                      <a:pt x="475" y="1188"/>
                      <a:pt x="475" y="1188"/>
                    </a:cubicBezTo>
                    <a:close/>
                    <a:moveTo>
                      <a:pt x="475" y="818"/>
                    </a:moveTo>
                    <a:cubicBezTo>
                      <a:pt x="107" y="818"/>
                      <a:pt x="107" y="818"/>
                      <a:pt x="107" y="818"/>
                    </a:cubicBezTo>
                    <a:cubicBezTo>
                      <a:pt x="107" y="549"/>
                      <a:pt x="107" y="549"/>
                      <a:pt x="107" y="549"/>
                    </a:cubicBezTo>
                    <a:cubicBezTo>
                      <a:pt x="475" y="549"/>
                      <a:pt x="475" y="549"/>
                      <a:pt x="475" y="549"/>
                    </a:cubicBezTo>
                    <a:cubicBezTo>
                      <a:pt x="475" y="818"/>
                      <a:pt x="475" y="818"/>
                      <a:pt x="475" y="818"/>
                    </a:cubicBezTo>
                    <a:cubicBezTo>
                      <a:pt x="475" y="818"/>
                      <a:pt x="475" y="818"/>
                      <a:pt x="475" y="8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 name="Rectangle 12"/>
            <p:cNvSpPr/>
            <p:nvPr/>
          </p:nvSpPr>
          <p:spPr>
            <a:xfrm>
              <a:off x="1088136" y="2967557"/>
              <a:ext cx="9048721"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“Target cyber breach hits 40 million payment cards at holiday peak”</a:t>
              </a:r>
            </a:p>
          </p:txBody>
        </p:sp>
      </p:grpSp>
      <p:grpSp>
        <p:nvGrpSpPr>
          <p:cNvPr id="37" name="Group 36"/>
          <p:cNvGrpSpPr/>
          <p:nvPr/>
        </p:nvGrpSpPr>
        <p:grpSpPr>
          <a:xfrm>
            <a:off x="269240" y="3593445"/>
            <a:ext cx="11655078" cy="742972"/>
            <a:chOff x="274638" y="3595849"/>
            <a:chExt cx="11888787" cy="757870"/>
          </a:xfrm>
        </p:grpSpPr>
        <p:sp>
          <p:nvSpPr>
            <p:cNvPr id="68" name="Rectangle 67"/>
            <p:cNvSpPr/>
            <p:nvPr/>
          </p:nvSpPr>
          <p:spPr bwMode="auto">
            <a:xfrm>
              <a:off x="274638" y="3595849"/>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26"/>
            <p:cNvSpPr>
              <a:spLocks noEditPoints="1"/>
            </p:cNvSpPr>
            <p:nvPr/>
          </p:nvSpPr>
          <p:spPr bwMode="auto">
            <a:xfrm>
              <a:off x="544000" y="3763715"/>
              <a:ext cx="324422" cy="422139"/>
            </a:xfrm>
            <a:custGeom>
              <a:avLst/>
              <a:gdLst>
                <a:gd name="T0" fmla="*/ 247 w 249"/>
                <a:gd name="T1" fmla="*/ 55 h 324"/>
                <a:gd name="T2" fmla="*/ 7 w 249"/>
                <a:gd name="T3" fmla="*/ 45 h 324"/>
                <a:gd name="T4" fmla="*/ 0 w 249"/>
                <a:gd name="T5" fmla="*/ 63 h 324"/>
                <a:gd name="T6" fmla="*/ 145 w 249"/>
                <a:gd name="T7" fmla="*/ 324 h 324"/>
                <a:gd name="T8" fmla="*/ 249 w 249"/>
                <a:gd name="T9" fmla="*/ 74 h 324"/>
                <a:gd name="T10" fmla="*/ 247 w 249"/>
                <a:gd name="T11" fmla="*/ 73 h 324"/>
                <a:gd name="T12" fmla="*/ 155 w 249"/>
                <a:gd name="T13" fmla="*/ 11 h 324"/>
                <a:gd name="T14" fmla="*/ 244 w 249"/>
                <a:gd name="T15" fmla="*/ 66 h 324"/>
                <a:gd name="T16" fmla="*/ 155 w 249"/>
                <a:gd name="T17" fmla="*/ 11 h 324"/>
                <a:gd name="T18" fmla="*/ 155 w 249"/>
                <a:gd name="T19" fmla="*/ 11 h 324"/>
                <a:gd name="T20" fmla="*/ 151 w 249"/>
                <a:gd name="T21" fmla="*/ 305 h 324"/>
                <a:gd name="T22" fmla="*/ 247 w 249"/>
                <a:gd name="T23" fmla="*/ 242 h 324"/>
                <a:gd name="T24" fmla="*/ 247 w 249"/>
                <a:gd name="T25" fmla="*/ 255 h 324"/>
                <a:gd name="T26" fmla="*/ 247 w 249"/>
                <a:gd name="T27" fmla="*/ 228 h 324"/>
                <a:gd name="T28" fmla="*/ 151 w 249"/>
                <a:gd name="T29" fmla="*/ 245 h 324"/>
                <a:gd name="T30" fmla="*/ 247 w 249"/>
                <a:gd name="T31" fmla="*/ 228 h 324"/>
                <a:gd name="T32" fmla="*/ 247 w 249"/>
                <a:gd name="T33" fmla="*/ 228 h 324"/>
                <a:gd name="T34" fmla="*/ 151 w 249"/>
                <a:gd name="T35" fmla="*/ 223 h 324"/>
                <a:gd name="T36" fmla="*/ 247 w 249"/>
                <a:gd name="T37" fmla="*/ 189 h 324"/>
                <a:gd name="T38" fmla="*/ 247 w 249"/>
                <a:gd name="T39" fmla="*/ 201 h 324"/>
                <a:gd name="T40" fmla="*/ 247 w 249"/>
                <a:gd name="T41" fmla="*/ 175 h 324"/>
                <a:gd name="T42" fmla="*/ 151 w 249"/>
                <a:gd name="T43" fmla="*/ 164 h 324"/>
                <a:gd name="T44" fmla="*/ 247 w 249"/>
                <a:gd name="T45" fmla="*/ 175 h 324"/>
                <a:gd name="T46" fmla="*/ 247 w 249"/>
                <a:gd name="T47" fmla="*/ 175 h 324"/>
                <a:gd name="T48" fmla="*/ 151 w 249"/>
                <a:gd name="T49" fmla="*/ 142 h 324"/>
                <a:gd name="T50" fmla="*/ 247 w 249"/>
                <a:gd name="T51" fmla="*/ 136 h 324"/>
                <a:gd name="T52" fmla="*/ 247 w 249"/>
                <a:gd name="T53" fmla="*/ 148 h 324"/>
                <a:gd name="T54" fmla="*/ 247 w 249"/>
                <a:gd name="T55" fmla="*/ 121 h 324"/>
                <a:gd name="T56" fmla="*/ 151 w 249"/>
                <a:gd name="T57" fmla="*/ 82 h 324"/>
                <a:gd name="T58" fmla="*/ 247 w 249"/>
                <a:gd name="T59" fmla="*/ 121 h 324"/>
                <a:gd name="T60" fmla="*/ 247 w 249"/>
                <a:gd name="T61" fmla="*/ 121 h 324"/>
                <a:gd name="T62" fmla="*/ 151 w 249"/>
                <a:gd name="T63" fmla="*/ 61 h 324"/>
                <a:gd name="T64" fmla="*/ 247 w 249"/>
                <a:gd name="T65" fmla="*/ 82 h 324"/>
                <a:gd name="T66" fmla="*/ 247 w 249"/>
                <a:gd name="T67" fmla="*/ 9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9" h="324">
                  <a:moveTo>
                    <a:pt x="247" y="73"/>
                  </a:moveTo>
                  <a:lnTo>
                    <a:pt x="247" y="55"/>
                  </a:lnTo>
                  <a:lnTo>
                    <a:pt x="150" y="0"/>
                  </a:lnTo>
                  <a:lnTo>
                    <a:pt x="7" y="45"/>
                  </a:lnTo>
                  <a:lnTo>
                    <a:pt x="7" y="61"/>
                  </a:lnTo>
                  <a:lnTo>
                    <a:pt x="0" y="63"/>
                  </a:lnTo>
                  <a:lnTo>
                    <a:pt x="0" y="276"/>
                  </a:lnTo>
                  <a:lnTo>
                    <a:pt x="145" y="324"/>
                  </a:lnTo>
                  <a:lnTo>
                    <a:pt x="249" y="264"/>
                  </a:lnTo>
                  <a:lnTo>
                    <a:pt x="249" y="74"/>
                  </a:lnTo>
                  <a:lnTo>
                    <a:pt x="247" y="73"/>
                  </a:lnTo>
                  <a:lnTo>
                    <a:pt x="247" y="73"/>
                  </a:lnTo>
                  <a:lnTo>
                    <a:pt x="247" y="73"/>
                  </a:lnTo>
                  <a:close/>
                  <a:moveTo>
                    <a:pt x="155" y="11"/>
                  </a:moveTo>
                  <a:lnTo>
                    <a:pt x="244" y="60"/>
                  </a:lnTo>
                  <a:lnTo>
                    <a:pt x="244" y="66"/>
                  </a:lnTo>
                  <a:lnTo>
                    <a:pt x="155" y="21"/>
                  </a:lnTo>
                  <a:lnTo>
                    <a:pt x="155" y="11"/>
                  </a:lnTo>
                  <a:lnTo>
                    <a:pt x="155" y="11"/>
                  </a:lnTo>
                  <a:lnTo>
                    <a:pt x="155" y="11"/>
                  </a:lnTo>
                  <a:close/>
                  <a:moveTo>
                    <a:pt x="247" y="255"/>
                  </a:moveTo>
                  <a:lnTo>
                    <a:pt x="151" y="305"/>
                  </a:lnTo>
                  <a:lnTo>
                    <a:pt x="151" y="286"/>
                  </a:lnTo>
                  <a:lnTo>
                    <a:pt x="247" y="242"/>
                  </a:lnTo>
                  <a:lnTo>
                    <a:pt x="247" y="255"/>
                  </a:lnTo>
                  <a:lnTo>
                    <a:pt x="247" y="255"/>
                  </a:lnTo>
                  <a:lnTo>
                    <a:pt x="247" y="255"/>
                  </a:lnTo>
                  <a:close/>
                  <a:moveTo>
                    <a:pt x="247" y="228"/>
                  </a:moveTo>
                  <a:lnTo>
                    <a:pt x="151" y="264"/>
                  </a:lnTo>
                  <a:lnTo>
                    <a:pt x="151" y="245"/>
                  </a:lnTo>
                  <a:lnTo>
                    <a:pt x="247" y="216"/>
                  </a:lnTo>
                  <a:lnTo>
                    <a:pt x="247" y="228"/>
                  </a:lnTo>
                  <a:lnTo>
                    <a:pt x="247" y="228"/>
                  </a:lnTo>
                  <a:lnTo>
                    <a:pt x="247" y="228"/>
                  </a:lnTo>
                  <a:close/>
                  <a:moveTo>
                    <a:pt x="247" y="201"/>
                  </a:moveTo>
                  <a:lnTo>
                    <a:pt x="151" y="223"/>
                  </a:lnTo>
                  <a:lnTo>
                    <a:pt x="151" y="204"/>
                  </a:lnTo>
                  <a:lnTo>
                    <a:pt x="247" y="189"/>
                  </a:lnTo>
                  <a:lnTo>
                    <a:pt x="247" y="201"/>
                  </a:lnTo>
                  <a:lnTo>
                    <a:pt x="247" y="201"/>
                  </a:lnTo>
                  <a:lnTo>
                    <a:pt x="247" y="201"/>
                  </a:lnTo>
                  <a:close/>
                  <a:moveTo>
                    <a:pt x="247" y="175"/>
                  </a:moveTo>
                  <a:lnTo>
                    <a:pt x="151" y="183"/>
                  </a:lnTo>
                  <a:lnTo>
                    <a:pt x="151" y="164"/>
                  </a:lnTo>
                  <a:lnTo>
                    <a:pt x="247" y="162"/>
                  </a:lnTo>
                  <a:lnTo>
                    <a:pt x="247" y="175"/>
                  </a:lnTo>
                  <a:lnTo>
                    <a:pt x="247" y="175"/>
                  </a:lnTo>
                  <a:lnTo>
                    <a:pt x="247" y="175"/>
                  </a:lnTo>
                  <a:close/>
                  <a:moveTo>
                    <a:pt x="247" y="148"/>
                  </a:moveTo>
                  <a:lnTo>
                    <a:pt x="151" y="142"/>
                  </a:lnTo>
                  <a:lnTo>
                    <a:pt x="151" y="123"/>
                  </a:lnTo>
                  <a:lnTo>
                    <a:pt x="247" y="136"/>
                  </a:lnTo>
                  <a:lnTo>
                    <a:pt x="247" y="148"/>
                  </a:lnTo>
                  <a:lnTo>
                    <a:pt x="247" y="148"/>
                  </a:lnTo>
                  <a:lnTo>
                    <a:pt x="247" y="148"/>
                  </a:lnTo>
                  <a:close/>
                  <a:moveTo>
                    <a:pt x="247" y="121"/>
                  </a:moveTo>
                  <a:lnTo>
                    <a:pt x="151" y="102"/>
                  </a:lnTo>
                  <a:lnTo>
                    <a:pt x="151" y="82"/>
                  </a:lnTo>
                  <a:lnTo>
                    <a:pt x="247" y="109"/>
                  </a:lnTo>
                  <a:lnTo>
                    <a:pt x="247" y="121"/>
                  </a:lnTo>
                  <a:lnTo>
                    <a:pt x="247" y="121"/>
                  </a:lnTo>
                  <a:lnTo>
                    <a:pt x="247" y="121"/>
                  </a:lnTo>
                  <a:close/>
                  <a:moveTo>
                    <a:pt x="247" y="95"/>
                  </a:moveTo>
                  <a:lnTo>
                    <a:pt x="151" y="61"/>
                  </a:lnTo>
                  <a:lnTo>
                    <a:pt x="151" y="41"/>
                  </a:lnTo>
                  <a:lnTo>
                    <a:pt x="247" y="82"/>
                  </a:lnTo>
                  <a:lnTo>
                    <a:pt x="247" y="95"/>
                  </a:lnTo>
                  <a:lnTo>
                    <a:pt x="247" y="95"/>
                  </a:lnTo>
                  <a:lnTo>
                    <a:pt x="247" y="9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9" name="Rectangle 18"/>
            <p:cNvSpPr/>
            <p:nvPr/>
          </p:nvSpPr>
          <p:spPr>
            <a:xfrm>
              <a:off x="1088136" y="3762418"/>
              <a:ext cx="9029944"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“Now at the Sands Casino: An Iranian hacker in every server”</a:t>
              </a:r>
            </a:p>
          </p:txBody>
        </p:sp>
      </p:grpSp>
      <p:grpSp>
        <p:nvGrpSpPr>
          <p:cNvPr id="38" name="Group 37"/>
          <p:cNvGrpSpPr/>
          <p:nvPr/>
        </p:nvGrpSpPr>
        <p:grpSpPr>
          <a:xfrm>
            <a:off x="269240" y="4372682"/>
            <a:ext cx="11655078" cy="742972"/>
            <a:chOff x="274638" y="4390711"/>
            <a:chExt cx="11888787" cy="757870"/>
          </a:xfrm>
        </p:grpSpPr>
        <p:sp>
          <p:nvSpPr>
            <p:cNvPr id="69" name="Rectangle 68"/>
            <p:cNvSpPr/>
            <p:nvPr/>
          </p:nvSpPr>
          <p:spPr bwMode="auto">
            <a:xfrm>
              <a:off x="274638" y="4390711"/>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493685" y="4557210"/>
              <a:ext cx="425051" cy="424873"/>
              <a:chOff x="3140076" y="2373313"/>
              <a:chExt cx="3740149" cy="3738562"/>
            </a:xfrm>
            <a:solidFill>
              <a:schemeClr val="accent2"/>
            </a:solidFill>
          </p:grpSpPr>
          <p:sp>
            <p:nvSpPr>
              <p:cNvPr id="45" name="Freeform 30"/>
              <p:cNvSpPr>
                <a:spLocks/>
              </p:cNvSpPr>
              <p:nvPr/>
            </p:nvSpPr>
            <p:spPr bwMode="auto">
              <a:xfrm>
                <a:off x="3140076" y="2373313"/>
                <a:ext cx="1679575" cy="1671637"/>
              </a:xfrm>
              <a:custGeom>
                <a:avLst/>
                <a:gdLst>
                  <a:gd name="T0" fmla="*/ 281 w 1049"/>
                  <a:gd name="T1" fmla="*/ 955 h 1045"/>
                  <a:gd name="T2" fmla="*/ 281 w 1049"/>
                  <a:gd name="T3" fmla="*/ 955 h 1045"/>
                  <a:gd name="T4" fmla="*/ 352 w 1049"/>
                  <a:gd name="T5" fmla="*/ 1026 h 1045"/>
                  <a:gd name="T6" fmla="*/ 419 w 1049"/>
                  <a:gd name="T7" fmla="*/ 1030 h 1045"/>
                  <a:gd name="T8" fmla="*/ 416 w 1049"/>
                  <a:gd name="T9" fmla="*/ 963 h 1045"/>
                  <a:gd name="T10" fmla="*/ 157 w 1049"/>
                  <a:gd name="T11" fmla="*/ 705 h 1045"/>
                  <a:gd name="T12" fmla="*/ 116 w 1049"/>
                  <a:gd name="T13" fmla="*/ 664 h 1045"/>
                  <a:gd name="T14" fmla="*/ 116 w 1049"/>
                  <a:gd name="T15" fmla="*/ 582 h 1045"/>
                  <a:gd name="T16" fmla="*/ 326 w 1049"/>
                  <a:gd name="T17" fmla="*/ 324 h 1045"/>
                  <a:gd name="T18" fmla="*/ 326 w 1049"/>
                  <a:gd name="T19" fmla="*/ 324 h 1045"/>
                  <a:gd name="T20" fmla="*/ 580 w 1049"/>
                  <a:gd name="T21" fmla="*/ 119 h 1045"/>
                  <a:gd name="T22" fmla="*/ 667 w 1049"/>
                  <a:gd name="T23" fmla="*/ 123 h 1045"/>
                  <a:gd name="T24" fmla="*/ 891 w 1049"/>
                  <a:gd name="T25" fmla="*/ 347 h 1045"/>
                  <a:gd name="T26" fmla="*/ 891 w 1049"/>
                  <a:gd name="T27" fmla="*/ 347 h 1045"/>
                  <a:gd name="T28" fmla="*/ 962 w 1049"/>
                  <a:gd name="T29" fmla="*/ 414 h 1045"/>
                  <a:gd name="T30" fmla="*/ 1030 w 1049"/>
                  <a:gd name="T31" fmla="*/ 418 h 1045"/>
                  <a:gd name="T32" fmla="*/ 1026 w 1049"/>
                  <a:gd name="T33" fmla="*/ 350 h 1045"/>
                  <a:gd name="T34" fmla="*/ 768 w 1049"/>
                  <a:gd name="T35" fmla="*/ 93 h 1045"/>
                  <a:gd name="T36" fmla="*/ 768 w 1049"/>
                  <a:gd name="T37" fmla="*/ 93 h 1045"/>
                  <a:gd name="T38" fmla="*/ 730 w 1049"/>
                  <a:gd name="T39" fmla="*/ 59 h 1045"/>
                  <a:gd name="T40" fmla="*/ 535 w 1049"/>
                  <a:gd name="T41" fmla="*/ 44 h 1045"/>
                  <a:gd name="T42" fmla="*/ 262 w 1049"/>
                  <a:gd name="T43" fmla="*/ 261 h 1045"/>
                  <a:gd name="T44" fmla="*/ 262 w 1049"/>
                  <a:gd name="T45" fmla="*/ 261 h 1045"/>
                  <a:gd name="T46" fmla="*/ 262 w 1049"/>
                  <a:gd name="T47" fmla="*/ 261 h 1045"/>
                  <a:gd name="T48" fmla="*/ 41 w 1049"/>
                  <a:gd name="T49" fmla="*/ 537 h 1045"/>
                  <a:gd name="T50" fmla="*/ 56 w 1049"/>
                  <a:gd name="T51" fmla="*/ 731 h 1045"/>
                  <a:gd name="T52" fmla="*/ 281 w 1049"/>
                  <a:gd name="T53" fmla="*/ 955 h 1045"/>
                  <a:gd name="T54" fmla="*/ 281 w 1049"/>
                  <a:gd name="T55" fmla="*/ 95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9" h="1045">
                    <a:moveTo>
                      <a:pt x="281" y="955"/>
                    </a:moveTo>
                    <a:cubicBezTo>
                      <a:pt x="281" y="955"/>
                      <a:pt x="281" y="955"/>
                      <a:pt x="281" y="955"/>
                    </a:cubicBezTo>
                    <a:cubicBezTo>
                      <a:pt x="352" y="1026"/>
                      <a:pt x="352" y="1026"/>
                      <a:pt x="352" y="1026"/>
                    </a:cubicBezTo>
                    <a:cubicBezTo>
                      <a:pt x="371" y="1045"/>
                      <a:pt x="401" y="1045"/>
                      <a:pt x="419" y="1030"/>
                    </a:cubicBezTo>
                    <a:cubicBezTo>
                      <a:pt x="434" y="1011"/>
                      <a:pt x="434" y="981"/>
                      <a:pt x="416" y="963"/>
                    </a:cubicBezTo>
                    <a:cubicBezTo>
                      <a:pt x="157" y="705"/>
                      <a:pt x="157" y="705"/>
                      <a:pt x="157" y="705"/>
                    </a:cubicBezTo>
                    <a:cubicBezTo>
                      <a:pt x="146" y="694"/>
                      <a:pt x="131" y="679"/>
                      <a:pt x="116" y="664"/>
                    </a:cubicBezTo>
                    <a:cubicBezTo>
                      <a:pt x="108" y="657"/>
                      <a:pt x="90" y="630"/>
                      <a:pt x="116" y="582"/>
                    </a:cubicBezTo>
                    <a:cubicBezTo>
                      <a:pt x="138" y="545"/>
                      <a:pt x="206" y="444"/>
                      <a:pt x="326" y="324"/>
                    </a:cubicBezTo>
                    <a:cubicBezTo>
                      <a:pt x="326" y="324"/>
                      <a:pt x="326" y="324"/>
                      <a:pt x="326" y="324"/>
                    </a:cubicBezTo>
                    <a:cubicBezTo>
                      <a:pt x="446" y="205"/>
                      <a:pt x="543" y="141"/>
                      <a:pt x="580" y="119"/>
                    </a:cubicBezTo>
                    <a:cubicBezTo>
                      <a:pt x="633" y="89"/>
                      <a:pt x="659" y="112"/>
                      <a:pt x="667" y="123"/>
                    </a:cubicBezTo>
                    <a:cubicBezTo>
                      <a:pt x="891" y="347"/>
                      <a:pt x="891" y="347"/>
                      <a:pt x="891" y="347"/>
                    </a:cubicBezTo>
                    <a:cubicBezTo>
                      <a:pt x="891" y="347"/>
                      <a:pt x="891" y="347"/>
                      <a:pt x="891" y="347"/>
                    </a:cubicBezTo>
                    <a:cubicBezTo>
                      <a:pt x="962" y="414"/>
                      <a:pt x="962" y="414"/>
                      <a:pt x="962" y="414"/>
                    </a:cubicBezTo>
                    <a:cubicBezTo>
                      <a:pt x="981" y="436"/>
                      <a:pt x="1011" y="436"/>
                      <a:pt x="1030" y="418"/>
                    </a:cubicBezTo>
                    <a:cubicBezTo>
                      <a:pt x="1049" y="403"/>
                      <a:pt x="1045" y="373"/>
                      <a:pt x="1026" y="350"/>
                    </a:cubicBezTo>
                    <a:cubicBezTo>
                      <a:pt x="768" y="93"/>
                      <a:pt x="768" y="93"/>
                      <a:pt x="768" y="93"/>
                    </a:cubicBezTo>
                    <a:cubicBezTo>
                      <a:pt x="768" y="93"/>
                      <a:pt x="768" y="93"/>
                      <a:pt x="768" y="93"/>
                    </a:cubicBezTo>
                    <a:cubicBezTo>
                      <a:pt x="730" y="59"/>
                      <a:pt x="730" y="59"/>
                      <a:pt x="730" y="59"/>
                    </a:cubicBezTo>
                    <a:cubicBezTo>
                      <a:pt x="674" y="0"/>
                      <a:pt x="599" y="3"/>
                      <a:pt x="535" y="44"/>
                    </a:cubicBezTo>
                    <a:cubicBezTo>
                      <a:pt x="472" y="82"/>
                      <a:pt x="371" y="153"/>
                      <a:pt x="262" y="261"/>
                    </a:cubicBezTo>
                    <a:cubicBezTo>
                      <a:pt x="262" y="261"/>
                      <a:pt x="262" y="261"/>
                      <a:pt x="262" y="261"/>
                    </a:cubicBezTo>
                    <a:cubicBezTo>
                      <a:pt x="262" y="261"/>
                      <a:pt x="262" y="261"/>
                      <a:pt x="262" y="261"/>
                    </a:cubicBezTo>
                    <a:cubicBezTo>
                      <a:pt x="153" y="369"/>
                      <a:pt x="78" y="474"/>
                      <a:pt x="41" y="537"/>
                    </a:cubicBezTo>
                    <a:cubicBezTo>
                      <a:pt x="4" y="601"/>
                      <a:pt x="0" y="675"/>
                      <a:pt x="56" y="731"/>
                    </a:cubicBezTo>
                    <a:cubicBezTo>
                      <a:pt x="281" y="955"/>
                      <a:pt x="281" y="955"/>
                      <a:pt x="281" y="955"/>
                    </a:cubicBezTo>
                    <a:cubicBezTo>
                      <a:pt x="281" y="955"/>
                      <a:pt x="281" y="955"/>
                      <a:pt x="281" y="9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31"/>
              <p:cNvSpPr>
                <a:spLocks/>
              </p:cNvSpPr>
              <p:nvPr/>
            </p:nvSpPr>
            <p:spPr bwMode="auto">
              <a:xfrm>
                <a:off x="5200650" y="4438650"/>
                <a:ext cx="1679575" cy="1673225"/>
              </a:xfrm>
              <a:custGeom>
                <a:avLst/>
                <a:gdLst>
                  <a:gd name="T0" fmla="*/ 768 w 1049"/>
                  <a:gd name="T1" fmla="*/ 90 h 1045"/>
                  <a:gd name="T2" fmla="*/ 768 w 1049"/>
                  <a:gd name="T3" fmla="*/ 90 h 1045"/>
                  <a:gd name="T4" fmla="*/ 697 w 1049"/>
                  <a:gd name="T5" fmla="*/ 19 h 1045"/>
                  <a:gd name="T6" fmla="*/ 629 w 1049"/>
                  <a:gd name="T7" fmla="*/ 15 h 1045"/>
                  <a:gd name="T8" fmla="*/ 633 w 1049"/>
                  <a:gd name="T9" fmla="*/ 82 h 1045"/>
                  <a:gd name="T10" fmla="*/ 891 w 1049"/>
                  <a:gd name="T11" fmla="*/ 340 h 1045"/>
                  <a:gd name="T12" fmla="*/ 929 w 1049"/>
                  <a:gd name="T13" fmla="*/ 381 h 1045"/>
                  <a:gd name="T14" fmla="*/ 929 w 1049"/>
                  <a:gd name="T15" fmla="*/ 463 h 1045"/>
                  <a:gd name="T16" fmla="*/ 723 w 1049"/>
                  <a:gd name="T17" fmla="*/ 721 h 1045"/>
                  <a:gd name="T18" fmla="*/ 723 w 1049"/>
                  <a:gd name="T19" fmla="*/ 721 h 1045"/>
                  <a:gd name="T20" fmla="*/ 464 w 1049"/>
                  <a:gd name="T21" fmla="*/ 926 h 1045"/>
                  <a:gd name="T22" fmla="*/ 378 w 1049"/>
                  <a:gd name="T23" fmla="*/ 926 h 1045"/>
                  <a:gd name="T24" fmla="*/ 153 w 1049"/>
                  <a:gd name="T25" fmla="*/ 702 h 1045"/>
                  <a:gd name="T26" fmla="*/ 153 w 1049"/>
                  <a:gd name="T27" fmla="*/ 702 h 1045"/>
                  <a:gd name="T28" fmla="*/ 86 w 1049"/>
                  <a:gd name="T29" fmla="*/ 631 h 1045"/>
                  <a:gd name="T30" fmla="*/ 19 w 1049"/>
                  <a:gd name="T31" fmla="*/ 627 h 1045"/>
                  <a:gd name="T32" fmla="*/ 22 w 1049"/>
                  <a:gd name="T33" fmla="*/ 695 h 1045"/>
                  <a:gd name="T34" fmla="*/ 281 w 1049"/>
                  <a:gd name="T35" fmla="*/ 952 h 1045"/>
                  <a:gd name="T36" fmla="*/ 281 w 1049"/>
                  <a:gd name="T37" fmla="*/ 952 h 1045"/>
                  <a:gd name="T38" fmla="*/ 314 w 1049"/>
                  <a:gd name="T39" fmla="*/ 986 h 1045"/>
                  <a:gd name="T40" fmla="*/ 513 w 1049"/>
                  <a:gd name="T41" fmla="*/ 1004 h 1045"/>
                  <a:gd name="T42" fmla="*/ 786 w 1049"/>
                  <a:gd name="T43" fmla="*/ 784 h 1045"/>
                  <a:gd name="T44" fmla="*/ 786 w 1049"/>
                  <a:gd name="T45" fmla="*/ 784 h 1045"/>
                  <a:gd name="T46" fmla="*/ 786 w 1049"/>
                  <a:gd name="T47" fmla="*/ 784 h 1045"/>
                  <a:gd name="T48" fmla="*/ 1007 w 1049"/>
                  <a:gd name="T49" fmla="*/ 508 h 1045"/>
                  <a:gd name="T50" fmla="*/ 992 w 1049"/>
                  <a:gd name="T51" fmla="*/ 314 h 1045"/>
                  <a:gd name="T52" fmla="*/ 768 w 1049"/>
                  <a:gd name="T53" fmla="*/ 90 h 1045"/>
                  <a:gd name="T54" fmla="*/ 768 w 1049"/>
                  <a:gd name="T55" fmla="*/ 90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9" h="1045">
                    <a:moveTo>
                      <a:pt x="768" y="90"/>
                    </a:moveTo>
                    <a:cubicBezTo>
                      <a:pt x="768" y="90"/>
                      <a:pt x="768" y="90"/>
                      <a:pt x="768" y="90"/>
                    </a:cubicBezTo>
                    <a:cubicBezTo>
                      <a:pt x="697" y="19"/>
                      <a:pt x="697" y="19"/>
                      <a:pt x="697" y="19"/>
                    </a:cubicBezTo>
                    <a:cubicBezTo>
                      <a:pt x="678" y="0"/>
                      <a:pt x="648" y="0"/>
                      <a:pt x="629" y="15"/>
                    </a:cubicBezTo>
                    <a:cubicBezTo>
                      <a:pt x="610" y="34"/>
                      <a:pt x="614" y="64"/>
                      <a:pt x="633" y="82"/>
                    </a:cubicBezTo>
                    <a:cubicBezTo>
                      <a:pt x="891" y="340"/>
                      <a:pt x="891" y="340"/>
                      <a:pt x="891" y="340"/>
                    </a:cubicBezTo>
                    <a:cubicBezTo>
                      <a:pt x="903" y="351"/>
                      <a:pt x="918" y="366"/>
                      <a:pt x="929" y="381"/>
                    </a:cubicBezTo>
                    <a:cubicBezTo>
                      <a:pt x="940" y="388"/>
                      <a:pt x="959" y="415"/>
                      <a:pt x="929" y="463"/>
                    </a:cubicBezTo>
                    <a:cubicBezTo>
                      <a:pt x="906" y="500"/>
                      <a:pt x="843" y="601"/>
                      <a:pt x="723" y="721"/>
                    </a:cubicBezTo>
                    <a:cubicBezTo>
                      <a:pt x="723" y="721"/>
                      <a:pt x="723" y="721"/>
                      <a:pt x="723" y="721"/>
                    </a:cubicBezTo>
                    <a:cubicBezTo>
                      <a:pt x="603" y="840"/>
                      <a:pt x="502" y="904"/>
                      <a:pt x="464" y="926"/>
                    </a:cubicBezTo>
                    <a:cubicBezTo>
                      <a:pt x="412" y="956"/>
                      <a:pt x="389" y="933"/>
                      <a:pt x="378" y="926"/>
                    </a:cubicBezTo>
                    <a:cubicBezTo>
                      <a:pt x="153" y="702"/>
                      <a:pt x="153" y="702"/>
                      <a:pt x="153" y="702"/>
                    </a:cubicBezTo>
                    <a:cubicBezTo>
                      <a:pt x="153" y="702"/>
                      <a:pt x="153" y="702"/>
                      <a:pt x="153" y="702"/>
                    </a:cubicBezTo>
                    <a:cubicBezTo>
                      <a:pt x="86" y="631"/>
                      <a:pt x="86" y="631"/>
                      <a:pt x="86" y="631"/>
                    </a:cubicBezTo>
                    <a:cubicBezTo>
                      <a:pt x="64" y="612"/>
                      <a:pt x="34" y="609"/>
                      <a:pt x="19" y="627"/>
                    </a:cubicBezTo>
                    <a:cubicBezTo>
                      <a:pt x="0" y="642"/>
                      <a:pt x="0" y="676"/>
                      <a:pt x="22" y="695"/>
                    </a:cubicBezTo>
                    <a:cubicBezTo>
                      <a:pt x="281" y="952"/>
                      <a:pt x="281" y="952"/>
                      <a:pt x="281" y="952"/>
                    </a:cubicBezTo>
                    <a:cubicBezTo>
                      <a:pt x="281" y="952"/>
                      <a:pt x="281" y="952"/>
                      <a:pt x="281" y="952"/>
                    </a:cubicBezTo>
                    <a:cubicBezTo>
                      <a:pt x="314" y="986"/>
                      <a:pt x="314" y="986"/>
                      <a:pt x="314" y="986"/>
                    </a:cubicBezTo>
                    <a:cubicBezTo>
                      <a:pt x="374" y="1045"/>
                      <a:pt x="449" y="1042"/>
                      <a:pt x="513" y="1004"/>
                    </a:cubicBezTo>
                    <a:cubicBezTo>
                      <a:pt x="577" y="963"/>
                      <a:pt x="678" y="892"/>
                      <a:pt x="786" y="784"/>
                    </a:cubicBezTo>
                    <a:cubicBezTo>
                      <a:pt x="786" y="784"/>
                      <a:pt x="786" y="784"/>
                      <a:pt x="786" y="784"/>
                    </a:cubicBezTo>
                    <a:cubicBezTo>
                      <a:pt x="786" y="784"/>
                      <a:pt x="786" y="784"/>
                      <a:pt x="786" y="784"/>
                    </a:cubicBezTo>
                    <a:cubicBezTo>
                      <a:pt x="895" y="676"/>
                      <a:pt x="970" y="571"/>
                      <a:pt x="1007" y="508"/>
                    </a:cubicBezTo>
                    <a:cubicBezTo>
                      <a:pt x="1045" y="444"/>
                      <a:pt x="1049" y="370"/>
                      <a:pt x="992" y="314"/>
                    </a:cubicBezTo>
                    <a:cubicBezTo>
                      <a:pt x="768" y="90"/>
                      <a:pt x="768" y="90"/>
                      <a:pt x="768" y="90"/>
                    </a:cubicBezTo>
                    <a:cubicBezTo>
                      <a:pt x="768" y="90"/>
                      <a:pt x="768" y="90"/>
                      <a:pt x="76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Freeform 32"/>
              <p:cNvSpPr>
                <a:spLocks noEditPoints="1"/>
              </p:cNvSpPr>
              <p:nvPr/>
            </p:nvSpPr>
            <p:spPr bwMode="auto">
              <a:xfrm>
                <a:off x="3140076" y="2373313"/>
                <a:ext cx="3740149" cy="3738562"/>
              </a:xfrm>
              <a:custGeom>
                <a:avLst/>
                <a:gdLst>
                  <a:gd name="T0" fmla="*/ 2295 w 2337"/>
                  <a:gd name="T1" fmla="*/ 538 h 2336"/>
                  <a:gd name="T2" fmla="*/ 2074 w 2337"/>
                  <a:gd name="T3" fmla="*/ 261 h 2336"/>
                  <a:gd name="T4" fmla="*/ 1801 w 2337"/>
                  <a:gd name="T5" fmla="*/ 44 h 2336"/>
                  <a:gd name="T6" fmla="*/ 1603 w 2337"/>
                  <a:gd name="T7" fmla="*/ 59 h 2336"/>
                  <a:gd name="T8" fmla="*/ 56 w 2337"/>
                  <a:gd name="T9" fmla="*/ 1604 h 2336"/>
                  <a:gd name="T10" fmla="*/ 41 w 2337"/>
                  <a:gd name="T11" fmla="*/ 1798 h 2336"/>
                  <a:gd name="T12" fmla="*/ 262 w 2337"/>
                  <a:gd name="T13" fmla="*/ 2075 h 2336"/>
                  <a:gd name="T14" fmla="*/ 535 w 2337"/>
                  <a:gd name="T15" fmla="*/ 2295 h 2336"/>
                  <a:gd name="T16" fmla="*/ 730 w 2337"/>
                  <a:gd name="T17" fmla="*/ 2277 h 2336"/>
                  <a:gd name="T18" fmla="*/ 2280 w 2337"/>
                  <a:gd name="T19" fmla="*/ 732 h 2336"/>
                  <a:gd name="T20" fmla="*/ 2295 w 2337"/>
                  <a:gd name="T21" fmla="*/ 538 h 2336"/>
                  <a:gd name="T22" fmla="*/ 753 w 2337"/>
                  <a:gd name="T23" fmla="*/ 1106 h 2336"/>
                  <a:gd name="T24" fmla="*/ 831 w 2337"/>
                  <a:gd name="T25" fmla="*/ 1106 h 2336"/>
                  <a:gd name="T26" fmla="*/ 831 w 2337"/>
                  <a:gd name="T27" fmla="*/ 1185 h 2336"/>
                  <a:gd name="T28" fmla="*/ 753 w 2337"/>
                  <a:gd name="T29" fmla="*/ 1185 h 2336"/>
                  <a:gd name="T30" fmla="*/ 753 w 2337"/>
                  <a:gd name="T31" fmla="*/ 1106 h 2336"/>
                  <a:gd name="T32" fmla="*/ 1082 w 2337"/>
                  <a:gd name="T33" fmla="*/ 1757 h 2336"/>
                  <a:gd name="T34" fmla="*/ 1056 w 2337"/>
                  <a:gd name="T35" fmla="*/ 1768 h 2336"/>
                  <a:gd name="T36" fmla="*/ 1030 w 2337"/>
                  <a:gd name="T37" fmla="*/ 1757 h 2336"/>
                  <a:gd name="T38" fmla="*/ 577 w 2337"/>
                  <a:gd name="T39" fmla="*/ 1304 h 2336"/>
                  <a:gd name="T40" fmla="*/ 577 w 2337"/>
                  <a:gd name="T41" fmla="*/ 1252 h 2336"/>
                  <a:gd name="T42" fmla="*/ 629 w 2337"/>
                  <a:gd name="T43" fmla="*/ 1252 h 2336"/>
                  <a:gd name="T44" fmla="*/ 1082 w 2337"/>
                  <a:gd name="T45" fmla="*/ 1705 h 2336"/>
                  <a:gd name="T46" fmla="*/ 1082 w 2337"/>
                  <a:gd name="T47" fmla="*/ 1757 h 2336"/>
                  <a:gd name="T48" fmla="*/ 1105 w 2337"/>
                  <a:gd name="T49" fmla="*/ 755 h 2336"/>
                  <a:gd name="T50" fmla="*/ 1183 w 2337"/>
                  <a:gd name="T51" fmla="*/ 755 h 2336"/>
                  <a:gd name="T52" fmla="*/ 1183 w 2337"/>
                  <a:gd name="T53" fmla="*/ 833 h 2336"/>
                  <a:gd name="T54" fmla="*/ 1105 w 2337"/>
                  <a:gd name="T55" fmla="*/ 833 h 2336"/>
                  <a:gd name="T56" fmla="*/ 1105 w 2337"/>
                  <a:gd name="T57" fmla="*/ 755 h 2336"/>
                  <a:gd name="T58" fmla="*/ 1127 w 2337"/>
                  <a:gd name="T59" fmla="*/ 1129 h 2336"/>
                  <a:gd name="T60" fmla="*/ 1206 w 2337"/>
                  <a:gd name="T61" fmla="*/ 1129 h 2336"/>
                  <a:gd name="T62" fmla="*/ 1206 w 2337"/>
                  <a:gd name="T63" fmla="*/ 1207 h 2336"/>
                  <a:gd name="T64" fmla="*/ 1131 w 2337"/>
                  <a:gd name="T65" fmla="*/ 1207 h 2336"/>
                  <a:gd name="T66" fmla="*/ 1127 w 2337"/>
                  <a:gd name="T67" fmla="*/ 1129 h 2336"/>
                  <a:gd name="T68" fmla="*/ 1239 w 2337"/>
                  <a:gd name="T69" fmla="*/ 1592 h 2336"/>
                  <a:gd name="T70" fmla="*/ 1161 w 2337"/>
                  <a:gd name="T71" fmla="*/ 1592 h 2336"/>
                  <a:gd name="T72" fmla="*/ 1161 w 2337"/>
                  <a:gd name="T73" fmla="*/ 1514 h 2336"/>
                  <a:gd name="T74" fmla="*/ 1239 w 2337"/>
                  <a:gd name="T75" fmla="*/ 1514 h 2336"/>
                  <a:gd name="T76" fmla="*/ 1239 w 2337"/>
                  <a:gd name="T77" fmla="*/ 1592 h 2336"/>
                  <a:gd name="T78" fmla="*/ 1591 w 2337"/>
                  <a:gd name="T79" fmla="*/ 1241 h 2336"/>
                  <a:gd name="T80" fmla="*/ 1513 w 2337"/>
                  <a:gd name="T81" fmla="*/ 1241 h 2336"/>
                  <a:gd name="T82" fmla="*/ 1513 w 2337"/>
                  <a:gd name="T83" fmla="*/ 1162 h 2336"/>
                  <a:gd name="T84" fmla="*/ 1591 w 2337"/>
                  <a:gd name="T85" fmla="*/ 1162 h 2336"/>
                  <a:gd name="T86" fmla="*/ 1591 w 2337"/>
                  <a:gd name="T87" fmla="*/ 1241 h 2336"/>
                  <a:gd name="T88" fmla="*/ 1760 w 2337"/>
                  <a:gd name="T89" fmla="*/ 1084 h 2336"/>
                  <a:gd name="T90" fmla="*/ 1734 w 2337"/>
                  <a:gd name="T91" fmla="*/ 1095 h 2336"/>
                  <a:gd name="T92" fmla="*/ 1708 w 2337"/>
                  <a:gd name="T93" fmla="*/ 1084 h 2336"/>
                  <a:gd name="T94" fmla="*/ 1251 w 2337"/>
                  <a:gd name="T95" fmla="*/ 631 h 2336"/>
                  <a:gd name="T96" fmla="*/ 1251 w 2337"/>
                  <a:gd name="T97" fmla="*/ 579 h 2336"/>
                  <a:gd name="T98" fmla="*/ 1307 w 2337"/>
                  <a:gd name="T99" fmla="*/ 579 h 2336"/>
                  <a:gd name="T100" fmla="*/ 1760 w 2337"/>
                  <a:gd name="T101" fmla="*/ 1032 h 2336"/>
                  <a:gd name="T102" fmla="*/ 1760 w 2337"/>
                  <a:gd name="T103" fmla="*/ 1084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37" h="2336">
                    <a:moveTo>
                      <a:pt x="2295" y="538"/>
                    </a:moveTo>
                    <a:cubicBezTo>
                      <a:pt x="2258" y="474"/>
                      <a:pt x="2183" y="370"/>
                      <a:pt x="2074" y="261"/>
                    </a:cubicBezTo>
                    <a:cubicBezTo>
                      <a:pt x="1966" y="153"/>
                      <a:pt x="1865" y="82"/>
                      <a:pt x="1801" y="44"/>
                    </a:cubicBezTo>
                    <a:cubicBezTo>
                      <a:pt x="1737" y="3"/>
                      <a:pt x="1663" y="0"/>
                      <a:pt x="1603" y="59"/>
                    </a:cubicBezTo>
                    <a:cubicBezTo>
                      <a:pt x="56" y="1604"/>
                      <a:pt x="56" y="1604"/>
                      <a:pt x="56" y="1604"/>
                    </a:cubicBezTo>
                    <a:cubicBezTo>
                      <a:pt x="0" y="1660"/>
                      <a:pt x="4" y="1734"/>
                      <a:pt x="41" y="1798"/>
                    </a:cubicBezTo>
                    <a:cubicBezTo>
                      <a:pt x="78" y="1862"/>
                      <a:pt x="153" y="1966"/>
                      <a:pt x="262" y="2075"/>
                    </a:cubicBezTo>
                    <a:cubicBezTo>
                      <a:pt x="371" y="2183"/>
                      <a:pt x="472" y="2254"/>
                      <a:pt x="535" y="2295"/>
                    </a:cubicBezTo>
                    <a:cubicBezTo>
                      <a:pt x="599" y="2333"/>
                      <a:pt x="674" y="2336"/>
                      <a:pt x="730" y="2277"/>
                    </a:cubicBezTo>
                    <a:cubicBezTo>
                      <a:pt x="2280" y="732"/>
                      <a:pt x="2280" y="732"/>
                      <a:pt x="2280" y="732"/>
                    </a:cubicBezTo>
                    <a:cubicBezTo>
                      <a:pt x="2337" y="676"/>
                      <a:pt x="2333" y="602"/>
                      <a:pt x="2295" y="538"/>
                    </a:cubicBezTo>
                    <a:close/>
                    <a:moveTo>
                      <a:pt x="753" y="1106"/>
                    </a:moveTo>
                    <a:cubicBezTo>
                      <a:pt x="775" y="1084"/>
                      <a:pt x="809" y="1084"/>
                      <a:pt x="831" y="1106"/>
                    </a:cubicBezTo>
                    <a:cubicBezTo>
                      <a:pt x="854" y="1129"/>
                      <a:pt x="854" y="1162"/>
                      <a:pt x="831" y="1185"/>
                    </a:cubicBezTo>
                    <a:cubicBezTo>
                      <a:pt x="809" y="1207"/>
                      <a:pt x="775" y="1207"/>
                      <a:pt x="753" y="1185"/>
                    </a:cubicBezTo>
                    <a:cubicBezTo>
                      <a:pt x="734" y="1162"/>
                      <a:pt x="734" y="1129"/>
                      <a:pt x="753" y="1106"/>
                    </a:cubicBezTo>
                    <a:close/>
                    <a:moveTo>
                      <a:pt x="1082" y="1757"/>
                    </a:moveTo>
                    <a:cubicBezTo>
                      <a:pt x="1075" y="1764"/>
                      <a:pt x="1067" y="1768"/>
                      <a:pt x="1056" y="1768"/>
                    </a:cubicBezTo>
                    <a:cubicBezTo>
                      <a:pt x="1048" y="1768"/>
                      <a:pt x="1037" y="1764"/>
                      <a:pt x="1030" y="1757"/>
                    </a:cubicBezTo>
                    <a:cubicBezTo>
                      <a:pt x="577" y="1304"/>
                      <a:pt x="577" y="1304"/>
                      <a:pt x="577" y="1304"/>
                    </a:cubicBezTo>
                    <a:cubicBezTo>
                      <a:pt x="562" y="1290"/>
                      <a:pt x="562" y="1267"/>
                      <a:pt x="577" y="1252"/>
                    </a:cubicBezTo>
                    <a:cubicBezTo>
                      <a:pt x="592" y="1237"/>
                      <a:pt x="614" y="1237"/>
                      <a:pt x="629" y="1252"/>
                    </a:cubicBezTo>
                    <a:cubicBezTo>
                      <a:pt x="1082" y="1705"/>
                      <a:pt x="1082" y="1705"/>
                      <a:pt x="1082" y="1705"/>
                    </a:cubicBezTo>
                    <a:cubicBezTo>
                      <a:pt x="1097" y="1719"/>
                      <a:pt x="1097" y="1742"/>
                      <a:pt x="1082" y="1757"/>
                    </a:cubicBezTo>
                    <a:close/>
                    <a:moveTo>
                      <a:pt x="1105" y="755"/>
                    </a:moveTo>
                    <a:cubicBezTo>
                      <a:pt x="1127" y="732"/>
                      <a:pt x="1161" y="732"/>
                      <a:pt x="1183" y="755"/>
                    </a:cubicBezTo>
                    <a:cubicBezTo>
                      <a:pt x="1206" y="777"/>
                      <a:pt x="1206" y="811"/>
                      <a:pt x="1183" y="833"/>
                    </a:cubicBezTo>
                    <a:cubicBezTo>
                      <a:pt x="1161" y="852"/>
                      <a:pt x="1127" y="852"/>
                      <a:pt x="1105" y="833"/>
                    </a:cubicBezTo>
                    <a:cubicBezTo>
                      <a:pt x="1086" y="811"/>
                      <a:pt x="1086" y="777"/>
                      <a:pt x="1105" y="755"/>
                    </a:cubicBezTo>
                    <a:close/>
                    <a:moveTo>
                      <a:pt x="1127" y="1129"/>
                    </a:moveTo>
                    <a:cubicBezTo>
                      <a:pt x="1150" y="1106"/>
                      <a:pt x="1187" y="1106"/>
                      <a:pt x="1206" y="1129"/>
                    </a:cubicBezTo>
                    <a:cubicBezTo>
                      <a:pt x="1228" y="1151"/>
                      <a:pt x="1228" y="1185"/>
                      <a:pt x="1206" y="1207"/>
                    </a:cubicBezTo>
                    <a:cubicBezTo>
                      <a:pt x="1187" y="1230"/>
                      <a:pt x="1150" y="1230"/>
                      <a:pt x="1131" y="1207"/>
                    </a:cubicBezTo>
                    <a:cubicBezTo>
                      <a:pt x="1108" y="1185"/>
                      <a:pt x="1108" y="1151"/>
                      <a:pt x="1127" y="1129"/>
                    </a:cubicBezTo>
                    <a:close/>
                    <a:moveTo>
                      <a:pt x="1239" y="1592"/>
                    </a:moveTo>
                    <a:cubicBezTo>
                      <a:pt x="1217" y="1611"/>
                      <a:pt x="1183" y="1611"/>
                      <a:pt x="1161" y="1592"/>
                    </a:cubicBezTo>
                    <a:cubicBezTo>
                      <a:pt x="1138" y="1570"/>
                      <a:pt x="1138" y="1536"/>
                      <a:pt x="1161" y="1514"/>
                    </a:cubicBezTo>
                    <a:cubicBezTo>
                      <a:pt x="1183" y="1491"/>
                      <a:pt x="1217" y="1491"/>
                      <a:pt x="1239" y="1514"/>
                    </a:cubicBezTo>
                    <a:cubicBezTo>
                      <a:pt x="1262" y="1536"/>
                      <a:pt x="1262" y="1570"/>
                      <a:pt x="1239" y="1592"/>
                    </a:cubicBezTo>
                    <a:close/>
                    <a:moveTo>
                      <a:pt x="1591" y="1241"/>
                    </a:moveTo>
                    <a:cubicBezTo>
                      <a:pt x="1569" y="1260"/>
                      <a:pt x="1535" y="1260"/>
                      <a:pt x="1513" y="1241"/>
                    </a:cubicBezTo>
                    <a:cubicBezTo>
                      <a:pt x="1494" y="1218"/>
                      <a:pt x="1494" y="1181"/>
                      <a:pt x="1513" y="1162"/>
                    </a:cubicBezTo>
                    <a:cubicBezTo>
                      <a:pt x="1535" y="1140"/>
                      <a:pt x="1569" y="1140"/>
                      <a:pt x="1591" y="1162"/>
                    </a:cubicBezTo>
                    <a:cubicBezTo>
                      <a:pt x="1614" y="1181"/>
                      <a:pt x="1614" y="1218"/>
                      <a:pt x="1591" y="1241"/>
                    </a:cubicBezTo>
                    <a:close/>
                    <a:moveTo>
                      <a:pt x="1760" y="1084"/>
                    </a:moveTo>
                    <a:cubicBezTo>
                      <a:pt x="1752" y="1091"/>
                      <a:pt x="1741" y="1095"/>
                      <a:pt x="1734" y="1095"/>
                    </a:cubicBezTo>
                    <a:cubicBezTo>
                      <a:pt x="1722" y="1095"/>
                      <a:pt x="1715" y="1091"/>
                      <a:pt x="1708" y="1084"/>
                    </a:cubicBezTo>
                    <a:cubicBezTo>
                      <a:pt x="1251" y="631"/>
                      <a:pt x="1251" y="631"/>
                      <a:pt x="1251" y="631"/>
                    </a:cubicBezTo>
                    <a:cubicBezTo>
                      <a:pt x="1239" y="616"/>
                      <a:pt x="1239" y="594"/>
                      <a:pt x="1251" y="579"/>
                    </a:cubicBezTo>
                    <a:cubicBezTo>
                      <a:pt x="1266" y="564"/>
                      <a:pt x="1292" y="564"/>
                      <a:pt x="1307" y="579"/>
                    </a:cubicBezTo>
                    <a:cubicBezTo>
                      <a:pt x="1760" y="1032"/>
                      <a:pt x="1760" y="1032"/>
                      <a:pt x="1760" y="1032"/>
                    </a:cubicBezTo>
                    <a:cubicBezTo>
                      <a:pt x="1775" y="1046"/>
                      <a:pt x="1775" y="1069"/>
                      <a:pt x="1760" y="1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20" name="Rectangle 19"/>
            <p:cNvSpPr/>
            <p:nvPr/>
          </p:nvSpPr>
          <p:spPr>
            <a:xfrm>
              <a:off x="1088135" y="4557280"/>
              <a:ext cx="10653067"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“A cyberattack has caused confirmed physical damage for the second time ever”</a:t>
              </a:r>
            </a:p>
          </p:txBody>
        </p:sp>
      </p:grpSp>
      <p:grpSp>
        <p:nvGrpSpPr>
          <p:cNvPr id="39" name="Group 38"/>
          <p:cNvGrpSpPr/>
          <p:nvPr/>
        </p:nvGrpSpPr>
        <p:grpSpPr>
          <a:xfrm>
            <a:off x="269240" y="5151919"/>
            <a:ext cx="11653523" cy="742972"/>
            <a:chOff x="274639" y="5185573"/>
            <a:chExt cx="11887200" cy="757870"/>
          </a:xfrm>
        </p:grpSpPr>
        <p:sp>
          <p:nvSpPr>
            <p:cNvPr id="71" name="Rectangle 70"/>
            <p:cNvSpPr/>
            <p:nvPr/>
          </p:nvSpPr>
          <p:spPr bwMode="auto">
            <a:xfrm>
              <a:off x="274639" y="5185573"/>
              <a:ext cx="11887200"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36"/>
            <p:cNvSpPr>
              <a:spLocks noEditPoints="1"/>
            </p:cNvSpPr>
            <p:nvPr/>
          </p:nvSpPr>
          <p:spPr bwMode="auto">
            <a:xfrm>
              <a:off x="469900" y="5330083"/>
              <a:ext cx="472622" cy="468851"/>
            </a:xfrm>
            <a:custGeom>
              <a:avLst/>
              <a:gdLst>
                <a:gd name="T0" fmla="*/ 1695 w 1884"/>
                <a:gd name="T1" fmla="*/ 866 h 1873"/>
                <a:gd name="T2" fmla="*/ 1013 w 1884"/>
                <a:gd name="T3" fmla="*/ 187 h 1873"/>
                <a:gd name="T4" fmla="*/ 1013 w 1884"/>
                <a:gd name="T5" fmla="*/ 0 h 1873"/>
                <a:gd name="T6" fmla="*/ 871 w 1884"/>
                <a:gd name="T7" fmla="*/ 0 h 1873"/>
                <a:gd name="T8" fmla="*/ 871 w 1884"/>
                <a:gd name="T9" fmla="*/ 187 h 1873"/>
                <a:gd name="T10" fmla="*/ 189 w 1884"/>
                <a:gd name="T11" fmla="*/ 866 h 1873"/>
                <a:gd name="T12" fmla="*/ 0 w 1884"/>
                <a:gd name="T13" fmla="*/ 866 h 1873"/>
                <a:gd name="T14" fmla="*/ 0 w 1884"/>
                <a:gd name="T15" fmla="*/ 1007 h 1873"/>
                <a:gd name="T16" fmla="*/ 189 w 1884"/>
                <a:gd name="T17" fmla="*/ 1007 h 1873"/>
                <a:gd name="T18" fmla="*/ 871 w 1884"/>
                <a:gd name="T19" fmla="*/ 1686 h 1873"/>
                <a:gd name="T20" fmla="*/ 871 w 1884"/>
                <a:gd name="T21" fmla="*/ 1873 h 1873"/>
                <a:gd name="T22" fmla="*/ 1013 w 1884"/>
                <a:gd name="T23" fmla="*/ 1873 h 1873"/>
                <a:gd name="T24" fmla="*/ 1013 w 1884"/>
                <a:gd name="T25" fmla="*/ 1686 h 1873"/>
                <a:gd name="T26" fmla="*/ 1695 w 1884"/>
                <a:gd name="T27" fmla="*/ 1007 h 1873"/>
                <a:gd name="T28" fmla="*/ 1884 w 1884"/>
                <a:gd name="T29" fmla="*/ 1007 h 1873"/>
                <a:gd name="T30" fmla="*/ 1884 w 1884"/>
                <a:gd name="T31" fmla="*/ 866 h 1873"/>
                <a:gd name="T32" fmla="*/ 1695 w 1884"/>
                <a:gd name="T33" fmla="*/ 866 h 1873"/>
                <a:gd name="T34" fmla="*/ 1695 w 1884"/>
                <a:gd name="T35" fmla="*/ 866 h 1873"/>
                <a:gd name="T36" fmla="*/ 1559 w 1884"/>
                <a:gd name="T37" fmla="*/ 1007 h 1873"/>
                <a:gd name="T38" fmla="*/ 1013 w 1884"/>
                <a:gd name="T39" fmla="*/ 1550 h 1873"/>
                <a:gd name="T40" fmla="*/ 1013 w 1884"/>
                <a:gd name="T41" fmla="*/ 1302 h 1873"/>
                <a:gd name="T42" fmla="*/ 871 w 1884"/>
                <a:gd name="T43" fmla="*/ 1302 h 1873"/>
                <a:gd name="T44" fmla="*/ 871 w 1884"/>
                <a:gd name="T45" fmla="*/ 1550 h 1873"/>
                <a:gd name="T46" fmla="*/ 325 w 1884"/>
                <a:gd name="T47" fmla="*/ 1007 h 1873"/>
                <a:gd name="T48" fmla="*/ 575 w 1884"/>
                <a:gd name="T49" fmla="*/ 1007 h 1873"/>
                <a:gd name="T50" fmla="*/ 575 w 1884"/>
                <a:gd name="T51" fmla="*/ 866 h 1873"/>
                <a:gd name="T52" fmla="*/ 325 w 1884"/>
                <a:gd name="T53" fmla="*/ 866 h 1873"/>
                <a:gd name="T54" fmla="*/ 871 w 1884"/>
                <a:gd name="T55" fmla="*/ 323 h 1873"/>
                <a:gd name="T56" fmla="*/ 871 w 1884"/>
                <a:gd name="T57" fmla="*/ 571 h 1873"/>
                <a:gd name="T58" fmla="*/ 1013 w 1884"/>
                <a:gd name="T59" fmla="*/ 571 h 1873"/>
                <a:gd name="T60" fmla="*/ 1013 w 1884"/>
                <a:gd name="T61" fmla="*/ 323 h 1873"/>
                <a:gd name="T62" fmla="*/ 1559 w 1884"/>
                <a:gd name="T63" fmla="*/ 866 h 1873"/>
                <a:gd name="T64" fmla="*/ 1309 w 1884"/>
                <a:gd name="T65" fmla="*/ 866 h 1873"/>
                <a:gd name="T66" fmla="*/ 1309 w 1884"/>
                <a:gd name="T67" fmla="*/ 1007 h 1873"/>
                <a:gd name="T68" fmla="*/ 1559 w 1884"/>
                <a:gd name="T69" fmla="*/ 1007 h 1873"/>
                <a:gd name="T70" fmla="*/ 1559 w 1884"/>
                <a:gd name="T71" fmla="*/ 1007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4" h="1873">
                  <a:moveTo>
                    <a:pt x="1695" y="866"/>
                  </a:moveTo>
                  <a:cubicBezTo>
                    <a:pt x="1662" y="510"/>
                    <a:pt x="1370" y="220"/>
                    <a:pt x="1013" y="187"/>
                  </a:cubicBezTo>
                  <a:cubicBezTo>
                    <a:pt x="1013" y="0"/>
                    <a:pt x="1013" y="0"/>
                    <a:pt x="1013" y="0"/>
                  </a:cubicBezTo>
                  <a:cubicBezTo>
                    <a:pt x="871" y="0"/>
                    <a:pt x="871" y="0"/>
                    <a:pt x="871" y="0"/>
                  </a:cubicBezTo>
                  <a:cubicBezTo>
                    <a:pt x="871" y="187"/>
                    <a:pt x="871" y="187"/>
                    <a:pt x="871" y="187"/>
                  </a:cubicBezTo>
                  <a:cubicBezTo>
                    <a:pt x="514" y="220"/>
                    <a:pt x="222" y="510"/>
                    <a:pt x="189" y="866"/>
                  </a:cubicBezTo>
                  <a:cubicBezTo>
                    <a:pt x="0" y="866"/>
                    <a:pt x="0" y="866"/>
                    <a:pt x="0" y="866"/>
                  </a:cubicBezTo>
                  <a:cubicBezTo>
                    <a:pt x="0" y="1007"/>
                    <a:pt x="0" y="1007"/>
                    <a:pt x="0" y="1007"/>
                  </a:cubicBezTo>
                  <a:cubicBezTo>
                    <a:pt x="189" y="1007"/>
                    <a:pt x="189" y="1007"/>
                    <a:pt x="189" y="1007"/>
                  </a:cubicBezTo>
                  <a:cubicBezTo>
                    <a:pt x="222" y="1363"/>
                    <a:pt x="514" y="1653"/>
                    <a:pt x="871" y="1686"/>
                  </a:cubicBezTo>
                  <a:cubicBezTo>
                    <a:pt x="871" y="1873"/>
                    <a:pt x="871" y="1873"/>
                    <a:pt x="871" y="1873"/>
                  </a:cubicBezTo>
                  <a:cubicBezTo>
                    <a:pt x="1013" y="1873"/>
                    <a:pt x="1013" y="1873"/>
                    <a:pt x="1013" y="1873"/>
                  </a:cubicBezTo>
                  <a:cubicBezTo>
                    <a:pt x="1013" y="1686"/>
                    <a:pt x="1013" y="1686"/>
                    <a:pt x="1013" y="1686"/>
                  </a:cubicBezTo>
                  <a:cubicBezTo>
                    <a:pt x="1370" y="1653"/>
                    <a:pt x="1662" y="1363"/>
                    <a:pt x="1695" y="1007"/>
                  </a:cubicBezTo>
                  <a:cubicBezTo>
                    <a:pt x="1884" y="1007"/>
                    <a:pt x="1884" y="1007"/>
                    <a:pt x="1884" y="1007"/>
                  </a:cubicBezTo>
                  <a:cubicBezTo>
                    <a:pt x="1884" y="866"/>
                    <a:pt x="1884" y="866"/>
                    <a:pt x="1884" y="866"/>
                  </a:cubicBezTo>
                  <a:cubicBezTo>
                    <a:pt x="1695" y="866"/>
                    <a:pt x="1695" y="866"/>
                    <a:pt x="1695" y="866"/>
                  </a:cubicBezTo>
                  <a:cubicBezTo>
                    <a:pt x="1695" y="866"/>
                    <a:pt x="1695" y="866"/>
                    <a:pt x="1695" y="866"/>
                  </a:cubicBezTo>
                  <a:close/>
                  <a:moveTo>
                    <a:pt x="1559" y="1007"/>
                  </a:moveTo>
                  <a:cubicBezTo>
                    <a:pt x="1526" y="1288"/>
                    <a:pt x="1295" y="1517"/>
                    <a:pt x="1013" y="1550"/>
                  </a:cubicBezTo>
                  <a:cubicBezTo>
                    <a:pt x="1013" y="1302"/>
                    <a:pt x="1013" y="1302"/>
                    <a:pt x="1013" y="1302"/>
                  </a:cubicBezTo>
                  <a:cubicBezTo>
                    <a:pt x="871" y="1302"/>
                    <a:pt x="871" y="1302"/>
                    <a:pt x="871" y="1302"/>
                  </a:cubicBezTo>
                  <a:cubicBezTo>
                    <a:pt x="871" y="1550"/>
                    <a:pt x="871" y="1550"/>
                    <a:pt x="871" y="1550"/>
                  </a:cubicBezTo>
                  <a:cubicBezTo>
                    <a:pt x="589" y="1517"/>
                    <a:pt x="358" y="1288"/>
                    <a:pt x="325" y="1007"/>
                  </a:cubicBezTo>
                  <a:cubicBezTo>
                    <a:pt x="575" y="1007"/>
                    <a:pt x="575" y="1007"/>
                    <a:pt x="575" y="1007"/>
                  </a:cubicBezTo>
                  <a:cubicBezTo>
                    <a:pt x="575" y="866"/>
                    <a:pt x="575" y="866"/>
                    <a:pt x="575" y="866"/>
                  </a:cubicBezTo>
                  <a:cubicBezTo>
                    <a:pt x="325" y="866"/>
                    <a:pt x="325" y="866"/>
                    <a:pt x="325" y="866"/>
                  </a:cubicBezTo>
                  <a:cubicBezTo>
                    <a:pt x="358" y="585"/>
                    <a:pt x="589" y="356"/>
                    <a:pt x="871" y="323"/>
                  </a:cubicBezTo>
                  <a:cubicBezTo>
                    <a:pt x="871" y="571"/>
                    <a:pt x="871" y="571"/>
                    <a:pt x="871" y="571"/>
                  </a:cubicBezTo>
                  <a:cubicBezTo>
                    <a:pt x="1013" y="571"/>
                    <a:pt x="1013" y="571"/>
                    <a:pt x="1013" y="571"/>
                  </a:cubicBezTo>
                  <a:cubicBezTo>
                    <a:pt x="1013" y="323"/>
                    <a:pt x="1013" y="323"/>
                    <a:pt x="1013" y="323"/>
                  </a:cubicBezTo>
                  <a:cubicBezTo>
                    <a:pt x="1295" y="356"/>
                    <a:pt x="1526" y="585"/>
                    <a:pt x="1559" y="866"/>
                  </a:cubicBezTo>
                  <a:cubicBezTo>
                    <a:pt x="1309" y="866"/>
                    <a:pt x="1309" y="866"/>
                    <a:pt x="1309" y="866"/>
                  </a:cubicBezTo>
                  <a:cubicBezTo>
                    <a:pt x="1309" y="1007"/>
                    <a:pt x="1309" y="1007"/>
                    <a:pt x="1309" y="1007"/>
                  </a:cubicBezTo>
                  <a:cubicBezTo>
                    <a:pt x="1559" y="1007"/>
                    <a:pt x="1559" y="1007"/>
                    <a:pt x="1559" y="1007"/>
                  </a:cubicBezTo>
                  <a:cubicBezTo>
                    <a:pt x="1559" y="1007"/>
                    <a:pt x="1559" y="1007"/>
                    <a:pt x="1559" y="1007"/>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1" name="Rectangle 20"/>
            <p:cNvSpPr/>
            <p:nvPr/>
          </p:nvSpPr>
          <p:spPr>
            <a:xfrm>
              <a:off x="1088136" y="5352142"/>
              <a:ext cx="9551987"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“Five out of every six large companies targeted by cyber attacks in 2014”</a:t>
              </a:r>
            </a:p>
          </p:txBody>
        </p:sp>
      </p:grpSp>
      <p:grpSp>
        <p:nvGrpSpPr>
          <p:cNvPr id="41" name="Group 40"/>
          <p:cNvGrpSpPr/>
          <p:nvPr/>
        </p:nvGrpSpPr>
        <p:grpSpPr>
          <a:xfrm>
            <a:off x="269240" y="5931155"/>
            <a:ext cx="11655078" cy="742972"/>
            <a:chOff x="274638" y="5980434"/>
            <a:chExt cx="11888787" cy="757870"/>
          </a:xfrm>
        </p:grpSpPr>
        <p:sp>
          <p:nvSpPr>
            <p:cNvPr id="72" name="Rectangle 71"/>
            <p:cNvSpPr/>
            <p:nvPr/>
          </p:nvSpPr>
          <p:spPr bwMode="auto">
            <a:xfrm>
              <a:off x="274638" y="5980434"/>
              <a:ext cx="11888787" cy="7578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40"/>
            <p:cNvSpPr>
              <a:spLocks noEditPoints="1"/>
            </p:cNvSpPr>
            <p:nvPr/>
          </p:nvSpPr>
          <p:spPr bwMode="auto">
            <a:xfrm>
              <a:off x="496091" y="6149249"/>
              <a:ext cx="420241" cy="420241"/>
            </a:xfrm>
            <a:custGeom>
              <a:avLst/>
              <a:gdLst>
                <a:gd name="T0" fmla="*/ 1487 w 1544"/>
                <a:gd name="T1" fmla="*/ 888 h 1544"/>
                <a:gd name="T2" fmla="*/ 1421 w 1544"/>
                <a:gd name="T3" fmla="*/ 786 h 1544"/>
                <a:gd name="T4" fmla="*/ 1255 w 1544"/>
                <a:gd name="T5" fmla="*/ 694 h 1544"/>
                <a:gd name="T6" fmla="*/ 1208 w 1544"/>
                <a:gd name="T7" fmla="*/ 688 h 1544"/>
                <a:gd name="T8" fmla="*/ 1285 w 1544"/>
                <a:gd name="T9" fmla="*/ 732 h 1544"/>
                <a:gd name="T10" fmla="*/ 1146 w 1544"/>
                <a:gd name="T11" fmla="*/ 854 h 1544"/>
                <a:gd name="T12" fmla="*/ 1065 w 1544"/>
                <a:gd name="T13" fmla="*/ 733 h 1544"/>
                <a:gd name="T14" fmla="*/ 1229 w 1544"/>
                <a:gd name="T15" fmla="*/ 894 h 1544"/>
                <a:gd name="T16" fmla="*/ 1105 w 1544"/>
                <a:gd name="T17" fmla="*/ 1086 h 1544"/>
                <a:gd name="T18" fmla="*/ 1035 w 1544"/>
                <a:gd name="T19" fmla="*/ 1240 h 1544"/>
                <a:gd name="T20" fmla="*/ 847 w 1544"/>
                <a:gd name="T21" fmla="*/ 1333 h 1544"/>
                <a:gd name="T22" fmla="*/ 796 w 1544"/>
                <a:gd name="T23" fmla="*/ 1111 h 1544"/>
                <a:gd name="T24" fmla="*/ 544 w 1544"/>
                <a:gd name="T25" fmla="*/ 969 h 1544"/>
                <a:gd name="T26" fmla="*/ 491 w 1544"/>
                <a:gd name="T27" fmla="*/ 699 h 1544"/>
                <a:gd name="T28" fmla="*/ 775 w 1544"/>
                <a:gd name="T29" fmla="*/ 569 h 1544"/>
                <a:gd name="T30" fmla="*/ 872 w 1544"/>
                <a:gd name="T31" fmla="*/ 658 h 1544"/>
                <a:gd name="T32" fmla="*/ 1025 w 1544"/>
                <a:gd name="T33" fmla="*/ 652 h 1544"/>
                <a:gd name="T34" fmla="*/ 1049 w 1544"/>
                <a:gd name="T35" fmla="*/ 589 h 1544"/>
                <a:gd name="T36" fmla="*/ 949 w 1544"/>
                <a:gd name="T37" fmla="*/ 528 h 1544"/>
                <a:gd name="T38" fmla="*/ 910 w 1544"/>
                <a:gd name="T39" fmla="*/ 571 h 1544"/>
                <a:gd name="T40" fmla="*/ 872 w 1544"/>
                <a:gd name="T41" fmla="*/ 488 h 1544"/>
                <a:gd name="T42" fmla="*/ 800 w 1544"/>
                <a:gd name="T43" fmla="*/ 450 h 1544"/>
                <a:gd name="T44" fmla="*/ 860 w 1544"/>
                <a:gd name="T45" fmla="*/ 525 h 1544"/>
                <a:gd name="T46" fmla="*/ 783 w 1544"/>
                <a:gd name="T47" fmla="*/ 492 h 1544"/>
                <a:gd name="T48" fmla="*/ 674 w 1544"/>
                <a:gd name="T49" fmla="*/ 511 h 1544"/>
                <a:gd name="T50" fmla="*/ 550 w 1544"/>
                <a:gd name="T51" fmla="*/ 552 h 1544"/>
                <a:gd name="T52" fmla="*/ 644 w 1544"/>
                <a:gd name="T53" fmla="*/ 471 h 1544"/>
                <a:gd name="T54" fmla="*/ 614 w 1544"/>
                <a:gd name="T55" fmla="*/ 392 h 1544"/>
                <a:gd name="T56" fmla="*/ 724 w 1544"/>
                <a:gd name="T57" fmla="*/ 328 h 1544"/>
                <a:gd name="T58" fmla="*/ 749 w 1544"/>
                <a:gd name="T59" fmla="*/ 299 h 1544"/>
                <a:gd name="T60" fmla="*/ 796 w 1544"/>
                <a:gd name="T61" fmla="*/ 317 h 1544"/>
                <a:gd name="T62" fmla="*/ 899 w 1544"/>
                <a:gd name="T63" fmla="*/ 272 h 1544"/>
                <a:gd name="T64" fmla="*/ 922 w 1544"/>
                <a:gd name="T65" fmla="*/ 249 h 1544"/>
                <a:gd name="T66" fmla="*/ 938 w 1544"/>
                <a:gd name="T67" fmla="*/ 228 h 1544"/>
                <a:gd name="T68" fmla="*/ 882 w 1544"/>
                <a:gd name="T69" fmla="*/ 209 h 1544"/>
                <a:gd name="T70" fmla="*/ 880 w 1544"/>
                <a:gd name="T71" fmla="*/ 206 h 1544"/>
                <a:gd name="T72" fmla="*/ 893 w 1544"/>
                <a:gd name="T73" fmla="*/ 189 h 1544"/>
                <a:gd name="T74" fmla="*/ 882 w 1544"/>
                <a:gd name="T75" fmla="*/ 175 h 1544"/>
                <a:gd name="T76" fmla="*/ 846 w 1544"/>
                <a:gd name="T77" fmla="*/ 219 h 1544"/>
                <a:gd name="T78" fmla="*/ 838 w 1544"/>
                <a:gd name="T79" fmla="*/ 286 h 1544"/>
                <a:gd name="T80" fmla="*/ 774 w 1544"/>
                <a:gd name="T81" fmla="*/ 247 h 1544"/>
                <a:gd name="T82" fmla="*/ 714 w 1544"/>
                <a:gd name="T83" fmla="*/ 245 h 1544"/>
                <a:gd name="T84" fmla="*/ 763 w 1544"/>
                <a:gd name="T85" fmla="*/ 186 h 1544"/>
                <a:gd name="T86" fmla="*/ 886 w 1544"/>
                <a:gd name="T87" fmla="*/ 149 h 1544"/>
                <a:gd name="T88" fmla="*/ 1222 w 1544"/>
                <a:gd name="T89" fmla="*/ 144 h 1544"/>
                <a:gd name="T90" fmla="*/ 313 w 1544"/>
                <a:gd name="T91" fmla="*/ 189 h 1544"/>
                <a:gd name="T92" fmla="*/ 300 w 1544"/>
                <a:gd name="T93" fmla="*/ 260 h 1544"/>
                <a:gd name="T94" fmla="*/ 256 w 1544"/>
                <a:gd name="T95" fmla="*/ 311 h 1544"/>
                <a:gd name="T96" fmla="*/ 203 w 1544"/>
                <a:gd name="T97" fmla="*/ 385 h 1544"/>
                <a:gd name="T98" fmla="*/ 94 w 1544"/>
                <a:gd name="T99" fmla="*/ 405 h 1544"/>
                <a:gd name="T100" fmla="*/ 64 w 1544"/>
                <a:gd name="T101" fmla="*/ 602 h 1544"/>
                <a:gd name="T102" fmla="*/ 28 w 1544"/>
                <a:gd name="T103" fmla="*/ 979 h 1544"/>
                <a:gd name="T104" fmla="*/ 142 w 1544"/>
                <a:gd name="T105" fmla="*/ 1085 h 1544"/>
                <a:gd name="T106" fmla="*/ 291 w 1544"/>
                <a:gd name="T107" fmla="*/ 1235 h 1544"/>
                <a:gd name="T108" fmla="*/ 772 w 1544"/>
                <a:gd name="T109" fmla="*/ 1544 h 1544"/>
                <a:gd name="T110" fmla="*/ 569 w 1544"/>
                <a:gd name="T111" fmla="*/ 245 h 1544"/>
                <a:gd name="T112" fmla="*/ 608 w 1544"/>
                <a:gd name="T113" fmla="*/ 202 h 1544"/>
                <a:gd name="T114" fmla="*/ 683 w 1544"/>
                <a:gd name="T115" fmla="*/ 263 h 1544"/>
                <a:gd name="T116" fmla="*/ 611 w 1544"/>
                <a:gd name="T117" fmla="*/ 288 h 1544"/>
                <a:gd name="T118" fmla="*/ 589 w 1544"/>
                <a:gd name="T119" fmla="*/ 278 h 1544"/>
                <a:gd name="T120" fmla="*/ 1188 w 1544"/>
                <a:gd name="T121" fmla="*/ 1196 h 1544"/>
                <a:gd name="T122" fmla="*/ 1118 w 1544"/>
                <a:gd name="T123" fmla="*/ 1249 h 1544"/>
                <a:gd name="T124" fmla="*/ 1196 w 1544"/>
                <a:gd name="T125" fmla="*/ 1147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4" h="1544">
                  <a:moveTo>
                    <a:pt x="1516" y="810"/>
                  </a:moveTo>
                  <a:cubicBezTo>
                    <a:pt x="1510" y="818"/>
                    <a:pt x="1493" y="838"/>
                    <a:pt x="1493" y="843"/>
                  </a:cubicBezTo>
                  <a:cubicBezTo>
                    <a:pt x="1491" y="847"/>
                    <a:pt x="1491" y="861"/>
                    <a:pt x="1491" y="866"/>
                  </a:cubicBezTo>
                  <a:cubicBezTo>
                    <a:pt x="1491" y="871"/>
                    <a:pt x="1488" y="885"/>
                    <a:pt x="1487" y="888"/>
                  </a:cubicBezTo>
                  <a:cubicBezTo>
                    <a:pt x="1483" y="891"/>
                    <a:pt x="1474" y="904"/>
                    <a:pt x="1471" y="908"/>
                  </a:cubicBezTo>
                  <a:cubicBezTo>
                    <a:pt x="1469" y="911"/>
                    <a:pt x="1458" y="911"/>
                    <a:pt x="1457" y="900"/>
                  </a:cubicBezTo>
                  <a:cubicBezTo>
                    <a:pt x="1454" y="889"/>
                    <a:pt x="1443" y="850"/>
                    <a:pt x="1440" y="839"/>
                  </a:cubicBezTo>
                  <a:cubicBezTo>
                    <a:pt x="1437" y="829"/>
                    <a:pt x="1424" y="793"/>
                    <a:pt x="1421" y="786"/>
                  </a:cubicBezTo>
                  <a:cubicBezTo>
                    <a:pt x="1416" y="780"/>
                    <a:pt x="1402" y="758"/>
                    <a:pt x="1398" y="752"/>
                  </a:cubicBezTo>
                  <a:cubicBezTo>
                    <a:pt x="1394" y="746"/>
                    <a:pt x="1374" y="727"/>
                    <a:pt x="1363" y="724"/>
                  </a:cubicBezTo>
                  <a:cubicBezTo>
                    <a:pt x="1352" y="722"/>
                    <a:pt x="1315" y="713"/>
                    <a:pt x="1304" y="710"/>
                  </a:cubicBezTo>
                  <a:cubicBezTo>
                    <a:pt x="1291" y="707"/>
                    <a:pt x="1258" y="697"/>
                    <a:pt x="1255" y="694"/>
                  </a:cubicBezTo>
                  <a:cubicBezTo>
                    <a:pt x="1251" y="691"/>
                    <a:pt x="1240" y="680"/>
                    <a:pt x="1235" y="675"/>
                  </a:cubicBezTo>
                  <a:cubicBezTo>
                    <a:pt x="1232" y="672"/>
                    <a:pt x="1221" y="664"/>
                    <a:pt x="1219" y="666"/>
                  </a:cubicBezTo>
                  <a:cubicBezTo>
                    <a:pt x="1218" y="666"/>
                    <a:pt x="1211" y="671"/>
                    <a:pt x="1210" y="671"/>
                  </a:cubicBezTo>
                  <a:cubicBezTo>
                    <a:pt x="1208" y="672"/>
                    <a:pt x="1205" y="680"/>
                    <a:pt x="1208" y="688"/>
                  </a:cubicBezTo>
                  <a:cubicBezTo>
                    <a:pt x="1211" y="694"/>
                    <a:pt x="1221" y="718"/>
                    <a:pt x="1222" y="724"/>
                  </a:cubicBezTo>
                  <a:cubicBezTo>
                    <a:pt x="1226" y="730"/>
                    <a:pt x="1235" y="746"/>
                    <a:pt x="1240" y="744"/>
                  </a:cubicBezTo>
                  <a:cubicBezTo>
                    <a:pt x="1243" y="741"/>
                    <a:pt x="1257" y="735"/>
                    <a:pt x="1261" y="732"/>
                  </a:cubicBezTo>
                  <a:cubicBezTo>
                    <a:pt x="1265" y="730"/>
                    <a:pt x="1279" y="728"/>
                    <a:pt x="1285" y="732"/>
                  </a:cubicBezTo>
                  <a:cubicBezTo>
                    <a:pt x="1290" y="736"/>
                    <a:pt x="1307" y="752"/>
                    <a:pt x="1312" y="757"/>
                  </a:cubicBezTo>
                  <a:cubicBezTo>
                    <a:pt x="1316" y="761"/>
                    <a:pt x="1318" y="780"/>
                    <a:pt x="1304" y="791"/>
                  </a:cubicBezTo>
                  <a:cubicBezTo>
                    <a:pt x="1288" y="800"/>
                    <a:pt x="1235" y="836"/>
                    <a:pt x="1219" y="846"/>
                  </a:cubicBezTo>
                  <a:cubicBezTo>
                    <a:pt x="1204" y="857"/>
                    <a:pt x="1154" y="871"/>
                    <a:pt x="1146" y="854"/>
                  </a:cubicBezTo>
                  <a:cubicBezTo>
                    <a:pt x="1138" y="835"/>
                    <a:pt x="1108" y="774"/>
                    <a:pt x="1100" y="757"/>
                  </a:cubicBezTo>
                  <a:cubicBezTo>
                    <a:pt x="1091" y="738"/>
                    <a:pt x="1066" y="691"/>
                    <a:pt x="1065" y="693"/>
                  </a:cubicBezTo>
                  <a:cubicBezTo>
                    <a:pt x="1063" y="693"/>
                    <a:pt x="1055" y="693"/>
                    <a:pt x="1054" y="694"/>
                  </a:cubicBezTo>
                  <a:cubicBezTo>
                    <a:pt x="1052" y="694"/>
                    <a:pt x="1055" y="713"/>
                    <a:pt x="1065" y="733"/>
                  </a:cubicBezTo>
                  <a:cubicBezTo>
                    <a:pt x="1074" y="755"/>
                    <a:pt x="1104" y="829"/>
                    <a:pt x="1113" y="849"/>
                  </a:cubicBezTo>
                  <a:cubicBezTo>
                    <a:pt x="1121" y="869"/>
                    <a:pt x="1149" y="921"/>
                    <a:pt x="1158" y="916"/>
                  </a:cubicBezTo>
                  <a:cubicBezTo>
                    <a:pt x="1166" y="911"/>
                    <a:pt x="1196" y="897"/>
                    <a:pt x="1204" y="893"/>
                  </a:cubicBezTo>
                  <a:cubicBezTo>
                    <a:pt x="1211" y="888"/>
                    <a:pt x="1232" y="885"/>
                    <a:pt x="1229" y="894"/>
                  </a:cubicBezTo>
                  <a:cubicBezTo>
                    <a:pt x="1226" y="904"/>
                    <a:pt x="1215" y="936"/>
                    <a:pt x="1211" y="947"/>
                  </a:cubicBezTo>
                  <a:cubicBezTo>
                    <a:pt x="1210" y="957"/>
                    <a:pt x="1194" y="988"/>
                    <a:pt x="1185" y="996"/>
                  </a:cubicBezTo>
                  <a:cubicBezTo>
                    <a:pt x="1177" y="1004"/>
                    <a:pt x="1146" y="1030"/>
                    <a:pt x="1138" y="1038"/>
                  </a:cubicBezTo>
                  <a:cubicBezTo>
                    <a:pt x="1129" y="1047"/>
                    <a:pt x="1105" y="1076"/>
                    <a:pt x="1105" y="1086"/>
                  </a:cubicBezTo>
                  <a:cubicBezTo>
                    <a:pt x="1107" y="1097"/>
                    <a:pt x="1107" y="1133"/>
                    <a:pt x="1107" y="1144"/>
                  </a:cubicBezTo>
                  <a:cubicBezTo>
                    <a:pt x="1107" y="1154"/>
                    <a:pt x="1104" y="1182"/>
                    <a:pt x="1099" y="1185"/>
                  </a:cubicBezTo>
                  <a:cubicBezTo>
                    <a:pt x="1094" y="1190"/>
                    <a:pt x="1077" y="1201"/>
                    <a:pt x="1071" y="1204"/>
                  </a:cubicBezTo>
                  <a:cubicBezTo>
                    <a:pt x="1066" y="1207"/>
                    <a:pt x="1046" y="1227"/>
                    <a:pt x="1035" y="1240"/>
                  </a:cubicBezTo>
                  <a:cubicBezTo>
                    <a:pt x="1025" y="1252"/>
                    <a:pt x="991" y="1294"/>
                    <a:pt x="980" y="1305"/>
                  </a:cubicBezTo>
                  <a:cubicBezTo>
                    <a:pt x="971" y="1316"/>
                    <a:pt x="938" y="1343"/>
                    <a:pt x="930" y="1343"/>
                  </a:cubicBezTo>
                  <a:cubicBezTo>
                    <a:pt x="922" y="1344"/>
                    <a:pt x="896" y="1348"/>
                    <a:pt x="888" y="1349"/>
                  </a:cubicBezTo>
                  <a:cubicBezTo>
                    <a:pt x="879" y="1349"/>
                    <a:pt x="854" y="1344"/>
                    <a:pt x="847" y="1333"/>
                  </a:cubicBezTo>
                  <a:cubicBezTo>
                    <a:pt x="841" y="1324"/>
                    <a:pt x="818" y="1282"/>
                    <a:pt x="810" y="1268"/>
                  </a:cubicBezTo>
                  <a:cubicBezTo>
                    <a:pt x="803" y="1255"/>
                    <a:pt x="785" y="1212"/>
                    <a:pt x="786" y="1204"/>
                  </a:cubicBezTo>
                  <a:cubicBezTo>
                    <a:pt x="788" y="1197"/>
                    <a:pt x="796" y="1172"/>
                    <a:pt x="797" y="1165"/>
                  </a:cubicBezTo>
                  <a:cubicBezTo>
                    <a:pt x="799" y="1157"/>
                    <a:pt x="800" y="1126"/>
                    <a:pt x="796" y="1111"/>
                  </a:cubicBezTo>
                  <a:cubicBezTo>
                    <a:pt x="791" y="1097"/>
                    <a:pt x="772" y="1047"/>
                    <a:pt x="768" y="1032"/>
                  </a:cubicBezTo>
                  <a:cubicBezTo>
                    <a:pt x="763" y="1018"/>
                    <a:pt x="735" y="977"/>
                    <a:pt x="718" y="979"/>
                  </a:cubicBezTo>
                  <a:cubicBezTo>
                    <a:pt x="700" y="980"/>
                    <a:pt x="641" y="983"/>
                    <a:pt x="624" y="983"/>
                  </a:cubicBezTo>
                  <a:cubicBezTo>
                    <a:pt x="607" y="985"/>
                    <a:pt x="555" y="979"/>
                    <a:pt x="544" y="969"/>
                  </a:cubicBezTo>
                  <a:cubicBezTo>
                    <a:pt x="535" y="961"/>
                    <a:pt x="502" y="929"/>
                    <a:pt x="492" y="919"/>
                  </a:cubicBezTo>
                  <a:cubicBezTo>
                    <a:pt x="483" y="910"/>
                    <a:pt x="460" y="872"/>
                    <a:pt x="460" y="858"/>
                  </a:cubicBezTo>
                  <a:cubicBezTo>
                    <a:pt x="461" y="843"/>
                    <a:pt x="467" y="789"/>
                    <a:pt x="469" y="775"/>
                  </a:cubicBezTo>
                  <a:cubicBezTo>
                    <a:pt x="471" y="760"/>
                    <a:pt x="481" y="710"/>
                    <a:pt x="491" y="699"/>
                  </a:cubicBezTo>
                  <a:cubicBezTo>
                    <a:pt x="500" y="688"/>
                    <a:pt x="533" y="649"/>
                    <a:pt x="542" y="636"/>
                  </a:cubicBezTo>
                  <a:cubicBezTo>
                    <a:pt x="552" y="625"/>
                    <a:pt x="591" y="592"/>
                    <a:pt x="610" y="589"/>
                  </a:cubicBezTo>
                  <a:cubicBezTo>
                    <a:pt x="627" y="586"/>
                    <a:pt x="689" y="575"/>
                    <a:pt x="708" y="572"/>
                  </a:cubicBezTo>
                  <a:cubicBezTo>
                    <a:pt x="725" y="569"/>
                    <a:pt x="775" y="564"/>
                    <a:pt x="775" y="569"/>
                  </a:cubicBezTo>
                  <a:cubicBezTo>
                    <a:pt x="777" y="574"/>
                    <a:pt x="782" y="591"/>
                    <a:pt x="782" y="596"/>
                  </a:cubicBezTo>
                  <a:cubicBezTo>
                    <a:pt x="783" y="600"/>
                    <a:pt x="793" y="616"/>
                    <a:pt x="800" y="621"/>
                  </a:cubicBezTo>
                  <a:cubicBezTo>
                    <a:pt x="807" y="625"/>
                    <a:pt x="833" y="642"/>
                    <a:pt x="841" y="647"/>
                  </a:cubicBezTo>
                  <a:cubicBezTo>
                    <a:pt x="847" y="652"/>
                    <a:pt x="871" y="661"/>
                    <a:pt x="872" y="658"/>
                  </a:cubicBezTo>
                  <a:cubicBezTo>
                    <a:pt x="875" y="653"/>
                    <a:pt x="885" y="641"/>
                    <a:pt x="888" y="636"/>
                  </a:cubicBezTo>
                  <a:cubicBezTo>
                    <a:pt x="891" y="633"/>
                    <a:pt x="908" y="625"/>
                    <a:pt x="919" y="627"/>
                  </a:cubicBezTo>
                  <a:cubicBezTo>
                    <a:pt x="930" y="630"/>
                    <a:pt x="969" y="641"/>
                    <a:pt x="980" y="644"/>
                  </a:cubicBezTo>
                  <a:cubicBezTo>
                    <a:pt x="991" y="647"/>
                    <a:pt x="1024" y="653"/>
                    <a:pt x="1025" y="652"/>
                  </a:cubicBezTo>
                  <a:cubicBezTo>
                    <a:pt x="1029" y="650"/>
                    <a:pt x="1038" y="644"/>
                    <a:pt x="1041" y="642"/>
                  </a:cubicBezTo>
                  <a:cubicBezTo>
                    <a:pt x="1044" y="641"/>
                    <a:pt x="1052" y="633"/>
                    <a:pt x="1054" y="628"/>
                  </a:cubicBezTo>
                  <a:cubicBezTo>
                    <a:pt x="1055" y="624"/>
                    <a:pt x="1058" y="610"/>
                    <a:pt x="1060" y="607"/>
                  </a:cubicBezTo>
                  <a:cubicBezTo>
                    <a:pt x="1060" y="602"/>
                    <a:pt x="1057" y="589"/>
                    <a:pt x="1049" y="589"/>
                  </a:cubicBezTo>
                  <a:cubicBezTo>
                    <a:pt x="1043" y="588"/>
                    <a:pt x="1016" y="583"/>
                    <a:pt x="1008" y="582"/>
                  </a:cubicBezTo>
                  <a:cubicBezTo>
                    <a:pt x="1000" y="580"/>
                    <a:pt x="979" y="572"/>
                    <a:pt x="975" y="567"/>
                  </a:cubicBezTo>
                  <a:cubicBezTo>
                    <a:pt x="974" y="564"/>
                    <a:pt x="965" y="549"/>
                    <a:pt x="961" y="546"/>
                  </a:cubicBezTo>
                  <a:cubicBezTo>
                    <a:pt x="958" y="541"/>
                    <a:pt x="950" y="530"/>
                    <a:pt x="949" y="528"/>
                  </a:cubicBezTo>
                  <a:cubicBezTo>
                    <a:pt x="947" y="527"/>
                    <a:pt x="941" y="524"/>
                    <a:pt x="939" y="524"/>
                  </a:cubicBezTo>
                  <a:cubicBezTo>
                    <a:pt x="936" y="522"/>
                    <a:pt x="932" y="525"/>
                    <a:pt x="930" y="530"/>
                  </a:cubicBezTo>
                  <a:cubicBezTo>
                    <a:pt x="929" y="535"/>
                    <a:pt x="924" y="553"/>
                    <a:pt x="922" y="558"/>
                  </a:cubicBezTo>
                  <a:cubicBezTo>
                    <a:pt x="921" y="563"/>
                    <a:pt x="913" y="574"/>
                    <a:pt x="910" y="571"/>
                  </a:cubicBezTo>
                  <a:cubicBezTo>
                    <a:pt x="907" y="566"/>
                    <a:pt x="894" y="550"/>
                    <a:pt x="891" y="547"/>
                  </a:cubicBezTo>
                  <a:cubicBezTo>
                    <a:pt x="888" y="542"/>
                    <a:pt x="879" y="528"/>
                    <a:pt x="879" y="525"/>
                  </a:cubicBezTo>
                  <a:cubicBezTo>
                    <a:pt x="879" y="522"/>
                    <a:pt x="879" y="510"/>
                    <a:pt x="880" y="507"/>
                  </a:cubicBezTo>
                  <a:cubicBezTo>
                    <a:pt x="880" y="503"/>
                    <a:pt x="875" y="491"/>
                    <a:pt x="872" y="488"/>
                  </a:cubicBezTo>
                  <a:cubicBezTo>
                    <a:pt x="868" y="485"/>
                    <a:pt x="850" y="472"/>
                    <a:pt x="847" y="469"/>
                  </a:cubicBezTo>
                  <a:cubicBezTo>
                    <a:pt x="843" y="466"/>
                    <a:pt x="829" y="456"/>
                    <a:pt x="825" y="455"/>
                  </a:cubicBezTo>
                  <a:cubicBezTo>
                    <a:pt x="822" y="453"/>
                    <a:pt x="813" y="449"/>
                    <a:pt x="810" y="449"/>
                  </a:cubicBezTo>
                  <a:cubicBezTo>
                    <a:pt x="808" y="447"/>
                    <a:pt x="800" y="446"/>
                    <a:pt x="800" y="450"/>
                  </a:cubicBezTo>
                  <a:cubicBezTo>
                    <a:pt x="802" y="453"/>
                    <a:pt x="802" y="464"/>
                    <a:pt x="802" y="467"/>
                  </a:cubicBezTo>
                  <a:cubicBezTo>
                    <a:pt x="802" y="471"/>
                    <a:pt x="808" y="483"/>
                    <a:pt x="813" y="486"/>
                  </a:cubicBezTo>
                  <a:cubicBezTo>
                    <a:pt x="819" y="489"/>
                    <a:pt x="839" y="502"/>
                    <a:pt x="844" y="507"/>
                  </a:cubicBezTo>
                  <a:cubicBezTo>
                    <a:pt x="850" y="510"/>
                    <a:pt x="863" y="522"/>
                    <a:pt x="860" y="525"/>
                  </a:cubicBezTo>
                  <a:cubicBezTo>
                    <a:pt x="857" y="528"/>
                    <a:pt x="847" y="539"/>
                    <a:pt x="844" y="542"/>
                  </a:cubicBezTo>
                  <a:cubicBezTo>
                    <a:pt x="841" y="547"/>
                    <a:pt x="830" y="550"/>
                    <a:pt x="825" y="546"/>
                  </a:cubicBezTo>
                  <a:cubicBezTo>
                    <a:pt x="822" y="541"/>
                    <a:pt x="808" y="522"/>
                    <a:pt x="803" y="517"/>
                  </a:cubicBezTo>
                  <a:cubicBezTo>
                    <a:pt x="799" y="511"/>
                    <a:pt x="786" y="496"/>
                    <a:pt x="783" y="492"/>
                  </a:cubicBezTo>
                  <a:cubicBezTo>
                    <a:pt x="780" y="489"/>
                    <a:pt x="771" y="478"/>
                    <a:pt x="768" y="475"/>
                  </a:cubicBezTo>
                  <a:cubicBezTo>
                    <a:pt x="764" y="472"/>
                    <a:pt x="750" y="466"/>
                    <a:pt x="744" y="469"/>
                  </a:cubicBezTo>
                  <a:cubicBezTo>
                    <a:pt x="738" y="472"/>
                    <a:pt x="714" y="483"/>
                    <a:pt x="707" y="486"/>
                  </a:cubicBezTo>
                  <a:cubicBezTo>
                    <a:pt x="700" y="491"/>
                    <a:pt x="678" y="505"/>
                    <a:pt x="674" y="511"/>
                  </a:cubicBezTo>
                  <a:cubicBezTo>
                    <a:pt x="669" y="519"/>
                    <a:pt x="652" y="544"/>
                    <a:pt x="646" y="552"/>
                  </a:cubicBezTo>
                  <a:cubicBezTo>
                    <a:pt x="641" y="558"/>
                    <a:pt x="622" y="577"/>
                    <a:pt x="616" y="575"/>
                  </a:cubicBezTo>
                  <a:cubicBezTo>
                    <a:pt x="608" y="575"/>
                    <a:pt x="583" y="572"/>
                    <a:pt x="575" y="571"/>
                  </a:cubicBezTo>
                  <a:cubicBezTo>
                    <a:pt x="569" y="569"/>
                    <a:pt x="550" y="560"/>
                    <a:pt x="550" y="552"/>
                  </a:cubicBezTo>
                  <a:cubicBezTo>
                    <a:pt x="550" y="542"/>
                    <a:pt x="550" y="513"/>
                    <a:pt x="550" y="505"/>
                  </a:cubicBezTo>
                  <a:cubicBezTo>
                    <a:pt x="550" y="496"/>
                    <a:pt x="557" y="474"/>
                    <a:pt x="566" y="475"/>
                  </a:cubicBezTo>
                  <a:cubicBezTo>
                    <a:pt x="575" y="475"/>
                    <a:pt x="607" y="477"/>
                    <a:pt x="616" y="477"/>
                  </a:cubicBezTo>
                  <a:cubicBezTo>
                    <a:pt x="624" y="477"/>
                    <a:pt x="646" y="475"/>
                    <a:pt x="644" y="471"/>
                  </a:cubicBezTo>
                  <a:cubicBezTo>
                    <a:pt x="641" y="466"/>
                    <a:pt x="632" y="452"/>
                    <a:pt x="628" y="447"/>
                  </a:cubicBezTo>
                  <a:cubicBezTo>
                    <a:pt x="627" y="444"/>
                    <a:pt x="617" y="430"/>
                    <a:pt x="616" y="427"/>
                  </a:cubicBezTo>
                  <a:cubicBezTo>
                    <a:pt x="614" y="424"/>
                    <a:pt x="610" y="411"/>
                    <a:pt x="608" y="408"/>
                  </a:cubicBezTo>
                  <a:cubicBezTo>
                    <a:pt x="607" y="405"/>
                    <a:pt x="608" y="396"/>
                    <a:pt x="614" y="392"/>
                  </a:cubicBezTo>
                  <a:cubicBezTo>
                    <a:pt x="622" y="391"/>
                    <a:pt x="646" y="383"/>
                    <a:pt x="652" y="381"/>
                  </a:cubicBezTo>
                  <a:cubicBezTo>
                    <a:pt x="658" y="380"/>
                    <a:pt x="680" y="371"/>
                    <a:pt x="683" y="366"/>
                  </a:cubicBezTo>
                  <a:cubicBezTo>
                    <a:pt x="688" y="363"/>
                    <a:pt x="700" y="347"/>
                    <a:pt x="705" y="344"/>
                  </a:cubicBezTo>
                  <a:cubicBezTo>
                    <a:pt x="708" y="339"/>
                    <a:pt x="721" y="328"/>
                    <a:pt x="724" y="328"/>
                  </a:cubicBezTo>
                  <a:cubicBezTo>
                    <a:pt x="727" y="328"/>
                    <a:pt x="738" y="327"/>
                    <a:pt x="739" y="327"/>
                  </a:cubicBezTo>
                  <a:cubicBezTo>
                    <a:pt x="743" y="327"/>
                    <a:pt x="750" y="325"/>
                    <a:pt x="750" y="322"/>
                  </a:cubicBezTo>
                  <a:cubicBezTo>
                    <a:pt x="749" y="320"/>
                    <a:pt x="747" y="313"/>
                    <a:pt x="747" y="311"/>
                  </a:cubicBezTo>
                  <a:cubicBezTo>
                    <a:pt x="746" y="308"/>
                    <a:pt x="746" y="302"/>
                    <a:pt x="749" y="299"/>
                  </a:cubicBezTo>
                  <a:cubicBezTo>
                    <a:pt x="750" y="297"/>
                    <a:pt x="757" y="291"/>
                    <a:pt x="758" y="289"/>
                  </a:cubicBezTo>
                  <a:cubicBezTo>
                    <a:pt x="760" y="286"/>
                    <a:pt x="766" y="285"/>
                    <a:pt x="768" y="288"/>
                  </a:cubicBezTo>
                  <a:cubicBezTo>
                    <a:pt x="769" y="291"/>
                    <a:pt x="774" y="302"/>
                    <a:pt x="775" y="305"/>
                  </a:cubicBezTo>
                  <a:cubicBezTo>
                    <a:pt x="777" y="308"/>
                    <a:pt x="788" y="317"/>
                    <a:pt x="796" y="317"/>
                  </a:cubicBezTo>
                  <a:cubicBezTo>
                    <a:pt x="805" y="317"/>
                    <a:pt x="833" y="319"/>
                    <a:pt x="841" y="319"/>
                  </a:cubicBezTo>
                  <a:cubicBezTo>
                    <a:pt x="850" y="319"/>
                    <a:pt x="874" y="316"/>
                    <a:pt x="875" y="311"/>
                  </a:cubicBezTo>
                  <a:cubicBezTo>
                    <a:pt x="877" y="306"/>
                    <a:pt x="885" y="291"/>
                    <a:pt x="886" y="286"/>
                  </a:cubicBezTo>
                  <a:cubicBezTo>
                    <a:pt x="888" y="283"/>
                    <a:pt x="896" y="272"/>
                    <a:pt x="899" y="272"/>
                  </a:cubicBezTo>
                  <a:cubicBezTo>
                    <a:pt x="902" y="274"/>
                    <a:pt x="913" y="277"/>
                    <a:pt x="916" y="277"/>
                  </a:cubicBezTo>
                  <a:cubicBezTo>
                    <a:pt x="919" y="278"/>
                    <a:pt x="927" y="278"/>
                    <a:pt x="925" y="275"/>
                  </a:cubicBezTo>
                  <a:cubicBezTo>
                    <a:pt x="924" y="272"/>
                    <a:pt x="919" y="263"/>
                    <a:pt x="918" y="260"/>
                  </a:cubicBezTo>
                  <a:cubicBezTo>
                    <a:pt x="918" y="256"/>
                    <a:pt x="918" y="249"/>
                    <a:pt x="922" y="249"/>
                  </a:cubicBezTo>
                  <a:cubicBezTo>
                    <a:pt x="927" y="247"/>
                    <a:pt x="943" y="244"/>
                    <a:pt x="946" y="242"/>
                  </a:cubicBezTo>
                  <a:cubicBezTo>
                    <a:pt x="950" y="242"/>
                    <a:pt x="961" y="239"/>
                    <a:pt x="960" y="238"/>
                  </a:cubicBezTo>
                  <a:cubicBezTo>
                    <a:pt x="958" y="236"/>
                    <a:pt x="952" y="233"/>
                    <a:pt x="950" y="231"/>
                  </a:cubicBezTo>
                  <a:cubicBezTo>
                    <a:pt x="949" y="230"/>
                    <a:pt x="941" y="228"/>
                    <a:pt x="938" y="228"/>
                  </a:cubicBezTo>
                  <a:cubicBezTo>
                    <a:pt x="933" y="228"/>
                    <a:pt x="919" y="231"/>
                    <a:pt x="916" y="231"/>
                  </a:cubicBezTo>
                  <a:cubicBezTo>
                    <a:pt x="911" y="233"/>
                    <a:pt x="900" y="233"/>
                    <a:pt x="897" y="230"/>
                  </a:cubicBezTo>
                  <a:cubicBezTo>
                    <a:pt x="896" y="228"/>
                    <a:pt x="891" y="220"/>
                    <a:pt x="889" y="217"/>
                  </a:cubicBezTo>
                  <a:cubicBezTo>
                    <a:pt x="886" y="216"/>
                    <a:pt x="883" y="209"/>
                    <a:pt x="882" y="209"/>
                  </a:cubicBezTo>
                  <a:cubicBezTo>
                    <a:pt x="882" y="209"/>
                    <a:pt x="882" y="209"/>
                    <a:pt x="882" y="209"/>
                  </a:cubicBezTo>
                  <a:cubicBezTo>
                    <a:pt x="880" y="209"/>
                    <a:pt x="880" y="209"/>
                    <a:pt x="880" y="209"/>
                  </a:cubicBezTo>
                  <a:cubicBezTo>
                    <a:pt x="880" y="209"/>
                    <a:pt x="880" y="209"/>
                    <a:pt x="880" y="209"/>
                  </a:cubicBezTo>
                  <a:cubicBezTo>
                    <a:pt x="882" y="208"/>
                    <a:pt x="880" y="208"/>
                    <a:pt x="880" y="206"/>
                  </a:cubicBezTo>
                  <a:cubicBezTo>
                    <a:pt x="879" y="206"/>
                    <a:pt x="877" y="203"/>
                    <a:pt x="875" y="202"/>
                  </a:cubicBezTo>
                  <a:cubicBezTo>
                    <a:pt x="875" y="202"/>
                    <a:pt x="875" y="199"/>
                    <a:pt x="877" y="199"/>
                  </a:cubicBezTo>
                  <a:cubicBezTo>
                    <a:pt x="879" y="197"/>
                    <a:pt x="883" y="195"/>
                    <a:pt x="885" y="194"/>
                  </a:cubicBezTo>
                  <a:cubicBezTo>
                    <a:pt x="886" y="194"/>
                    <a:pt x="891" y="191"/>
                    <a:pt x="893" y="189"/>
                  </a:cubicBezTo>
                  <a:cubicBezTo>
                    <a:pt x="894" y="188"/>
                    <a:pt x="897" y="181"/>
                    <a:pt x="899" y="180"/>
                  </a:cubicBezTo>
                  <a:cubicBezTo>
                    <a:pt x="899" y="178"/>
                    <a:pt x="900" y="174"/>
                    <a:pt x="899" y="174"/>
                  </a:cubicBezTo>
                  <a:cubicBezTo>
                    <a:pt x="897" y="174"/>
                    <a:pt x="893" y="172"/>
                    <a:pt x="891" y="172"/>
                  </a:cubicBezTo>
                  <a:cubicBezTo>
                    <a:pt x="889" y="172"/>
                    <a:pt x="885" y="174"/>
                    <a:pt x="882" y="175"/>
                  </a:cubicBezTo>
                  <a:cubicBezTo>
                    <a:pt x="880" y="175"/>
                    <a:pt x="872" y="181"/>
                    <a:pt x="871" y="183"/>
                  </a:cubicBezTo>
                  <a:cubicBezTo>
                    <a:pt x="868" y="183"/>
                    <a:pt x="860" y="189"/>
                    <a:pt x="858" y="192"/>
                  </a:cubicBezTo>
                  <a:cubicBezTo>
                    <a:pt x="857" y="194"/>
                    <a:pt x="850" y="203"/>
                    <a:pt x="849" y="206"/>
                  </a:cubicBezTo>
                  <a:cubicBezTo>
                    <a:pt x="847" y="208"/>
                    <a:pt x="844" y="217"/>
                    <a:pt x="846" y="219"/>
                  </a:cubicBezTo>
                  <a:cubicBezTo>
                    <a:pt x="849" y="220"/>
                    <a:pt x="857" y="227"/>
                    <a:pt x="860" y="228"/>
                  </a:cubicBezTo>
                  <a:cubicBezTo>
                    <a:pt x="861" y="230"/>
                    <a:pt x="866" y="238"/>
                    <a:pt x="864" y="242"/>
                  </a:cubicBezTo>
                  <a:cubicBezTo>
                    <a:pt x="863" y="245"/>
                    <a:pt x="855" y="261"/>
                    <a:pt x="854" y="266"/>
                  </a:cubicBezTo>
                  <a:cubicBezTo>
                    <a:pt x="850" y="270"/>
                    <a:pt x="843" y="285"/>
                    <a:pt x="838" y="286"/>
                  </a:cubicBezTo>
                  <a:cubicBezTo>
                    <a:pt x="835" y="286"/>
                    <a:pt x="822" y="291"/>
                    <a:pt x="818" y="292"/>
                  </a:cubicBezTo>
                  <a:cubicBezTo>
                    <a:pt x="814" y="292"/>
                    <a:pt x="802" y="291"/>
                    <a:pt x="800" y="286"/>
                  </a:cubicBezTo>
                  <a:cubicBezTo>
                    <a:pt x="799" y="281"/>
                    <a:pt x="791" y="264"/>
                    <a:pt x="789" y="260"/>
                  </a:cubicBezTo>
                  <a:cubicBezTo>
                    <a:pt x="786" y="255"/>
                    <a:pt x="778" y="245"/>
                    <a:pt x="774" y="247"/>
                  </a:cubicBezTo>
                  <a:cubicBezTo>
                    <a:pt x="769" y="249"/>
                    <a:pt x="755" y="255"/>
                    <a:pt x="750" y="256"/>
                  </a:cubicBezTo>
                  <a:cubicBezTo>
                    <a:pt x="746" y="258"/>
                    <a:pt x="733" y="261"/>
                    <a:pt x="732" y="261"/>
                  </a:cubicBezTo>
                  <a:cubicBezTo>
                    <a:pt x="728" y="260"/>
                    <a:pt x="722" y="256"/>
                    <a:pt x="721" y="256"/>
                  </a:cubicBezTo>
                  <a:cubicBezTo>
                    <a:pt x="718" y="255"/>
                    <a:pt x="713" y="250"/>
                    <a:pt x="714" y="245"/>
                  </a:cubicBezTo>
                  <a:cubicBezTo>
                    <a:pt x="714" y="241"/>
                    <a:pt x="716" y="227"/>
                    <a:pt x="716" y="224"/>
                  </a:cubicBezTo>
                  <a:cubicBezTo>
                    <a:pt x="716" y="219"/>
                    <a:pt x="721" y="208"/>
                    <a:pt x="725" y="206"/>
                  </a:cubicBezTo>
                  <a:cubicBezTo>
                    <a:pt x="728" y="205"/>
                    <a:pt x="741" y="200"/>
                    <a:pt x="744" y="199"/>
                  </a:cubicBezTo>
                  <a:cubicBezTo>
                    <a:pt x="747" y="197"/>
                    <a:pt x="760" y="189"/>
                    <a:pt x="763" y="186"/>
                  </a:cubicBezTo>
                  <a:cubicBezTo>
                    <a:pt x="764" y="183"/>
                    <a:pt x="775" y="172"/>
                    <a:pt x="778" y="169"/>
                  </a:cubicBezTo>
                  <a:cubicBezTo>
                    <a:pt x="780" y="166"/>
                    <a:pt x="793" y="158"/>
                    <a:pt x="800" y="156"/>
                  </a:cubicBezTo>
                  <a:cubicBezTo>
                    <a:pt x="807" y="155"/>
                    <a:pt x="829" y="152"/>
                    <a:pt x="835" y="150"/>
                  </a:cubicBezTo>
                  <a:cubicBezTo>
                    <a:pt x="841" y="149"/>
                    <a:pt x="871" y="147"/>
                    <a:pt x="886" y="149"/>
                  </a:cubicBezTo>
                  <a:cubicBezTo>
                    <a:pt x="904" y="149"/>
                    <a:pt x="958" y="152"/>
                    <a:pt x="975" y="153"/>
                  </a:cubicBezTo>
                  <a:cubicBezTo>
                    <a:pt x="991" y="155"/>
                    <a:pt x="1055" y="158"/>
                    <a:pt x="1079" y="156"/>
                  </a:cubicBezTo>
                  <a:cubicBezTo>
                    <a:pt x="1104" y="156"/>
                    <a:pt x="1182" y="153"/>
                    <a:pt x="1204" y="152"/>
                  </a:cubicBezTo>
                  <a:cubicBezTo>
                    <a:pt x="1211" y="152"/>
                    <a:pt x="1218" y="149"/>
                    <a:pt x="1222" y="144"/>
                  </a:cubicBezTo>
                  <a:cubicBezTo>
                    <a:pt x="1096" y="53"/>
                    <a:pt x="941" y="0"/>
                    <a:pt x="772" y="0"/>
                  </a:cubicBezTo>
                  <a:cubicBezTo>
                    <a:pt x="594" y="0"/>
                    <a:pt x="430" y="59"/>
                    <a:pt x="299" y="161"/>
                  </a:cubicBezTo>
                  <a:cubicBezTo>
                    <a:pt x="302" y="163"/>
                    <a:pt x="303" y="164"/>
                    <a:pt x="305" y="167"/>
                  </a:cubicBezTo>
                  <a:cubicBezTo>
                    <a:pt x="306" y="170"/>
                    <a:pt x="311" y="184"/>
                    <a:pt x="313" y="189"/>
                  </a:cubicBezTo>
                  <a:cubicBezTo>
                    <a:pt x="316" y="192"/>
                    <a:pt x="320" y="206"/>
                    <a:pt x="322" y="208"/>
                  </a:cubicBezTo>
                  <a:cubicBezTo>
                    <a:pt x="322" y="211"/>
                    <a:pt x="325" y="219"/>
                    <a:pt x="325" y="222"/>
                  </a:cubicBezTo>
                  <a:cubicBezTo>
                    <a:pt x="327" y="225"/>
                    <a:pt x="325" y="235"/>
                    <a:pt x="320" y="238"/>
                  </a:cubicBezTo>
                  <a:cubicBezTo>
                    <a:pt x="317" y="242"/>
                    <a:pt x="303" y="256"/>
                    <a:pt x="300" y="260"/>
                  </a:cubicBezTo>
                  <a:cubicBezTo>
                    <a:pt x="295" y="264"/>
                    <a:pt x="284" y="277"/>
                    <a:pt x="284" y="280"/>
                  </a:cubicBezTo>
                  <a:cubicBezTo>
                    <a:pt x="283" y="281"/>
                    <a:pt x="281" y="289"/>
                    <a:pt x="280" y="291"/>
                  </a:cubicBezTo>
                  <a:cubicBezTo>
                    <a:pt x="280" y="294"/>
                    <a:pt x="275" y="300"/>
                    <a:pt x="272" y="302"/>
                  </a:cubicBezTo>
                  <a:cubicBezTo>
                    <a:pt x="269" y="303"/>
                    <a:pt x="259" y="310"/>
                    <a:pt x="256" y="311"/>
                  </a:cubicBezTo>
                  <a:cubicBezTo>
                    <a:pt x="253" y="313"/>
                    <a:pt x="245" y="322"/>
                    <a:pt x="242" y="328"/>
                  </a:cubicBezTo>
                  <a:cubicBezTo>
                    <a:pt x="241" y="335"/>
                    <a:pt x="234" y="356"/>
                    <a:pt x="233" y="364"/>
                  </a:cubicBezTo>
                  <a:cubicBezTo>
                    <a:pt x="231" y="371"/>
                    <a:pt x="225" y="388"/>
                    <a:pt x="222" y="386"/>
                  </a:cubicBezTo>
                  <a:cubicBezTo>
                    <a:pt x="217" y="386"/>
                    <a:pt x="206" y="385"/>
                    <a:pt x="203" y="385"/>
                  </a:cubicBezTo>
                  <a:cubicBezTo>
                    <a:pt x="200" y="383"/>
                    <a:pt x="189" y="372"/>
                    <a:pt x="188" y="360"/>
                  </a:cubicBezTo>
                  <a:cubicBezTo>
                    <a:pt x="184" y="345"/>
                    <a:pt x="180" y="305"/>
                    <a:pt x="178" y="294"/>
                  </a:cubicBezTo>
                  <a:cubicBezTo>
                    <a:pt x="178" y="291"/>
                    <a:pt x="177" y="286"/>
                    <a:pt x="175" y="283"/>
                  </a:cubicBezTo>
                  <a:cubicBezTo>
                    <a:pt x="144" y="320"/>
                    <a:pt x="117" y="361"/>
                    <a:pt x="94" y="405"/>
                  </a:cubicBezTo>
                  <a:cubicBezTo>
                    <a:pt x="94" y="406"/>
                    <a:pt x="94" y="408"/>
                    <a:pt x="94" y="408"/>
                  </a:cubicBezTo>
                  <a:cubicBezTo>
                    <a:pt x="97" y="424"/>
                    <a:pt x="109" y="478"/>
                    <a:pt x="114" y="496"/>
                  </a:cubicBezTo>
                  <a:cubicBezTo>
                    <a:pt x="117" y="513"/>
                    <a:pt x="122" y="563"/>
                    <a:pt x="113" y="569"/>
                  </a:cubicBezTo>
                  <a:cubicBezTo>
                    <a:pt x="103" y="575"/>
                    <a:pt x="73" y="596"/>
                    <a:pt x="64" y="602"/>
                  </a:cubicBezTo>
                  <a:cubicBezTo>
                    <a:pt x="56" y="608"/>
                    <a:pt x="31" y="628"/>
                    <a:pt x="27" y="633"/>
                  </a:cubicBezTo>
                  <a:cubicBezTo>
                    <a:pt x="23" y="636"/>
                    <a:pt x="16" y="642"/>
                    <a:pt x="11" y="650"/>
                  </a:cubicBezTo>
                  <a:cubicBezTo>
                    <a:pt x="3" y="689"/>
                    <a:pt x="0" y="730"/>
                    <a:pt x="0" y="772"/>
                  </a:cubicBezTo>
                  <a:cubicBezTo>
                    <a:pt x="0" y="843"/>
                    <a:pt x="11" y="913"/>
                    <a:pt x="28" y="979"/>
                  </a:cubicBezTo>
                  <a:cubicBezTo>
                    <a:pt x="31" y="979"/>
                    <a:pt x="33" y="980"/>
                    <a:pt x="34" y="980"/>
                  </a:cubicBezTo>
                  <a:cubicBezTo>
                    <a:pt x="38" y="982"/>
                    <a:pt x="56" y="991"/>
                    <a:pt x="64" y="1000"/>
                  </a:cubicBezTo>
                  <a:cubicBezTo>
                    <a:pt x="70" y="1008"/>
                    <a:pt x="98" y="1036"/>
                    <a:pt x="106" y="1044"/>
                  </a:cubicBezTo>
                  <a:cubicBezTo>
                    <a:pt x="116" y="1054"/>
                    <a:pt x="141" y="1079"/>
                    <a:pt x="142" y="1085"/>
                  </a:cubicBezTo>
                  <a:cubicBezTo>
                    <a:pt x="144" y="1091"/>
                    <a:pt x="152" y="1111"/>
                    <a:pt x="153" y="1116"/>
                  </a:cubicBezTo>
                  <a:cubicBezTo>
                    <a:pt x="155" y="1122"/>
                    <a:pt x="170" y="1143"/>
                    <a:pt x="183" y="1151"/>
                  </a:cubicBezTo>
                  <a:cubicBezTo>
                    <a:pt x="194" y="1158"/>
                    <a:pt x="238" y="1182"/>
                    <a:pt x="250" y="1188"/>
                  </a:cubicBezTo>
                  <a:cubicBezTo>
                    <a:pt x="263" y="1196"/>
                    <a:pt x="295" y="1222"/>
                    <a:pt x="291" y="1235"/>
                  </a:cubicBezTo>
                  <a:cubicBezTo>
                    <a:pt x="288" y="1247"/>
                    <a:pt x="277" y="1285"/>
                    <a:pt x="274" y="1296"/>
                  </a:cubicBezTo>
                  <a:cubicBezTo>
                    <a:pt x="270" y="1307"/>
                    <a:pt x="259" y="1332"/>
                    <a:pt x="255" y="1332"/>
                  </a:cubicBezTo>
                  <a:cubicBezTo>
                    <a:pt x="252" y="1332"/>
                    <a:pt x="247" y="1332"/>
                    <a:pt x="241" y="1332"/>
                  </a:cubicBezTo>
                  <a:cubicBezTo>
                    <a:pt x="380" y="1463"/>
                    <a:pt x="567" y="1544"/>
                    <a:pt x="772" y="1544"/>
                  </a:cubicBezTo>
                  <a:cubicBezTo>
                    <a:pt x="1197" y="1544"/>
                    <a:pt x="1541" y="1202"/>
                    <a:pt x="1544" y="779"/>
                  </a:cubicBezTo>
                  <a:cubicBezTo>
                    <a:pt x="1537" y="788"/>
                    <a:pt x="1521" y="805"/>
                    <a:pt x="1516" y="810"/>
                  </a:cubicBezTo>
                  <a:close/>
                  <a:moveTo>
                    <a:pt x="561" y="255"/>
                  </a:moveTo>
                  <a:cubicBezTo>
                    <a:pt x="563" y="252"/>
                    <a:pt x="566" y="247"/>
                    <a:pt x="569" y="245"/>
                  </a:cubicBezTo>
                  <a:cubicBezTo>
                    <a:pt x="572" y="242"/>
                    <a:pt x="585" y="233"/>
                    <a:pt x="588" y="231"/>
                  </a:cubicBezTo>
                  <a:cubicBezTo>
                    <a:pt x="591" y="228"/>
                    <a:pt x="600" y="220"/>
                    <a:pt x="600" y="219"/>
                  </a:cubicBezTo>
                  <a:cubicBezTo>
                    <a:pt x="600" y="217"/>
                    <a:pt x="600" y="213"/>
                    <a:pt x="602" y="211"/>
                  </a:cubicBezTo>
                  <a:cubicBezTo>
                    <a:pt x="602" y="209"/>
                    <a:pt x="605" y="203"/>
                    <a:pt x="608" y="202"/>
                  </a:cubicBezTo>
                  <a:cubicBezTo>
                    <a:pt x="611" y="202"/>
                    <a:pt x="622" y="197"/>
                    <a:pt x="625" y="195"/>
                  </a:cubicBezTo>
                  <a:cubicBezTo>
                    <a:pt x="628" y="194"/>
                    <a:pt x="641" y="195"/>
                    <a:pt x="646" y="202"/>
                  </a:cubicBezTo>
                  <a:cubicBezTo>
                    <a:pt x="649" y="206"/>
                    <a:pt x="664" y="228"/>
                    <a:pt x="669" y="235"/>
                  </a:cubicBezTo>
                  <a:cubicBezTo>
                    <a:pt x="674" y="241"/>
                    <a:pt x="685" y="261"/>
                    <a:pt x="683" y="263"/>
                  </a:cubicBezTo>
                  <a:cubicBezTo>
                    <a:pt x="682" y="264"/>
                    <a:pt x="675" y="270"/>
                    <a:pt x="674" y="272"/>
                  </a:cubicBezTo>
                  <a:cubicBezTo>
                    <a:pt x="672" y="274"/>
                    <a:pt x="664" y="280"/>
                    <a:pt x="660" y="281"/>
                  </a:cubicBezTo>
                  <a:cubicBezTo>
                    <a:pt x="653" y="283"/>
                    <a:pt x="636" y="289"/>
                    <a:pt x="630" y="291"/>
                  </a:cubicBezTo>
                  <a:cubicBezTo>
                    <a:pt x="625" y="294"/>
                    <a:pt x="611" y="294"/>
                    <a:pt x="611" y="288"/>
                  </a:cubicBezTo>
                  <a:cubicBezTo>
                    <a:pt x="613" y="283"/>
                    <a:pt x="614" y="264"/>
                    <a:pt x="616" y="258"/>
                  </a:cubicBezTo>
                  <a:cubicBezTo>
                    <a:pt x="616" y="253"/>
                    <a:pt x="616" y="242"/>
                    <a:pt x="614" y="247"/>
                  </a:cubicBezTo>
                  <a:cubicBezTo>
                    <a:pt x="613" y="250"/>
                    <a:pt x="605" y="261"/>
                    <a:pt x="603" y="266"/>
                  </a:cubicBezTo>
                  <a:cubicBezTo>
                    <a:pt x="600" y="269"/>
                    <a:pt x="592" y="278"/>
                    <a:pt x="589" y="278"/>
                  </a:cubicBezTo>
                  <a:cubicBezTo>
                    <a:pt x="585" y="278"/>
                    <a:pt x="572" y="280"/>
                    <a:pt x="569" y="280"/>
                  </a:cubicBezTo>
                  <a:cubicBezTo>
                    <a:pt x="566" y="280"/>
                    <a:pt x="557" y="278"/>
                    <a:pt x="557" y="275"/>
                  </a:cubicBezTo>
                  <a:cubicBezTo>
                    <a:pt x="558" y="272"/>
                    <a:pt x="561" y="256"/>
                    <a:pt x="561" y="255"/>
                  </a:cubicBezTo>
                  <a:close/>
                  <a:moveTo>
                    <a:pt x="1188" y="1196"/>
                  </a:moveTo>
                  <a:cubicBezTo>
                    <a:pt x="1185" y="1205"/>
                    <a:pt x="1160" y="1247"/>
                    <a:pt x="1155" y="1255"/>
                  </a:cubicBezTo>
                  <a:cubicBezTo>
                    <a:pt x="1151" y="1263"/>
                    <a:pt x="1144" y="1269"/>
                    <a:pt x="1141" y="1268"/>
                  </a:cubicBezTo>
                  <a:cubicBezTo>
                    <a:pt x="1138" y="1268"/>
                    <a:pt x="1129" y="1265"/>
                    <a:pt x="1126" y="1263"/>
                  </a:cubicBezTo>
                  <a:cubicBezTo>
                    <a:pt x="1122" y="1263"/>
                    <a:pt x="1116" y="1255"/>
                    <a:pt x="1118" y="1249"/>
                  </a:cubicBezTo>
                  <a:cubicBezTo>
                    <a:pt x="1119" y="1243"/>
                    <a:pt x="1124" y="1219"/>
                    <a:pt x="1126" y="1212"/>
                  </a:cubicBezTo>
                  <a:cubicBezTo>
                    <a:pt x="1127" y="1205"/>
                    <a:pt x="1135" y="1183"/>
                    <a:pt x="1141" y="1179"/>
                  </a:cubicBezTo>
                  <a:cubicBezTo>
                    <a:pt x="1146" y="1174"/>
                    <a:pt x="1168" y="1160"/>
                    <a:pt x="1172" y="1155"/>
                  </a:cubicBezTo>
                  <a:cubicBezTo>
                    <a:pt x="1179" y="1152"/>
                    <a:pt x="1194" y="1143"/>
                    <a:pt x="1196" y="1147"/>
                  </a:cubicBezTo>
                  <a:cubicBezTo>
                    <a:pt x="1196" y="1151"/>
                    <a:pt x="1196" y="1163"/>
                    <a:pt x="1196" y="1166"/>
                  </a:cubicBezTo>
                  <a:cubicBezTo>
                    <a:pt x="1197" y="1171"/>
                    <a:pt x="1193" y="1186"/>
                    <a:pt x="1188" y="1196"/>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2" name="Rectangle 21"/>
            <p:cNvSpPr/>
            <p:nvPr/>
          </p:nvSpPr>
          <p:spPr>
            <a:xfrm>
              <a:off x="1088136" y="6147003"/>
              <a:ext cx="8994755" cy="424732"/>
            </a:xfrm>
            <a:prstGeom prst="rect">
              <a:avLst/>
            </a:prstGeom>
          </p:spPr>
          <p:txBody>
            <a:bodyPr wrap="square">
              <a:spAutoFit/>
            </a:bodyPr>
            <a:lstStyle/>
            <a:p>
              <a:pPr marL="0" lvl="1" defTabSz="913505" fontAlgn="base">
                <a:lnSpc>
                  <a:spcPct val="90000"/>
                </a:lnSpc>
                <a:spcBef>
                  <a:spcPts val="980"/>
                </a:spcBef>
                <a:spcAft>
                  <a:spcPct val="0"/>
                </a:spcAft>
                <a:buSzPct val="90000"/>
              </a:pPr>
              <a:r>
                <a:rPr lang="en-US" sz="2353" dirty="0">
                  <a:gradFill>
                    <a:gsLst>
                      <a:gs pos="1250">
                        <a:schemeClr val="tx1"/>
                      </a:gs>
                      <a:gs pos="100000">
                        <a:schemeClr val="tx1"/>
                      </a:gs>
                    </a:gsLst>
                    <a:lin ang="5400000" scaled="0"/>
                  </a:gradFill>
                  <a:latin typeface="+mj-lt"/>
                  <a:ea typeface="MS PGothic" pitchFamily="34" charset="-128"/>
                </a:rPr>
                <a:t>“Home Depot confirms cyber attack from foreign entity”</a:t>
              </a:r>
            </a:p>
          </p:txBody>
        </p:sp>
      </p:grpSp>
    </p:spTree>
    <p:extLst>
      <p:ext uri="{BB962C8B-B14F-4D97-AF65-F5344CB8AC3E}">
        <p14:creationId xmlns:p14="http://schemas.microsoft.com/office/powerpoint/2010/main" val="1170264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6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80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2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Microsoft_IT_Access_Strategy_16x9_Internal">
  <a:themeElements>
    <a:clrScheme name="Custom 326">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VID_White_16x9_2012-08-18">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ContainersAndServiceFabric101</Template>
  <TotalTime>30185</TotalTime>
  <Words>8137</Words>
  <Application>Microsoft Office PowerPoint</Application>
  <PresentationFormat>Widescreen</PresentationFormat>
  <Paragraphs>1336</Paragraphs>
  <Slides>97</Slides>
  <Notes>71</Notes>
  <HiddenSlides>61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97</vt:i4>
      </vt:variant>
    </vt:vector>
  </HeadingPairs>
  <TitlesOfParts>
    <vt:vector size="111" baseType="lpstr">
      <vt:lpstr>MS PGothic</vt:lpstr>
      <vt:lpstr>Arial</vt:lpstr>
      <vt:lpstr>Calibri</vt:lpstr>
      <vt:lpstr>Consolas</vt:lpstr>
      <vt:lpstr>Lucida Console</vt:lpstr>
      <vt:lpstr>Segoe UI</vt:lpstr>
      <vt:lpstr>Segoe UI Light</vt:lpstr>
      <vt:lpstr>Segoe UI Semibold</vt:lpstr>
      <vt:lpstr>Segoe UI Semilight</vt:lpstr>
      <vt:lpstr>Times New Roman</vt:lpstr>
      <vt:lpstr>Wingdings</vt:lpstr>
      <vt:lpstr>Microsoft_IT_Access_Strategy_16x9_Internal</vt:lpstr>
      <vt:lpstr>MSVID_White_16x9_2012-08-18</vt:lpstr>
      <vt:lpstr>Office Theme</vt:lpstr>
      <vt:lpstr>Microsoft &amp; Containers</vt:lpstr>
      <vt:lpstr>Containers Overview</vt:lpstr>
      <vt:lpstr>Containers A new approach to build, ship, deploy, and instantiate applications</vt:lpstr>
      <vt:lpstr>PowerPoint Presentation</vt:lpstr>
      <vt:lpstr>Where do containers fit?</vt:lpstr>
      <vt:lpstr>Monolithic Applications</vt:lpstr>
      <vt:lpstr>Windows Server Containers</vt:lpstr>
      <vt:lpstr>The story so far…</vt:lpstr>
      <vt:lpstr>The next step in the journey…</vt:lpstr>
      <vt:lpstr>Deployment improvements</vt:lpstr>
      <vt:lpstr>Windows Server Container OS environments</vt:lpstr>
      <vt:lpstr>Docker integration</vt:lpstr>
      <vt:lpstr>PowerShell For Docker</vt:lpstr>
      <vt:lpstr>PowerPoint Presentation</vt:lpstr>
      <vt:lpstr>Hyper-V Containers</vt:lpstr>
      <vt:lpstr>Hyper-V Containers</vt:lpstr>
      <vt:lpstr>Hyper-V Containers using nested virtualization</vt:lpstr>
      <vt:lpstr>Creating Hyper-V Containers:</vt:lpstr>
      <vt:lpstr>Docker for Windows</vt:lpstr>
      <vt:lpstr>Docker for Windows</vt:lpstr>
      <vt:lpstr>Docker for Windows (with Nanoserver)</vt:lpstr>
      <vt:lpstr>PowerPoint Presentation</vt:lpstr>
      <vt:lpstr>Azure and Containers</vt:lpstr>
      <vt:lpstr>Microsoft Azure &amp; Azure Stack</vt:lpstr>
      <vt:lpstr>PowerPoint Presentation</vt:lpstr>
      <vt:lpstr>Proof that Microsoft is doing Open Source!</vt:lpstr>
      <vt:lpstr>Marketplace VMs using Docker</vt:lpstr>
      <vt:lpstr>Docker VM Extension</vt:lpstr>
      <vt:lpstr>Docker VM Extension in ARM Template</vt:lpstr>
      <vt:lpstr>Azure Driver for Docker Machine</vt:lpstr>
      <vt:lpstr>Azure Container Service</vt:lpstr>
      <vt:lpstr>ACS with Swarm</vt:lpstr>
      <vt:lpstr>DC/OS</vt:lpstr>
      <vt:lpstr>Docker Datacenter</vt:lpstr>
      <vt:lpstr>Docker Cloud</vt:lpstr>
      <vt:lpstr>Docker for Azure </vt:lpstr>
      <vt:lpstr>PowerPoint Presentation</vt:lpstr>
      <vt:lpstr>Docker in Release Pipeline</vt:lpstr>
      <vt:lpstr>DevOps process with containers</vt:lpstr>
      <vt:lpstr>PowerPoint Presentation</vt:lpstr>
      <vt:lpstr>PowerPoint Presentation</vt:lpstr>
      <vt:lpstr>Visual Studio Team Services</vt:lpstr>
      <vt:lpstr>PowerPoint Presentation</vt:lpstr>
      <vt:lpstr>Want to try this out?</vt:lpstr>
      <vt:lpstr>Technical resources:</vt:lpstr>
      <vt:lpstr>PowerPoint Presentation</vt:lpstr>
      <vt:lpstr>Not needed</vt:lpstr>
      <vt:lpstr>PowerPoint Presentation</vt:lpstr>
      <vt:lpstr>PowerPoint Presentation</vt:lpstr>
      <vt:lpstr>Introduction to Containers</vt:lpstr>
      <vt:lpstr>Traditionally one OS per server</vt:lpstr>
      <vt:lpstr>Virtualisation</vt:lpstr>
      <vt:lpstr>Containers</vt:lpstr>
      <vt:lpstr>Containers can also run within a VM</vt:lpstr>
      <vt:lpstr>PowerPoint Presentation</vt:lpstr>
      <vt:lpstr>PowerPoint Presentation</vt:lpstr>
      <vt:lpstr>Container ecosystem</vt:lpstr>
      <vt:lpstr>Development process using containers</vt:lpstr>
      <vt:lpstr>Development process using containers</vt:lpstr>
      <vt:lpstr>Development process using containers</vt:lpstr>
      <vt:lpstr>Development process using containers</vt:lpstr>
      <vt:lpstr>Development process using containers</vt:lpstr>
      <vt:lpstr>Development process using containers</vt:lpstr>
      <vt:lpstr>Development process using containers</vt:lpstr>
      <vt:lpstr>Development process using containers</vt:lpstr>
      <vt:lpstr>Development process using containers</vt:lpstr>
      <vt:lpstr>Development process using containers</vt:lpstr>
      <vt:lpstr>DevOps process with containers</vt:lpstr>
      <vt:lpstr>Image creation</vt:lpstr>
      <vt:lpstr>Image creation</vt:lpstr>
      <vt:lpstr>Image creation</vt:lpstr>
      <vt:lpstr>Image creation</vt:lpstr>
      <vt:lpstr>Image creation</vt:lpstr>
      <vt:lpstr>Image creation</vt:lpstr>
      <vt:lpstr>Image creation</vt:lpstr>
      <vt:lpstr>Image creation</vt:lpstr>
      <vt:lpstr>Image creation</vt:lpstr>
      <vt:lpstr>Image creation</vt:lpstr>
      <vt:lpstr>Image creation</vt:lpstr>
      <vt:lpstr>Servicing improvements*</vt:lpstr>
      <vt:lpstr>Nano Server Quick Start</vt:lpstr>
      <vt:lpstr>Nano Server customizations</vt:lpstr>
      <vt:lpstr>Core PowerShell on Nano Server</vt:lpstr>
      <vt:lpstr>Setup and Boot Event Collection</vt:lpstr>
      <vt:lpstr>Nano Server Recovery Console</vt:lpstr>
      <vt:lpstr>Nano Server resources and feedback</vt:lpstr>
      <vt:lpstr>Nano resources and feedback</vt:lpstr>
      <vt:lpstr>The next step in the journey…</vt:lpstr>
      <vt:lpstr>Nano Server</vt:lpstr>
      <vt:lpstr>Nano Server Quick Start</vt:lpstr>
      <vt:lpstr>The end result…</vt:lpstr>
      <vt:lpstr>Nano Server Recovery Console</vt:lpstr>
      <vt:lpstr>Nano Server roles and features</vt:lpstr>
      <vt:lpstr>Nano Server roles and features</vt:lpstr>
      <vt:lpstr>Remotely managing Nano Server</vt:lpstr>
      <vt:lpstr>Remote Server Management Tool</vt:lpstr>
      <vt:lpstr>Security impact – In the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are Containers?</dc:title>
  <dc:creator>Marcus Robinson</dc:creator>
  <cp:lastModifiedBy>Lee Stott</cp:lastModifiedBy>
  <cp:revision>193</cp:revision>
  <cp:lastPrinted>2016-09-14T16:00:48Z</cp:lastPrinted>
  <dcterms:created xsi:type="dcterms:W3CDTF">2016-07-25T13:40:58Z</dcterms:created>
  <dcterms:modified xsi:type="dcterms:W3CDTF">2016-10-06T06:11:48Z</dcterms:modified>
</cp:coreProperties>
</file>